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4" r:id="rId3"/>
    <p:sldId id="290" r:id="rId4"/>
    <p:sldId id="291" r:id="rId5"/>
    <p:sldId id="292" r:id="rId6"/>
    <p:sldId id="293" r:id="rId7"/>
    <p:sldId id="294" r:id="rId8"/>
    <p:sldId id="295" r:id="rId9"/>
    <p:sldId id="298" r:id="rId10"/>
    <p:sldId id="296" r:id="rId11"/>
    <p:sldId id="28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467"/>
    <a:srgbClr val="72A89D"/>
    <a:srgbClr val="E36C5F"/>
    <a:srgbClr val="899DBA"/>
    <a:srgbClr val="87ADBE"/>
    <a:srgbClr val="8B89B4"/>
    <a:srgbClr val="385723"/>
    <a:srgbClr val="86B8C0"/>
    <a:srgbClr val="8B6239"/>
    <a:srgbClr val="BF9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5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A9ED5-E467-4983-A8C1-50FFFFAAE678}" type="datetimeFigureOut">
              <a:rPr lang="ru-RU" smtClean="0"/>
              <a:t>15.07.2023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57C8D-BB17-49E9-971B-E93B4B5A3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4648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47AE3-F70E-43BA-A9F0-448459D5541C}" type="datetimeFigureOut">
              <a:rPr lang="ru-RU" smtClean="0"/>
              <a:t>15.07.2023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F4B34-3095-4555-B69B-89FE8EEEB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6249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6085-C932-400F-A31B-AAF534A21636}" type="datetime1">
              <a:rPr lang="ru-RU" smtClean="0"/>
              <a:t>15.07.2023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4313-E6CA-4B0E-8F71-E4A4D1089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964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CAEE-4846-48E9-97B1-F405E5990889}" type="datetime1">
              <a:rPr lang="ru-RU" smtClean="0"/>
              <a:t>15.07.2023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4313-E6CA-4B0E-8F71-E4A4D1089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560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17DA-2AC9-4ECC-909C-F17F7974198F}" type="datetime1">
              <a:rPr lang="ru-RU" smtClean="0"/>
              <a:t>15.07.2023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4313-E6CA-4B0E-8F71-E4A4D1089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85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F0CE-29EC-40CD-8FCC-DE18EBFE8BA0}" type="datetime1">
              <a:rPr lang="ru-RU" smtClean="0"/>
              <a:t>15.07.2023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4313-E6CA-4B0E-8F71-E4A4D1089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68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C253-BAD1-44D0-AC36-59DF569D3F68}" type="datetime1">
              <a:rPr lang="ru-RU" smtClean="0"/>
              <a:t>15.07.2023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4313-E6CA-4B0E-8F71-E4A4D1089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86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3B53-7F2C-4E08-9DD0-5A9162463797}" type="datetime1">
              <a:rPr lang="ru-RU" smtClean="0"/>
              <a:t>15.07.2023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4313-E6CA-4B0E-8F71-E4A4D1089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81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2085-51C8-4E87-941F-CE35176A10D3}" type="datetime1">
              <a:rPr lang="ru-RU" smtClean="0"/>
              <a:t>15.07.2023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4313-E6CA-4B0E-8F71-E4A4D1089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948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1B6D-2644-4C9E-95B9-B47D927403A8}" type="datetime1">
              <a:rPr lang="ru-RU" smtClean="0"/>
              <a:t>15.07.2023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4313-E6CA-4B0E-8F71-E4A4D1089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135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917E-AFF3-481E-B080-4BD3887D5177}" type="datetime1">
              <a:rPr lang="ru-RU" smtClean="0"/>
              <a:t>15.07.2023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4313-E6CA-4B0E-8F71-E4A4D1089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DAAC-E063-4082-A76B-1FE0EEBD0F32}" type="datetime1">
              <a:rPr lang="ru-RU" smtClean="0"/>
              <a:t>15.07.2023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4313-E6CA-4B0E-8F71-E4A4D1089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894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1AA5-AF0F-42F2-936E-780B456522B2}" type="datetime1">
              <a:rPr lang="ru-RU" smtClean="0"/>
              <a:t>15.07.2023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4313-E6CA-4B0E-8F71-E4A4D1089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11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A6463-BA88-4827-A8A0-A68AFA73FE52}" type="datetime1">
              <a:rPr lang="ru-RU" smtClean="0"/>
              <a:t>15.07.2023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94313-E6CA-4B0E-8F71-E4A4D1089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47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" y="0"/>
            <a:ext cx="12192000" cy="6858000"/>
          </a:xfrm>
          <a:prstGeom prst="rect">
            <a:avLst/>
          </a:prstGeom>
        </p:spPr>
      </p:pic>
      <p:pic>
        <p:nvPicPr>
          <p:cNvPr id="4" name="Picture 2" descr="D:\КАТЯ\Задачи\Минфин\презентация Феоктистова\Без-имени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153" y="7009993"/>
            <a:ext cx="2357453" cy="88640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335355" y="2143724"/>
            <a:ext cx="9959933" cy="2070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spc="7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СОЦИАЛЬНЫЕ РАСХОДЫ НА ДЕТЕЙ </a:t>
            </a:r>
            <a:br>
              <a:rPr lang="ru-RU" sz="3600" spc="7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ru-RU" sz="3600" spc="7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ПО РЕГИОНАМ РОССИЙСКОЙ ФЕДЕРАЦИИ</a:t>
            </a:r>
            <a:br>
              <a:rPr lang="ru-RU" sz="3600" spc="7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ru-RU" sz="3600" spc="7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ЗА 2021 ГОД</a:t>
            </a:r>
            <a:r>
              <a:rPr lang="ru-RU" sz="1800" spc="7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/>
            </a:r>
            <a:br>
              <a:rPr lang="ru-RU" sz="1800" spc="7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ru-RU" sz="1800" spc="7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/>
            </a:r>
            <a:br>
              <a:rPr lang="ru-RU" sz="1800" spc="7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ru-RU" sz="1800" spc="7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/>
            </a:r>
            <a:br>
              <a:rPr lang="ru-RU" sz="1800" spc="7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ru-RU" sz="1800" spc="7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Рассчитано по </a:t>
            </a:r>
            <a:r>
              <a:rPr lang="ru-RU" sz="1800" spc="7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данным, представленным субъектами Российской Федерации </a:t>
            </a:r>
            <a:r>
              <a:rPr lang="ru-RU" sz="1800" spc="7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/>
            </a:r>
            <a:br>
              <a:rPr lang="ru-RU" sz="1800" spc="7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ru-RU" sz="1800" spc="7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в </a:t>
            </a:r>
            <a:r>
              <a:rPr lang="ru-RU" sz="1800" spc="7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Минфин России в рамках «Информации об объемах бюджетных ассигнований консолидированного бюджета субъектов Российской Федерации, направляемых </a:t>
            </a:r>
            <a:r>
              <a:rPr lang="ru-RU" sz="1800" spc="7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/>
            </a:r>
            <a:br>
              <a:rPr lang="ru-RU" sz="1800" spc="7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ru-RU" sz="1800" spc="7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на </a:t>
            </a:r>
            <a:r>
              <a:rPr lang="ru-RU" sz="1800" spc="7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государственную поддержку семьи и детей»</a:t>
            </a:r>
            <a:endParaRPr lang="ru-RU" sz="4400" i="1" spc="7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504950" y="1848855"/>
            <a:ext cx="123069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504950" y="4070900"/>
            <a:ext cx="123069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9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5E8F9AE7-EBDD-1D9B-3C89-8CFE1B26D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471" y="1441804"/>
            <a:ext cx="9595217" cy="522897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018903" cy="6858000"/>
          </a:xfrm>
          <a:prstGeom prst="rect">
            <a:avLst/>
          </a:prstGeom>
          <a:gradFill>
            <a:gsLst>
              <a:gs pos="0">
                <a:srgbClr val="0F6B4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20471" y="331199"/>
            <a:ext cx="9952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Расходы регионов на 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государственную поддержку семьи и детей в </a:t>
            </a:r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2021 году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: </a:t>
            </a:r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Поддержка 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детей-сирот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295002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10</a:t>
            </a:r>
            <a:endParaRPr lang="ru-RU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AAA3E53-4814-3817-F24D-0FBB55635E5F}"/>
              </a:ext>
            </a:extLst>
          </p:cNvPr>
          <p:cNvSpPr/>
          <p:nvPr/>
        </p:nvSpPr>
        <p:spPr>
          <a:xfrm>
            <a:off x="8827901" y="5327633"/>
            <a:ext cx="216000" cy="21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0E7D0CC-CCCD-2F00-3045-8401CD3A264B}"/>
              </a:ext>
            </a:extLst>
          </p:cNvPr>
          <p:cNvSpPr/>
          <p:nvPr/>
        </p:nvSpPr>
        <p:spPr>
          <a:xfrm>
            <a:off x="8827901" y="5558323"/>
            <a:ext cx="216000" cy="216000"/>
          </a:xfrm>
          <a:prstGeom prst="rect">
            <a:avLst/>
          </a:prstGeom>
          <a:solidFill>
            <a:srgbClr val="C6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74BF661-3299-47FB-E0DD-541E20F3C3D7}"/>
              </a:ext>
            </a:extLst>
          </p:cNvPr>
          <p:cNvSpPr/>
          <p:nvPr/>
        </p:nvSpPr>
        <p:spPr>
          <a:xfrm>
            <a:off x="8827901" y="6013422"/>
            <a:ext cx="216000" cy="21600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56582B8-8D12-9B32-4F4D-7F14F9B44B85}"/>
              </a:ext>
            </a:extLst>
          </p:cNvPr>
          <p:cNvSpPr/>
          <p:nvPr/>
        </p:nvSpPr>
        <p:spPr>
          <a:xfrm>
            <a:off x="8827901" y="5778096"/>
            <a:ext cx="216000" cy="216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91063E3-44E6-FA5E-2685-A0CD7E905EF1}"/>
              </a:ext>
            </a:extLst>
          </p:cNvPr>
          <p:cNvSpPr/>
          <p:nvPr/>
        </p:nvSpPr>
        <p:spPr>
          <a:xfrm>
            <a:off x="8827901" y="6247673"/>
            <a:ext cx="216000" cy="2160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F4B86F4-7F77-1F1A-C2B6-7C4810812416}"/>
              </a:ext>
            </a:extLst>
          </p:cNvPr>
          <p:cNvSpPr txBox="1"/>
          <p:nvPr/>
        </p:nvSpPr>
        <p:spPr>
          <a:xfrm>
            <a:off x="9050471" y="6184421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низкий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E246A8E-E4EF-FF71-48E4-E416601E9F4F}"/>
              </a:ext>
            </a:extLst>
          </p:cNvPr>
          <p:cNvSpPr txBox="1"/>
          <p:nvPr/>
        </p:nvSpPr>
        <p:spPr>
          <a:xfrm>
            <a:off x="9043901" y="5959069"/>
            <a:ext cx="1234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ниже среднего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2BB14EE-E188-0BCC-8598-0605A885E155}"/>
              </a:ext>
            </a:extLst>
          </p:cNvPr>
          <p:cNvSpPr txBox="1"/>
          <p:nvPr/>
        </p:nvSpPr>
        <p:spPr>
          <a:xfrm>
            <a:off x="9043901" y="5722756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средний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F9F40AC-5C3B-5413-9503-00AE1680C751}"/>
              </a:ext>
            </a:extLst>
          </p:cNvPr>
          <p:cNvSpPr txBox="1"/>
          <p:nvPr/>
        </p:nvSpPr>
        <p:spPr>
          <a:xfrm>
            <a:off x="9043901" y="5496767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выше среднего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3E9BB4A-0501-45E3-F25F-8D97462F7A85}"/>
              </a:ext>
            </a:extLst>
          </p:cNvPr>
          <p:cNvSpPr txBox="1"/>
          <p:nvPr/>
        </p:nvSpPr>
        <p:spPr>
          <a:xfrm>
            <a:off x="9043901" y="5264939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высокий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7B7B6D4-F2C4-6442-3254-BC90BB1DDCB3}"/>
              </a:ext>
            </a:extLst>
          </p:cNvPr>
          <p:cNvSpPr txBox="1"/>
          <p:nvPr/>
        </p:nvSpPr>
        <p:spPr>
          <a:xfrm>
            <a:off x="8700578" y="5043888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Уровень: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99157E4-0DEC-3654-AD31-25A4AF50E054}"/>
              </a:ext>
            </a:extLst>
          </p:cNvPr>
          <p:cNvSpPr txBox="1"/>
          <p:nvPr/>
        </p:nvSpPr>
        <p:spPr>
          <a:xfrm>
            <a:off x="9050471" y="6420734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н/д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5073631-36F9-73BA-3E7D-FFEA95BAA02B}"/>
              </a:ext>
            </a:extLst>
          </p:cNvPr>
          <p:cNvSpPr/>
          <p:nvPr/>
        </p:nvSpPr>
        <p:spPr>
          <a:xfrm>
            <a:off x="8832243" y="6480476"/>
            <a:ext cx="216000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92687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82980" y="5599484"/>
            <a:ext cx="943306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Москва, </a:t>
            </a:r>
            <a:r>
              <a:rPr lang="ru-RU" sz="14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2022</a:t>
            </a:r>
            <a:endParaRPr lang="ru-RU" sz="14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55" y="2020388"/>
            <a:ext cx="1501690" cy="1946366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555189" y="5487094"/>
            <a:ext cx="108074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9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943DACD8-F75E-AC2A-8063-039186E7A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471" y="1404834"/>
            <a:ext cx="9662190" cy="5259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018903" cy="6858000"/>
          </a:xfrm>
          <a:prstGeom prst="rect">
            <a:avLst/>
          </a:prstGeom>
          <a:gradFill>
            <a:gsLst>
              <a:gs pos="0">
                <a:srgbClr val="0F6B4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20471" y="331199"/>
            <a:ext cx="9952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Общие расходы регионов на 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государственную поддержку семьи и детей в </a:t>
            </a:r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2021 году</a:t>
            </a:r>
            <a:endParaRPr lang="ru-RU" sz="3200" dirty="0">
              <a:solidFill>
                <a:srgbClr val="0F6B4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295002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2</a:t>
            </a:r>
            <a:endParaRPr lang="ru-RU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9D7C99E-B0CA-429D-8353-186726D3CAE9}"/>
              </a:ext>
            </a:extLst>
          </p:cNvPr>
          <p:cNvSpPr/>
          <p:nvPr/>
        </p:nvSpPr>
        <p:spPr>
          <a:xfrm>
            <a:off x="8700608" y="5097870"/>
            <a:ext cx="216000" cy="21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52DDB22-AE0F-4957-B4DC-089EC7542667}"/>
              </a:ext>
            </a:extLst>
          </p:cNvPr>
          <p:cNvSpPr/>
          <p:nvPr/>
        </p:nvSpPr>
        <p:spPr>
          <a:xfrm>
            <a:off x="8700608" y="5328560"/>
            <a:ext cx="216000" cy="216000"/>
          </a:xfrm>
          <a:prstGeom prst="rect">
            <a:avLst/>
          </a:prstGeom>
          <a:solidFill>
            <a:srgbClr val="C6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7771BF5-34CF-449D-8BB5-9EF192B9EA12}"/>
              </a:ext>
            </a:extLst>
          </p:cNvPr>
          <p:cNvSpPr/>
          <p:nvPr/>
        </p:nvSpPr>
        <p:spPr>
          <a:xfrm>
            <a:off x="8700608" y="5783659"/>
            <a:ext cx="216000" cy="21600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34DCCF3-B85A-4D5A-8872-2E96F819A326}"/>
              </a:ext>
            </a:extLst>
          </p:cNvPr>
          <p:cNvSpPr/>
          <p:nvPr/>
        </p:nvSpPr>
        <p:spPr>
          <a:xfrm>
            <a:off x="8700608" y="5548333"/>
            <a:ext cx="216000" cy="216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556465D-344D-4575-B9BC-960C41CE5F1B}"/>
              </a:ext>
            </a:extLst>
          </p:cNvPr>
          <p:cNvSpPr/>
          <p:nvPr/>
        </p:nvSpPr>
        <p:spPr>
          <a:xfrm>
            <a:off x="8700608" y="6017910"/>
            <a:ext cx="216000" cy="2160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4392853-387F-4DC3-8C64-03500C68F3BF}"/>
              </a:ext>
            </a:extLst>
          </p:cNvPr>
          <p:cNvSpPr txBox="1"/>
          <p:nvPr/>
        </p:nvSpPr>
        <p:spPr>
          <a:xfrm>
            <a:off x="8923178" y="5954658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низкий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611AA33-5D93-415C-97AA-D2A8ACA8AEA2}"/>
              </a:ext>
            </a:extLst>
          </p:cNvPr>
          <p:cNvSpPr txBox="1"/>
          <p:nvPr/>
        </p:nvSpPr>
        <p:spPr>
          <a:xfrm>
            <a:off x="8916608" y="5729306"/>
            <a:ext cx="1234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ниже среднего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90EC9F-2C2F-49D5-BF67-8933A37EBECD}"/>
              </a:ext>
            </a:extLst>
          </p:cNvPr>
          <p:cNvSpPr txBox="1"/>
          <p:nvPr/>
        </p:nvSpPr>
        <p:spPr>
          <a:xfrm>
            <a:off x="8916608" y="5492993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средний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63DB628-7A59-4C72-9653-3472494D8F50}"/>
              </a:ext>
            </a:extLst>
          </p:cNvPr>
          <p:cNvSpPr txBox="1"/>
          <p:nvPr/>
        </p:nvSpPr>
        <p:spPr>
          <a:xfrm>
            <a:off x="8916608" y="5267004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выше среднего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C36A520-2BED-443C-A2DA-0FF004BE01D5}"/>
              </a:ext>
            </a:extLst>
          </p:cNvPr>
          <p:cNvSpPr txBox="1"/>
          <p:nvPr/>
        </p:nvSpPr>
        <p:spPr>
          <a:xfrm>
            <a:off x="8916608" y="5035176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высокий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0CA3FA7-7211-ED50-7040-643A362D58B3}"/>
              </a:ext>
            </a:extLst>
          </p:cNvPr>
          <p:cNvSpPr txBox="1"/>
          <p:nvPr/>
        </p:nvSpPr>
        <p:spPr>
          <a:xfrm>
            <a:off x="8573285" y="4814125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Уровень: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BB4A41-485E-A37B-9352-0EB580FBA701}"/>
              </a:ext>
            </a:extLst>
          </p:cNvPr>
          <p:cNvSpPr txBox="1"/>
          <p:nvPr/>
        </p:nvSpPr>
        <p:spPr>
          <a:xfrm>
            <a:off x="8923178" y="6190971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н/д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FF0E7675-85ED-A945-23FC-811D8AFA3F2E}"/>
              </a:ext>
            </a:extLst>
          </p:cNvPr>
          <p:cNvSpPr/>
          <p:nvPr/>
        </p:nvSpPr>
        <p:spPr>
          <a:xfrm>
            <a:off x="8704950" y="6250713"/>
            <a:ext cx="216000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6624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283764D-BF0D-2ABF-6325-C4937704A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471" y="1485304"/>
            <a:ext cx="9575026" cy="517903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018903" cy="6858000"/>
          </a:xfrm>
          <a:prstGeom prst="rect">
            <a:avLst/>
          </a:prstGeom>
          <a:gradFill>
            <a:gsLst>
              <a:gs pos="0">
                <a:srgbClr val="0F6B4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20471" y="331199"/>
            <a:ext cx="9952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Расходы регионов на 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государственную поддержку семьи и детей в </a:t>
            </a:r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2021 году: Образование</a:t>
            </a:r>
            <a:endParaRPr lang="ru-RU" sz="3200" dirty="0">
              <a:solidFill>
                <a:srgbClr val="0F6B4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295002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3</a:t>
            </a:r>
            <a:endParaRPr lang="ru-RU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64910161-37D7-7DF9-14FD-96292FAFD86D}"/>
              </a:ext>
            </a:extLst>
          </p:cNvPr>
          <p:cNvSpPr/>
          <p:nvPr/>
        </p:nvSpPr>
        <p:spPr>
          <a:xfrm>
            <a:off x="9059100" y="5078790"/>
            <a:ext cx="216000" cy="21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910C10B1-0ABC-C823-6866-1CC286CF2DB6}"/>
              </a:ext>
            </a:extLst>
          </p:cNvPr>
          <p:cNvSpPr/>
          <p:nvPr/>
        </p:nvSpPr>
        <p:spPr>
          <a:xfrm>
            <a:off x="9059100" y="5309480"/>
            <a:ext cx="216000" cy="216000"/>
          </a:xfrm>
          <a:prstGeom prst="rect">
            <a:avLst/>
          </a:prstGeom>
          <a:solidFill>
            <a:srgbClr val="C6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D6815CF2-0E6D-8D84-26C6-1FDA18D67C72}"/>
              </a:ext>
            </a:extLst>
          </p:cNvPr>
          <p:cNvSpPr/>
          <p:nvPr/>
        </p:nvSpPr>
        <p:spPr>
          <a:xfrm>
            <a:off x="9059100" y="5764579"/>
            <a:ext cx="216000" cy="21600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7527A89A-946C-F617-FAF0-510CFA00884B}"/>
              </a:ext>
            </a:extLst>
          </p:cNvPr>
          <p:cNvSpPr/>
          <p:nvPr/>
        </p:nvSpPr>
        <p:spPr>
          <a:xfrm>
            <a:off x="9059100" y="5529253"/>
            <a:ext cx="216000" cy="216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ED05A6BC-08EF-0466-E266-68F5EDA63231}"/>
              </a:ext>
            </a:extLst>
          </p:cNvPr>
          <p:cNvSpPr/>
          <p:nvPr/>
        </p:nvSpPr>
        <p:spPr>
          <a:xfrm>
            <a:off x="9059100" y="5998830"/>
            <a:ext cx="216000" cy="2160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CD0AEF4-4A4C-9A6B-A506-70433768A4F5}"/>
              </a:ext>
            </a:extLst>
          </p:cNvPr>
          <p:cNvSpPr txBox="1"/>
          <p:nvPr/>
        </p:nvSpPr>
        <p:spPr>
          <a:xfrm>
            <a:off x="9281670" y="5935578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низкий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BC51FE1-9417-41D2-A77F-A3603853B5B1}"/>
              </a:ext>
            </a:extLst>
          </p:cNvPr>
          <p:cNvSpPr txBox="1"/>
          <p:nvPr/>
        </p:nvSpPr>
        <p:spPr>
          <a:xfrm>
            <a:off x="9275100" y="5710226"/>
            <a:ext cx="1234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ниже среднего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C43789A-C7A9-8C1E-6AA6-03618942D8B5}"/>
              </a:ext>
            </a:extLst>
          </p:cNvPr>
          <p:cNvSpPr txBox="1"/>
          <p:nvPr/>
        </p:nvSpPr>
        <p:spPr>
          <a:xfrm>
            <a:off x="9275100" y="5473913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средний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BEC702BA-DD82-5FED-4E9B-049CD6CEA39D}"/>
              </a:ext>
            </a:extLst>
          </p:cNvPr>
          <p:cNvSpPr txBox="1"/>
          <p:nvPr/>
        </p:nvSpPr>
        <p:spPr>
          <a:xfrm>
            <a:off x="9275100" y="5247924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выше среднего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83CCD3D-6676-3D57-AA6B-E52E92DD55E3}"/>
              </a:ext>
            </a:extLst>
          </p:cNvPr>
          <p:cNvSpPr txBox="1"/>
          <p:nvPr/>
        </p:nvSpPr>
        <p:spPr>
          <a:xfrm>
            <a:off x="9275100" y="5016096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высокий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53C7088-872F-8E21-F25D-CA0950F58F0A}"/>
              </a:ext>
            </a:extLst>
          </p:cNvPr>
          <p:cNvSpPr txBox="1"/>
          <p:nvPr/>
        </p:nvSpPr>
        <p:spPr>
          <a:xfrm>
            <a:off x="8931777" y="4795045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Уровень: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FA4848F-474A-5234-48B6-5344718FD963}"/>
              </a:ext>
            </a:extLst>
          </p:cNvPr>
          <p:cNvSpPr txBox="1"/>
          <p:nvPr/>
        </p:nvSpPr>
        <p:spPr>
          <a:xfrm>
            <a:off x="9281670" y="6171891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н/д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24E0E98A-D010-6EC9-DAF9-9475E4C60B9D}"/>
              </a:ext>
            </a:extLst>
          </p:cNvPr>
          <p:cNvSpPr/>
          <p:nvPr/>
        </p:nvSpPr>
        <p:spPr>
          <a:xfrm>
            <a:off x="9063442" y="6231633"/>
            <a:ext cx="216000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402300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D8CC397C-06FA-E2D3-6FB8-C0FD5AD3A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472" y="1451281"/>
            <a:ext cx="9623792" cy="521745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018903" cy="6858000"/>
          </a:xfrm>
          <a:prstGeom prst="rect">
            <a:avLst/>
          </a:prstGeom>
          <a:gradFill>
            <a:gsLst>
              <a:gs pos="0">
                <a:srgbClr val="0F6B4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20471" y="331199"/>
            <a:ext cx="9952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Расходы регионов на 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государственную поддержку семьи и детей в </a:t>
            </a:r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2021 году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: </a:t>
            </a:r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Здравоохранение</a:t>
            </a:r>
            <a:endParaRPr lang="ru-RU" sz="3200" dirty="0">
              <a:solidFill>
                <a:srgbClr val="0F6B4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295002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4</a:t>
            </a:r>
            <a:endParaRPr lang="ru-RU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92E62E4C-D7BE-9ACB-32D7-C9FB9CD6403A}"/>
              </a:ext>
            </a:extLst>
          </p:cNvPr>
          <p:cNvSpPr/>
          <p:nvPr/>
        </p:nvSpPr>
        <p:spPr>
          <a:xfrm>
            <a:off x="9201568" y="5147073"/>
            <a:ext cx="216000" cy="21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DCDA301-210E-56C4-1D7F-D53950B7BD0F}"/>
              </a:ext>
            </a:extLst>
          </p:cNvPr>
          <p:cNvSpPr/>
          <p:nvPr/>
        </p:nvSpPr>
        <p:spPr>
          <a:xfrm>
            <a:off x="9201568" y="5377763"/>
            <a:ext cx="216000" cy="216000"/>
          </a:xfrm>
          <a:prstGeom prst="rect">
            <a:avLst/>
          </a:prstGeom>
          <a:solidFill>
            <a:srgbClr val="C6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57562B3-DBB3-F7C4-3622-16C6BDFFD0AF}"/>
              </a:ext>
            </a:extLst>
          </p:cNvPr>
          <p:cNvSpPr/>
          <p:nvPr/>
        </p:nvSpPr>
        <p:spPr>
          <a:xfrm>
            <a:off x="9201568" y="5832862"/>
            <a:ext cx="216000" cy="21600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1C2C4CF4-88BC-DC2D-D5AF-3031594B2D74}"/>
              </a:ext>
            </a:extLst>
          </p:cNvPr>
          <p:cNvSpPr/>
          <p:nvPr/>
        </p:nvSpPr>
        <p:spPr>
          <a:xfrm>
            <a:off x="9201568" y="5597536"/>
            <a:ext cx="216000" cy="216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56675ECA-E381-543D-95BC-6CE37F7B65D9}"/>
              </a:ext>
            </a:extLst>
          </p:cNvPr>
          <p:cNvSpPr/>
          <p:nvPr/>
        </p:nvSpPr>
        <p:spPr>
          <a:xfrm>
            <a:off x="9201568" y="6067113"/>
            <a:ext cx="216000" cy="2160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ACCD994-2550-3EF6-C96F-57EC2AF2F7C9}"/>
              </a:ext>
            </a:extLst>
          </p:cNvPr>
          <p:cNvSpPr txBox="1"/>
          <p:nvPr/>
        </p:nvSpPr>
        <p:spPr>
          <a:xfrm>
            <a:off x="9424138" y="6003861"/>
            <a:ext cx="684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низкий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AD8B3A2-6D0B-5DA9-C69C-B5542C412392}"/>
              </a:ext>
            </a:extLst>
          </p:cNvPr>
          <p:cNvSpPr txBox="1"/>
          <p:nvPr/>
        </p:nvSpPr>
        <p:spPr>
          <a:xfrm>
            <a:off x="9417568" y="5778509"/>
            <a:ext cx="1234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ниже среднего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C4A98B0-A698-DF9C-B4E3-92AFCB51C488}"/>
              </a:ext>
            </a:extLst>
          </p:cNvPr>
          <p:cNvSpPr txBox="1"/>
          <p:nvPr/>
        </p:nvSpPr>
        <p:spPr>
          <a:xfrm>
            <a:off x="9417568" y="5542196"/>
            <a:ext cx="753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средний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38DE936-A137-7757-2C70-C15D54E4BBDE}"/>
              </a:ext>
            </a:extLst>
          </p:cNvPr>
          <p:cNvSpPr txBox="1"/>
          <p:nvPr/>
        </p:nvSpPr>
        <p:spPr>
          <a:xfrm>
            <a:off x="9417568" y="5316207"/>
            <a:ext cx="1279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выше среднего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FD07B36-86D4-9BD7-D54B-0F9703B656C0}"/>
              </a:ext>
            </a:extLst>
          </p:cNvPr>
          <p:cNvSpPr txBox="1"/>
          <p:nvPr/>
        </p:nvSpPr>
        <p:spPr>
          <a:xfrm>
            <a:off x="9417568" y="5084379"/>
            <a:ext cx="79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высокий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A349042-5BA3-056F-C6D6-16BAFCF10C47}"/>
              </a:ext>
            </a:extLst>
          </p:cNvPr>
          <p:cNvSpPr txBox="1"/>
          <p:nvPr/>
        </p:nvSpPr>
        <p:spPr>
          <a:xfrm>
            <a:off x="9074245" y="4863328"/>
            <a:ext cx="801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Уровень: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C8B2E65-6A34-DCED-5664-B6FBB24BB633}"/>
              </a:ext>
            </a:extLst>
          </p:cNvPr>
          <p:cNvSpPr txBox="1"/>
          <p:nvPr/>
        </p:nvSpPr>
        <p:spPr>
          <a:xfrm>
            <a:off x="9424138" y="6240174"/>
            <a:ext cx="394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н/д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0C5EED85-DAE4-62F3-FB7C-AD880E1AC183}"/>
              </a:ext>
            </a:extLst>
          </p:cNvPr>
          <p:cNvSpPr/>
          <p:nvPr/>
        </p:nvSpPr>
        <p:spPr>
          <a:xfrm>
            <a:off x="9205910" y="6299916"/>
            <a:ext cx="216000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177695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FED12B3E-9EE4-3078-CFBA-125FACF0B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470" y="1463964"/>
            <a:ext cx="9535689" cy="52003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018903" cy="6858000"/>
          </a:xfrm>
          <a:prstGeom prst="rect">
            <a:avLst/>
          </a:prstGeom>
          <a:gradFill>
            <a:gsLst>
              <a:gs pos="0">
                <a:srgbClr val="0F6B4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20470" y="331199"/>
            <a:ext cx="10266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Расходы регионов на 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государственную поддержку семьи и детей в </a:t>
            </a:r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2021 году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: </a:t>
            </a:r>
            <a:r>
              <a:rPr lang="ru-RU" sz="3200" dirty="0" err="1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Соцподдержка</a:t>
            </a:r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населения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295002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5</a:t>
            </a:r>
            <a:endParaRPr lang="ru-RU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792C4BF-573D-A56B-7038-C1EC94A64C8F}"/>
              </a:ext>
            </a:extLst>
          </p:cNvPr>
          <p:cNvSpPr/>
          <p:nvPr/>
        </p:nvSpPr>
        <p:spPr>
          <a:xfrm>
            <a:off x="8873074" y="5117686"/>
            <a:ext cx="216000" cy="21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42EA183-D5AD-EE9A-BD2B-8123072EDEC0}"/>
              </a:ext>
            </a:extLst>
          </p:cNvPr>
          <p:cNvSpPr/>
          <p:nvPr/>
        </p:nvSpPr>
        <p:spPr>
          <a:xfrm>
            <a:off x="8873074" y="5348376"/>
            <a:ext cx="216000" cy="216000"/>
          </a:xfrm>
          <a:prstGeom prst="rect">
            <a:avLst/>
          </a:prstGeom>
          <a:solidFill>
            <a:srgbClr val="C6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EB86037-20B9-55F9-86ED-FADCF0ED6201}"/>
              </a:ext>
            </a:extLst>
          </p:cNvPr>
          <p:cNvSpPr/>
          <p:nvPr/>
        </p:nvSpPr>
        <p:spPr>
          <a:xfrm>
            <a:off x="8873074" y="5803475"/>
            <a:ext cx="216000" cy="21600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0067960-A466-8808-5FB6-ACC1AFB47A69}"/>
              </a:ext>
            </a:extLst>
          </p:cNvPr>
          <p:cNvSpPr/>
          <p:nvPr/>
        </p:nvSpPr>
        <p:spPr>
          <a:xfrm>
            <a:off x="8873074" y="5568149"/>
            <a:ext cx="216000" cy="216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350B20D-C4C6-BE7C-562D-65E620020412}"/>
              </a:ext>
            </a:extLst>
          </p:cNvPr>
          <p:cNvSpPr/>
          <p:nvPr/>
        </p:nvSpPr>
        <p:spPr>
          <a:xfrm>
            <a:off x="8873074" y="6037726"/>
            <a:ext cx="216000" cy="2160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7D2351E-5FAE-BD6A-A681-143F99D63F1F}"/>
              </a:ext>
            </a:extLst>
          </p:cNvPr>
          <p:cNvSpPr txBox="1"/>
          <p:nvPr/>
        </p:nvSpPr>
        <p:spPr>
          <a:xfrm>
            <a:off x="9095644" y="5974474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низкий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22AE104-9FC6-06C3-CBF3-246FFEE7A917}"/>
              </a:ext>
            </a:extLst>
          </p:cNvPr>
          <p:cNvSpPr txBox="1"/>
          <p:nvPr/>
        </p:nvSpPr>
        <p:spPr>
          <a:xfrm>
            <a:off x="9089074" y="5749122"/>
            <a:ext cx="1234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ниже среднего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5404F49-3A70-1314-3C3C-7B92C07D7D71}"/>
              </a:ext>
            </a:extLst>
          </p:cNvPr>
          <p:cNvSpPr txBox="1"/>
          <p:nvPr/>
        </p:nvSpPr>
        <p:spPr>
          <a:xfrm>
            <a:off x="9089074" y="5512809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средний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387346C-B35A-E244-28C2-671BB3035BDF}"/>
              </a:ext>
            </a:extLst>
          </p:cNvPr>
          <p:cNvSpPr txBox="1"/>
          <p:nvPr/>
        </p:nvSpPr>
        <p:spPr>
          <a:xfrm>
            <a:off x="9089074" y="5286820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выше среднего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2574589-AAAF-F630-D867-387DF30BCEE8}"/>
              </a:ext>
            </a:extLst>
          </p:cNvPr>
          <p:cNvSpPr txBox="1"/>
          <p:nvPr/>
        </p:nvSpPr>
        <p:spPr>
          <a:xfrm>
            <a:off x="9089074" y="5054992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высокий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2889D9D-BC61-81BA-D2F3-9FAB710CC48F}"/>
              </a:ext>
            </a:extLst>
          </p:cNvPr>
          <p:cNvSpPr txBox="1"/>
          <p:nvPr/>
        </p:nvSpPr>
        <p:spPr>
          <a:xfrm>
            <a:off x="8745751" y="4833941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Уровень: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A2A25CD-583A-BFA2-16A0-52C965DF6B34}"/>
              </a:ext>
            </a:extLst>
          </p:cNvPr>
          <p:cNvSpPr txBox="1"/>
          <p:nvPr/>
        </p:nvSpPr>
        <p:spPr>
          <a:xfrm>
            <a:off x="9095644" y="6210787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н/д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F00B7EB-2AA3-CF66-4699-95E52137EBDA}"/>
              </a:ext>
            </a:extLst>
          </p:cNvPr>
          <p:cNvSpPr/>
          <p:nvPr/>
        </p:nvSpPr>
        <p:spPr>
          <a:xfrm>
            <a:off x="8877416" y="6270529"/>
            <a:ext cx="216000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335442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29007DE0-7A9A-2982-1158-5F4CFB429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471" y="1468158"/>
            <a:ext cx="9576198" cy="51961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018903" cy="6858000"/>
          </a:xfrm>
          <a:prstGeom prst="rect">
            <a:avLst/>
          </a:prstGeom>
          <a:gradFill>
            <a:gsLst>
              <a:gs pos="0">
                <a:srgbClr val="0F6B4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20471" y="331199"/>
            <a:ext cx="9952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Расходы регионов на 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государственную поддержку семьи и детей в </a:t>
            </a:r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2021 году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: </a:t>
            </a:r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Политика 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занятости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295002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6</a:t>
            </a:r>
            <a:endParaRPr lang="ru-RU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4E232E3-F139-4574-57BA-2C7F8F3EE7A6}"/>
              </a:ext>
            </a:extLst>
          </p:cNvPr>
          <p:cNvSpPr/>
          <p:nvPr/>
        </p:nvSpPr>
        <p:spPr>
          <a:xfrm>
            <a:off x="8972972" y="5263456"/>
            <a:ext cx="216000" cy="21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1B93AB9-BF76-6492-9292-F103BC9CED31}"/>
              </a:ext>
            </a:extLst>
          </p:cNvPr>
          <p:cNvSpPr/>
          <p:nvPr/>
        </p:nvSpPr>
        <p:spPr>
          <a:xfrm>
            <a:off x="8972972" y="5494146"/>
            <a:ext cx="216000" cy="216000"/>
          </a:xfrm>
          <a:prstGeom prst="rect">
            <a:avLst/>
          </a:prstGeom>
          <a:solidFill>
            <a:srgbClr val="C6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25D03FB-676B-97AB-4F44-3659818CFA15}"/>
              </a:ext>
            </a:extLst>
          </p:cNvPr>
          <p:cNvSpPr/>
          <p:nvPr/>
        </p:nvSpPr>
        <p:spPr>
          <a:xfrm>
            <a:off x="8972972" y="5949245"/>
            <a:ext cx="216000" cy="21600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B196953-4F59-FB5A-BE1F-DDCFE7284ED6}"/>
              </a:ext>
            </a:extLst>
          </p:cNvPr>
          <p:cNvSpPr/>
          <p:nvPr/>
        </p:nvSpPr>
        <p:spPr>
          <a:xfrm>
            <a:off x="8972972" y="5713919"/>
            <a:ext cx="216000" cy="216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DCA5511-F242-E032-2BCC-9CD21A18AB31}"/>
              </a:ext>
            </a:extLst>
          </p:cNvPr>
          <p:cNvSpPr/>
          <p:nvPr/>
        </p:nvSpPr>
        <p:spPr>
          <a:xfrm>
            <a:off x="8972972" y="6183496"/>
            <a:ext cx="216000" cy="2160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ED3367F-5CBC-4177-18D1-3FF96D4452AC}"/>
              </a:ext>
            </a:extLst>
          </p:cNvPr>
          <p:cNvSpPr txBox="1"/>
          <p:nvPr/>
        </p:nvSpPr>
        <p:spPr>
          <a:xfrm>
            <a:off x="9195542" y="6120244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низкий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4DD4B79-0151-2EC9-D972-A5A453026257}"/>
              </a:ext>
            </a:extLst>
          </p:cNvPr>
          <p:cNvSpPr txBox="1"/>
          <p:nvPr/>
        </p:nvSpPr>
        <p:spPr>
          <a:xfrm>
            <a:off x="9188972" y="5894892"/>
            <a:ext cx="1234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ниже среднего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BB787C2-5850-730C-19DD-AA34022CF0AE}"/>
              </a:ext>
            </a:extLst>
          </p:cNvPr>
          <p:cNvSpPr txBox="1"/>
          <p:nvPr/>
        </p:nvSpPr>
        <p:spPr>
          <a:xfrm>
            <a:off x="9188972" y="5658579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средний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8D95063-931A-70C9-A08A-97EAE6DDC681}"/>
              </a:ext>
            </a:extLst>
          </p:cNvPr>
          <p:cNvSpPr txBox="1"/>
          <p:nvPr/>
        </p:nvSpPr>
        <p:spPr>
          <a:xfrm>
            <a:off x="9188972" y="5432590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выше среднего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F388943-42E7-5CAF-CAA0-969A561F636B}"/>
              </a:ext>
            </a:extLst>
          </p:cNvPr>
          <p:cNvSpPr txBox="1"/>
          <p:nvPr/>
        </p:nvSpPr>
        <p:spPr>
          <a:xfrm>
            <a:off x="9188972" y="5200762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высокий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9B2D4AE-A6EE-F2EA-1ABE-2B777D0A6836}"/>
              </a:ext>
            </a:extLst>
          </p:cNvPr>
          <p:cNvSpPr txBox="1"/>
          <p:nvPr/>
        </p:nvSpPr>
        <p:spPr>
          <a:xfrm>
            <a:off x="8845649" y="4979711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Уровень: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CFD781B-666C-77E2-4905-9ABB4A1E6D3D}"/>
              </a:ext>
            </a:extLst>
          </p:cNvPr>
          <p:cNvSpPr txBox="1"/>
          <p:nvPr/>
        </p:nvSpPr>
        <p:spPr>
          <a:xfrm>
            <a:off x="9195542" y="6356557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н/д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CEFC3B7-0ECE-E31E-300C-51405D67E9F0}"/>
              </a:ext>
            </a:extLst>
          </p:cNvPr>
          <p:cNvSpPr/>
          <p:nvPr/>
        </p:nvSpPr>
        <p:spPr>
          <a:xfrm>
            <a:off x="8977314" y="6416299"/>
            <a:ext cx="216000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355054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E496176F-C22C-2BBB-6778-2F9EFE87E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471" y="1408416"/>
            <a:ext cx="9744879" cy="525504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018903" cy="6858000"/>
          </a:xfrm>
          <a:prstGeom prst="rect">
            <a:avLst/>
          </a:prstGeom>
          <a:gradFill>
            <a:gsLst>
              <a:gs pos="0">
                <a:srgbClr val="0F6B4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20471" y="331199"/>
            <a:ext cx="9952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Расходы регионов на 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государственную поддержку семьи и детей в </a:t>
            </a:r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2021 году: Культура</a:t>
            </a:r>
            <a:endParaRPr lang="ru-RU" sz="3200" dirty="0">
              <a:solidFill>
                <a:srgbClr val="0F6B4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295002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7</a:t>
            </a:r>
            <a:endParaRPr lang="ru-RU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746F85E-ECC2-5492-F2E4-81BA988B7427}"/>
              </a:ext>
            </a:extLst>
          </p:cNvPr>
          <p:cNvSpPr/>
          <p:nvPr/>
        </p:nvSpPr>
        <p:spPr>
          <a:xfrm>
            <a:off x="8955446" y="5294617"/>
            <a:ext cx="216000" cy="21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84F35C8-DDF0-0AF7-8E86-D321821FE822}"/>
              </a:ext>
            </a:extLst>
          </p:cNvPr>
          <p:cNvSpPr/>
          <p:nvPr/>
        </p:nvSpPr>
        <p:spPr>
          <a:xfrm>
            <a:off x="8955446" y="5525307"/>
            <a:ext cx="216000" cy="216000"/>
          </a:xfrm>
          <a:prstGeom prst="rect">
            <a:avLst/>
          </a:prstGeom>
          <a:solidFill>
            <a:srgbClr val="C6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4DDF9E7-BDD1-067B-F8E9-0B25DDE38EF8}"/>
              </a:ext>
            </a:extLst>
          </p:cNvPr>
          <p:cNvSpPr/>
          <p:nvPr/>
        </p:nvSpPr>
        <p:spPr>
          <a:xfrm>
            <a:off x="8955446" y="5980406"/>
            <a:ext cx="216000" cy="21600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D54D455-2029-9C68-5B6E-F3753F61E59D}"/>
              </a:ext>
            </a:extLst>
          </p:cNvPr>
          <p:cNvSpPr/>
          <p:nvPr/>
        </p:nvSpPr>
        <p:spPr>
          <a:xfrm>
            <a:off x="8955446" y="5745080"/>
            <a:ext cx="216000" cy="216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2BE9061-C1AB-737A-5C71-8BC0E4D1A3F5}"/>
              </a:ext>
            </a:extLst>
          </p:cNvPr>
          <p:cNvSpPr/>
          <p:nvPr/>
        </p:nvSpPr>
        <p:spPr>
          <a:xfrm>
            <a:off x="8955446" y="6214657"/>
            <a:ext cx="216000" cy="2160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29E9B39-0210-5D88-D8A4-36408E99A4F0}"/>
              </a:ext>
            </a:extLst>
          </p:cNvPr>
          <p:cNvSpPr txBox="1"/>
          <p:nvPr/>
        </p:nvSpPr>
        <p:spPr>
          <a:xfrm>
            <a:off x="9178016" y="6151405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низкий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11203E8-8D08-B33F-95AF-B5E0E47A8772}"/>
              </a:ext>
            </a:extLst>
          </p:cNvPr>
          <p:cNvSpPr txBox="1"/>
          <p:nvPr/>
        </p:nvSpPr>
        <p:spPr>
          <a:xfrm>
            <a:off x="9171446" y="5926053"/>
            <a:ext cx="1234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ниже среднего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3710082-883D-E704-9487-E5806DA613C3}"/>
              </a:ext>
            </a:extLst>
          </p:cNvPr>
          <p:cNvSpPr txBox="1"/>
          <p:nvPr/>
        </p:nvSpPr>
        <p:spPr>
          <a:xfrm>
            <a:off x="9171446" y="5689740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средний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7AC0BD0-C36F-24C3-167B-D3552808755E}"/>
              </a:ext>
            </a:extLst>
          </p:cNvPr>
          <p:cNvSpPr txBox="1"/>
          <p:nvPr/>
        </p:nvSpPr>
        <p:spPr>
          <a:xfrm>
            <a:off x="9171446" y="5463751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выше среднего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E9500AE-62CD-C54C-B85B-59EE0D62523A}"/>
              </a:ext>
            </a:extLst>
          </p:cNvPr>
          <p:cNvSpPr txBox="1"/>
          <p:nvPr/>
        </p:nvSpPr>
        <p:spPr>
          <a:xfrm>
            <a:off x="9171446" y="5231923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высокий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FBC2D2A-36E5-D6E3-8EC1-9B793627379B}"/>
              </a:ext>
            </a:extLst>
          </p:cNvPr>
          <p:cNvSpPr txBox="1"/>
          <p:nvPr/>
        </p:nvSpPr>
        <p:spPr>
          <a:xfrm>
            <a:off x="8828123" y="5010872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Уровень: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D6E8813-A8E6-E851-DA77-7A47EFDC8CC4}"/>
              </a:ext>
            </a:extLst>
          </p:cNvPr>
          <p:cNvSpPr txBox="1"/>
          <p:nvPr/>
        </p:nvSpPr>
        <p:spPr>
          <a:xfrm>
            <a:off x="9178016" y="6387718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н/д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DDBEB255-BE96-2910-4CB5-019C2FEBFBF7}"/>
              </a:ext>
            </a:extLst>
          </p:cNvPr>
          <p:cNvSpPr/>
          <p:nvPr/>
        </p:nvSpPr>
        <p:spPr>
          <a:xfrm>
            <a:off x="8959788" y="6447460"/>
            <a:ext cx="216000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157174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455B2318-FB74-1E1B-9FA6-BF45BE5931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23"/>
          <a:stretch/>
        </p:blipFill>
        <p:spPr>
          <a:xfrm>
            <a:off x="1620471" y="1425219"/>
            <a:ext cx="9737481" cy="522741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018903" cy="6858000"/>
          </a:xfrm>
          <a:prstGeom prst="rect">
            <a:avLst/>
          </a:prstGeom>
          <a:gradFill>
            <a:gsLst>
              <a:gs pos="0">
                <a:srgbClr val="0F6B4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20471" y="331199"/>
            <a:ext cx="9952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Расходы регионов на государственную поддержку семьи и детей в 2021 году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: </a:t>
            </a:r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Физкультура и спорт</a:t>
            </a:r>
            <a:endParaRPr lang="ru-RU" sz="3200" dirty="0">
              <a:solidFill>
                <a:srgbClr val="0F6B4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295002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8</a:t>
            </a:r>
            <a:endParaRPr lang="ru-RU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890CB63-57C7-DB7B-5ACD-7FF64DAE222F}"/>
              </a:ext>
            </a:extLst>
          </p:cNvPr>
          <p:cNvSpPr/>
          <p:nvPr/>
        </p:nvSpPr>
        <p:spPr>
          <a:xfrm>
            <a:off x="9082037" y="5251755"/>
            <a:ext cx="216000" cy="21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D158ECD-AF86-27E1-B5DB-12148855D1CF}"/>
              </a:ext>
            </a:extLst>
          </p:cNvPr>
          <p:cNvSpPr/>
          <p:nvPr/>
        </p:nvSpPr>
        <p:spPr>
          <a:xfrm>
            <a:off x="9082037" y="5482445"/>
            <a:ext cx="216000" cy="216000"/>
          </a:xfrm>
          <a:prstGeom prst="rect">
            <a:avLst/>
          </a:prstGeom>
          <a:solidFill>
            <a:srgbClr val="C6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7BB4BD5-9FBC-2F15-518B-06104526CF62}"/>
              </a:ext>
            </a:extLst>
          </p:cNvPr>
          <p:cNvSpPr/>
          <p:nvPr/>
        </p:nvSpPr>
        <p:spPr>
          <a:xfrm>
            <a:off x="9082037" y="5937544"/>
            <a:ext cx="216000" cy="21600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0283E7B-3E6C-301A-F6C9-5EC8654FA674}"/>
              </a:ext>
            </a:extLst>
          </p:cNvPr>
          <p:cNvSpPr/>
          <p:nvPr/>
        </p:nvSpPr>
        <p:spPr>
          <a:xfrm>
            <a:off x="9082037" y="5702218"/>
            <a:ext cx="216000" cy="216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D368401-0182-DB0E-7BE3-DC5128A8FE72}"/>
              </a:ext>
            </a:extLst>
          </p:cNvPr>
          <p:cNvSpPr/>
          <p:nvPr/>
        </p:nvSpPr>
        <p:spPr>
          <a:xfrm>
            <a:off x="9082037" y="6171795"/>
            <a:ext cx="216000" cy="2160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0E9328D-C66D-340F-F993-617084397387}"/>
              </a:ext>
            </a:extLst>
          </p:cNvPr>
          <p:cNvSpPr txBox="1"/>
          <p:nvPr/>
        </p:nvSpPr>
        <p:spPr>
          <a:xfrm>
            <a:off x="9304607" y="6108543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низкий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C72B0A3-A4C8-1207-42FA-0C285B0CC6F5}"/>
              </a:ext>
            </a:extLst>
          </p:cNvPr>
          <p:cNvSpPr txBox="1"/>
          <p:nvPr/>
        </p:nvSpPr>
        <p:spPr>
          <a:xfrm>
            <a:off x="9298037" y="5883191"/>
            <a:ext cx="1234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ниже среднего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F642601-E654-F27E-A3DD-1BE4BB02F87F}"/>
              </a:ext>
            </a:extLst>
          </p:cNvPr>
          <p:cNvSpPr txBox="1"/>
          <p:nvPr/>
        </p:nvSpPr>
        <p:spPr>
          <a:xfrm>
            <a:off x="9298037" y="5646878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средний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CD255AB-77A5-1C2D-CA91-E2AEF4048F60}"/>
              </a:ext>
            </a:extLst>
          </p:cNvPr>
          <p:cNvSpPr txBox="1"/>
          <p:nvPr/>
        </p:nvSpPr>
        <p:spPr>
          <a:xfrm>
            <a:off x="9298037" y="5420889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выше среднего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03F0358-DE28-80BF-A862-3E1F7EC62C59}"/>
              </a:ext>
            </a:extLst>
          </p:cNvPr>
          <p:cNvSpPr txBox="1"/>
          <p:nvPr/>
        </p:nvSpPr>
        <p:spPr>
          <a:xfrm>
            <a:off x="9298037" y="5189061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высокий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600BBD8-11A1-A235-82CC-F991B446DA2B}"/>
              </a:ext>
            </a:extLst>
          </p:cNvPr>
          <p:cNvSpPr txBox="1"/>
          <p:nvPr/>
        </p:nvSpPr>
        <p:spPr>
          <a:xfrm>
            <a:off x="8954714" y="4968010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Уровень: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8DF288C-91FE-F696-CC84-2587CAFE2B8B}"/>
              </a:ext>
            </a:extLst>
          </p:cNvPr>
          <p:cNvSpPr txBox="1"/>
          <p:nvPr/>
        </p:nvSpPr>
        <p:spPr>
          <a:xfrm>
            <a:off x="9304607" y="6344856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н/д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68E16F38-9870-884F-48F0-8C1F3A476DAB}"/>
              </a:ext>
            </a:extLst>
          </p:cNvPr>
          <p:cNvSpPr/>
          <p:nvPr/>
        </p:nvSpPr>
        <p:spPr>
          <a:xfrm>
            <a:off x="9086379" y="6404598"/>
            <a:ext cx="216000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420849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94F1ABC1-39A1-0C7A-0B71-10ADF36B6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470" y="1425220"/>
            <a:ext cx="9615459" cy="521331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018903" cy="6858000"/>
          </a:xfrm>
          <a:prstGeom prst="rect">
            <a:avLst/>
          </a:prstGeom>
          <a:gradFill>
            <a:gsLst>
              <a:gs pos="0">
                <a:srgbClr val="0F6B4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20471" y="331199"/>
            <a:ext cx="9952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Расходы регионов на государственную поддержку семьи и детей в 2021 году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: </a:t>
            </a:r>
            <a:r>
              <a:rPr lang="ru-RU" sz="3200" dirty="0" smtClean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Молодежная </a:t>
            </a:r>
            <a:r>
              <a:rPr lang="ru-RU" sz="3200" dirty="0">
                <a:solidFill>
                  <a:srgbClr val="0F6B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политика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295002"/>
            <a:ext cx="101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9</a:t>
            </a:r>
            <a:endParaRPr lang="ru-RU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97E7D994-D685-F726-312C-A72EAB2DFD34}"/>
              </a:ext>
            </a:extLst>
          </p:cNvPr>
          <p:cNvSpPr/>
          <p:nvPr/>
        </p:nvSpPr>
        <p:spPr>
          <a:xfrm>
            <a:off x="8955444" y="5237652"/>
            <a:ext cx="216000" cy="21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639D064D-B3C9-00A4-6569-E364D73E43EB}"/>
              </a:ext>
            </a:extLst>
          </p:cNvPr>
          <p:cNvSpPr/>
          <p:nvPr/>
        </p:nvSpPr>
        <p:spPr>
          <a:xfrm>
            <a:off x="8955444" y="5468342"/>
            <a:ext cx="216000" cy="216000"/>
          </a:xfrm>
          <a:prstGeom prst="rect">
            <a:avLst/>
          </a:prstGeom>
          <a:solidFill>
            <a:srgbClr val="C6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69BA3516-AB0F-93CE-D536-714315BF2D13}"/>
              </a:ext>
            </a:extLst>
          </p:cNvPr>
          <p:cNvSpPr/>
          <p:nvPr/>
        </p:nvSpPr>
        <p:spPr>
          <a:xfrm>
            <a:off x="8955444" y="5923441"/>
            <a:ext cx="216000" cy="21600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9CD5FD8D-5A99-2B95-B628-5CC00C430D36}"/>
              </a:ext>
            </a:extLst>
          </p:cNvPr>
          <p:cNvSpPr/>
          <p:nvPr/>
        </p:nvSpPr>
        <p:spPr>
          <a:xfrm>
            <a:off x="8955444" y="5688115"/>
            <a:ext cx="216000" cy="216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5EB4DA61-3DA2-655D-0ADF-99B3FCFFD908}"/>
              </a:ext>
            </a:extLst>
          </p:cNvPr>
          <p:cNvSpPr/>
          <p:nvPr/>
        </p:nvSpPr>
        <p:spPr>
          <a:xfrm>
            <a:off x="8955444" y="6157692"/>
            <a:ext cx="216000" cy="2160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B3709F1-33EF-7CB1-C5C8-F973B6267E88}"/>
              </a:ext>
            </a:extLst>
          </p:cNvPr>
          <p:cNvSpPr txBox="1"/>
          <p:nvPr/>
        </p:nvSpPr>
        <p:spPr>
          <a:xfrm>
            <a:off x="9178014" y="6094440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низкий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7306BDA-100F-6C6C-DD5E-DA32C8D6FC8B}"/>
              </a:ext>
            </a:extLst>
          </p:cNvPr>
          <p:cNvSpPr txBox="1"/>
          <p:nvPr/>
        </p:nvSpPr>
        <p:spPr>
          <a:xfrm>
            <a:off x="9171444" y="5869088"/>
            <a:ext cx="1234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ниже среднего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B44CB08-00EA-7DC5-0CB9-3E0257DCA800}"/>
              </a:ext>
            </a:extLst>
          </p:cNvPr>
          <p:cNvSpPr txBox="1"/>
          <p:nvPr/>
        </p:nvSpPr>
        <p:spPr>
          <a:xfrm>
            <a:off x="9171444" y="5632775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средний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7DAB4D5-F788-AE13-1370-C030C5A48695}"/>
              </a:ext>
            </a:extLst>
          </p:cNvPr>
          <p:cNvSpPr txBox="1"/>
          <p:nvPr/>
        </p:nvSpPr>
        <p:spPr>
          <a:xfrm>
            <a:off x="9171444" y="5406786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выше среднего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A181443-1520-22FE-3A96-D4FEE5403E6A}"/>
              </a:ext>
            </a:extLst>
          </p:cNvPr>
          <p:cNvSpPr txBox="1"/>
          <p:nvPr/>
        </p:nvSpPr>
        <p:spPr>
          <a:xfrm>
            <a:off x="9171444" y="5174958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высокий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A0F0B29-7447-0F19-91EB-E6D246D711C0}"/>
              </a:ext>
            </a:extLst>
          </p:cNvPr>
          <p:cNvSpPr txBox="1"/>
          <p:nvPr/>
        </p:nvSpPr>
        <p:spPr>
          <a:xfrm>
            <a:off x="8828121" y="4953907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Уровень: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933A1DB-B7B9-F140-A1E3-23F79D48370F}"/>
              </a:ext>
            </a:extLst>
          </p:cNvPr>
          <p:cNvSpPr txBox="1"/>
          <p:nvPr/>
        </p:nvSpPr>
        <p:spPr>
          <a:xfrm>
            <a:off x="9178014" y="6330753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н/д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713E2C75-8337-5A10-F516-ED15A9F9C4DB}"/>
              </a:ext>
            </a:extLst>
          </p:cNvPr>
          <p:cNvSpPr/>
          <p:nvPr/>
        </p:nvSpPr>
        <p:spPr>
          <a:xfrm>
            <a:off x="8959786" y="6390495"/>
            <a:ext cx="216000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37717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18051</TotalTime>
  <Words>228</Words>
  <Application>Microsoft Office PowerPoint</Application>
  <PresentationFormat>Широкоэкранный</PresentationFormat>
  <Paragraphs>83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Roboto Light</vt:lpstr>
      <vt:lpstr>Тема Office</vt:lpstr>
      <vt:lpstr>СОЦИАЛЬНЫЕ РАСХОДЫ НА ДЕТЕЙ  ПО РЕГИОНАМ РОССИЙСКОЙ ФЕДЕРАЦИИ ЗА 2021 ГОД   Рассчитано по данным, представленным субъектами Российской Федерации  в Минфин России в рамках «Информации об объемах бюджетных ассигнований консолидированного бюджета субъектов Российской Федерации, направляемых  на государственную поддержку семьи и детей»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NIFI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развития ФГБУ «Научно-исследовательский финансовый институт Министерства финансов Российской Федерации»  на период до 2030 года</dc:title>
  <dc:creator>Смирнов Дмитрий Владимирович</dc:creator>
  <cp:lastModifiedBy>root</cp:lastModifiedBy>
  <cp:revision>176</cp:revision>
  <cp:lastPrinted>2023-04-20T09:02:00Z</cp:lastPrinted>
  <dcterms:created xsi:type="dcterms:W3CDTF">2023-02-13T14:51:40Z</dcterms:created>
  <dcterms:modified xsi:type="dcterms:W3CDTF">2023-07-15T10:18:50Z</dcterms:modified>
</cp:coreProperties>
</file>