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328" r:id="rId2"/>
    <p:sldId id="351" r:id="rId3"/>
    <p:sldId id="390" r:id="rId4"/>
    <p:sldId id="385" r:id="rId5"/>
    <p:sldId id="386" r:id="rId6"/>
    <p:sldId id="509" r:id="rId7"/>
    <p:sldId id="391" r:id="rId8"/>
    <p:sldId id="366" r:id="rId9"/>
    <p:sldId id="392" r:id="rId10"/>
    <p:sldId id="387" r:id="rId11"/>
    <p:sldId id="508" r:id="rId12"/>
    <p:sldId id="518" r:id="rId13"/>
    <p:sldId id="511" r:id="rId14"/>
    <p:sldId id="513" r:id="rId15"/>
    <p:sldId id="514" r:id="rId16"/>
    <p:sldId id="515" r:id="rId17"/>
    <p:sldId id="516" r:id="rId18"/>
    <p:sldId id="517" r:id="rId19"/>
    <p:sldId id="512" r:id="rId20"/>
    <p:sldId id="356" r:id="rId21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" initials="N" lastIdx="1" clrIdx="0">
    <p:extLst>
      <p:ext uri="{19B8F6BF-5375-455C-9EA6-DF929625EA0E}">
        <p15:presenceInfo xmlns:p15="http://schemas.microsoft.com/office/powerpoint/2012/main" userId="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000000"/>
    <a:srgbClr val="006600"/>
    <a:srgbClr val="6699FF"/>
    <a:srgbClr val="003300"/>
    <a:srgbClr val="3333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0590" autoAdjust="0"/>
  </p:normalViewPr>
  <p:slideViewPr>
    <p:cSldViewPr>
      <p:cViewPr varScale="1">
        <p:scale>
          <a:sx n="83" d="100"/>
          <a:sy n="83" d="100"/>
        </p:scale>
        <p:origin x="14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5CCE4-45A3-4410-ADD1-BEF08F8377E8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</dgm:pt>
    <dgm:pt modelId="{48D105EC-2E19-495D-8790-C5E575162E1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latin typeface="Arial Narrow" pitchFamily="34" charset="0"/>
            </a:rPr>
            <a:t>Обще </a:t>
          </a:r>
          <a:r>
            <a:rPr lang="ru-RU" sz="2400" b="1" dirty="0">
              <a:latin typeface="Arial Narrow" pitchFamily="34" charset="0"/>
            </a:rPr>
            <a:t>город</a:t>
          </a:r>
          <a:r>
            <a:rPr lang="ru-RU" sz="2400" dirty="0">
              <a:latin typeface="Arial Narrow" pitchFamily="34" charset="0"/>
            </a:rPr>
            <a:t>ские  проекты</a:t>
          </a:r>
        </a:p>
      </dgm:t>
    </dgm:pt>
    <dgm:pt modelId="{E3672A38-F3EA-4F7D-B4EF-4953A71A2A1F}" type="parTrans" cxnId="{847E9922-6FCD-4192-BEFF-80E970DE0457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ED455D0F-B71A-4B9E-B87C-29F0471828C1}" type="sibTrans" cxnId="{847E9922-6FCD-4192-BEFF-80E970DE0457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64A6FD38-97EC-4C4E-BEE2-EB7FFACF060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latin typeface="Arial Narrow" pitchFamily="34" charset="0"/>
            </a:rPr>
            <a:t>Проекты </a:t>
          </a:r>
          <a:r>
            <a:rPr lang="ru-RU" sz="2400" b="1" dirty="0">
              <a:latin typeface="Arial Narrow" pitchFamily="34" charset="0"/>
            </a:rPr>
            <a:t>районного</a:t>
          </a:r>
          <a:r>
            <a:rPr lang="ru-RU" sz="2400" dirty="0">
              <a:latin typeface="Arial Narrow" pitchFamily="34" charset="0"/>
            </a:rPr>
            <a:t> масштаба</a:t>
          </a:r>
        </a:p>
      </dgm:t>
    </dgm:pt>
    <dgm:pt modelId="{F6247C83-59F2-48C6-BC53-976B9388F38F}" type="parTrans" cxnId="{DBA1CA00-0C20-4F4E-B3DA-5CA3359F578E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EEA25155-0738-4168-ADB1-2DD0A4DAD4D0}" type="sibTrans" cxnId="{DBA1CA00-0C20-4F4E-B3DA-5CA3359F578E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D9C877E5-AC53-4DC9-AFD9-7858CDD7BE3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latin typeface="Arial Narrow" pitchFamily="34" charset="0"/>
            </a:rPr>
            <a:t>Благоустройство </a:t>
          </a:r>
          <a:r>
            <a:rPr lang="ru-RU" sz="2400" b="1" dirty="0">
              <a:latin typeface="Arial Narrow" pitchFamily="34" charset="0"/>
            </a:rPr>
            <a:t>дворов</a:t>
          </a:r>
          <a:r>
            <a:rPr lang="ru-RU" sz="2400" dirty="0">
              <a:latin typeface="Arial Narrow" pitchFamily="34" charset="0"/>
            </a:rPr>
            <a:t> </a:t>
          </a:r>
        </a:p>
      </dgm:t>
    </dgm:pt>
    <dgm:pt modelId="{70A74AD7-1D2C-43EE-B520-51B485F12E91}" type="parTrans" cxnId="{0691E561-ECC4-4733-BC5B-57DAAB85CD64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6E641F6D-0DBE-4A13-836C-113B92A02A93}" type="sibTrans" cxnId="{0691E561-ECC4-4733-BC5B-57DAAB85CD64}">
      <dgm:prSet/>
      <dgm:spPr/>
      <dgm:t>
        <a:bodyPr/>
        <a:lstStyle/>
        <a:p>
          <a:endParaRPr lang="ru-RU" sz="2400">
            <a:latin typeface="Arial Narrow" pitchFamily="34" charset="0"/>
          </a:endParaRPr>
        </a:p>
      </dgm:t>
    </dgm:pt>
    <dgm:pt modelId="{3161D7F7-A56F-4A84-AC19-8B9496D29705}" type="pres">
      <dgm:prSet presAssocID="{2D65CCE4-45A3-4410-ADD1-BEF08F8377E8}" presName="Name0" presStyleCnt="0">
        <dgm:presLayoutVars>
          <dgm:dir/>
          <dgm:animLvl val="lvl"/>
          <dgm:resizeHandles val="exact"/>
        </dgm:presLayoutVars>
      </dgm:prSet>
      <dgm:spPr/>
    </dgm:pt>
    <dgm:pt modelId="{CFF184ED-F67C-40D8-B915-2C2043DFC22A}" type="pres">
      <dgm:prSet presAssocID="{48D105EC-2E19-495D-8790-C5E575162E18}" presName="Name8" presStyleCnt="0"/>
      <dgm:spPr/>
    </dgm:pt>
    <dgm:pt modelId="{42EB9F30-18D4-4B6C-8461-3C842E903AF6}" type="pres">
      <dgm:prSet presAssocID="{48D105EC-2E19-495D-8790-C5E575162E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11F31-75FF-4489-916C-9828B43A0AE6}" type="pres">
      <dgm:prSet presAssocID="{48D105EC-2E19-495D-8790-C5E575162E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A3E22-9FB8-4E37-A88C-CB346765FB70}" type="pres">
      <dgm:prSet presAssocID="{64A6FD38-97EC-4C4E-BEE2-EB7FFACF0601}" presName="Name8" presStyleCnt="0"/>
      <dgm:spPr/>
    </dgm:pt>
    <dgm:pt modelId="{9131766D-5A04-4615-B86D-A380A18AA9EB}" type="pres">
      <dgm:prSet presAssocID="{64A6FD38-97EC-4C4E-BEE2-EB7FFACF0601}" presName="level" presStyleLbl="node1" presStyleIdx="1" presStyleCnt="3" custScaleY="219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74AC8-3D0E-46BA-88C5-0FFAE36FA38B}" type="pres">
      <dgm:prSet presAssocID="{64A6FD38-97EC-4C4E-BEE2-EB7FFACF06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6B4DE-894A-4A5A-BE5D-D30D525F2051}" type="pres">
      <dgm:prSet presAssocID="{D9C877E5-AC53-4DC9-AFD9-7858CDD7BE38}" presName="Name8" presStyleCnt="0"/>
      <dgm:spPr/>
    </dgm:pt>
    <dgm:pt modelId="{AC33F175-F9FB-48D8-87C1-6B0C28DC930B}" type="pres">
      <dgm:prSet presAssocID="{D9C877E5-AC53-4DC9-AFD9-7858CDD7BE38}" presName="level" presStyleLbl="node1" presStyleIdx="2" presStyleCnt="3" custScaleY="109432" custLinFactNeighborX="-6" custLinFactNeighborY="-12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56E3E-0ED8-4FD5-80B0-A5E47CE1C7F1}" type="pres">
      <dgm:prSet presAssocID="{D9C877E5-AC53-4DC9-AFD9-7858CDD7BE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1E561-ECC4-4733-BC5B-57DAAB85CD64}" srcId="{2D65CCE4-45A3-4410-ADD1-BEF08F8377E8}" destId="{D9C877E5-AC53-4DC9-AFD9-7858CDD7BE38}" srcOrd="2" destOrd="0" parTransId="{70A74AD7-1D2C-43EE-B520-51B485F12E91}" sibTransId="{6E641F6D-0DBE-4A13-836C-113B92A02A93}"/>
    <dgm:cxn modelId="{DBA1CA00-0C20-4F4E-B3DA-5CA3359F578E}" srcId="{2D65CCE4-45A3-4410-ADD1-BEF08F8377E8}" destId="{64A6FD38-97EC-4C4E-BEE2-EB7FFACF0601}" srcOrd="1" destOrd="0" parTransId="{F6247C83-59F2-48C6-BC53-976B9388F38F}" sibTransId="{EEA25155-0738-4168-ADB1-2DD0A4DAD4D0}"/>
    <dgm:cxn modelId="{9A275B8D-8286-4CB8-9EBD-E169618BC658}" type="presOf" srcId="{64A6FD38-97EC-4C4E-BEE2-EB7FFACF0601}" destId="{B5074AC8-3D0E-46BA-88C5-0FFAE36FA38B}" srcOrd="1" destOrd="0" presId="urn:microsoft.com/office/officeart/2005/8/layout/pyramid1"/>
    <dgm:cxn modelId="{4F8EA13A-54B7-42E9-9C68-DDC3C349C85E}" type="presOf" srcId="{64A6FD38-97EC-4C4E-BEE2-EB7FFACF0601}" destId="{9131766D-5A04-4615-B86D-A380A18AA9EB}" srcOrd="0" destOrd="0" presId="urn:microsoft.com/office/officeart/2005/8/layout/pyramid1"/>
    <dgm:cxn modelId="{6588B257-7F68-4C56-A6E4-D3F7261CFE9F}" type="presOf" srcId="{2D65CCE4-45A3-4410-ADD1-BEF08F8377E8}" destId="{3161D7F7-A56F-4A84-AC19-8B9496D29705}" srcOrd="0" destOrd="0" presId="urn:microsoft.com/office/officeart/2005/8/layout/pyramid1"/>
    <dgm:cxn modelId="{2F0B32E8-B6E1-4DE2-979F-926E3D9DC0EE}" type="presOf" srcId="{D9C877E5-AC53-4DC9-AFD9-7858CDD7BE38}" destId="{AC33F175-F9FB-48D8-87C1-6B0C28DC930B}" srcOrd="0" destOrd="0" presId="urn:microsoft.com/office/officeart/2005/8/layout/pyramid1"/>
    <dgm:cxn modelId="{847E9922-6FCD-4192-BEFF-80E970DE0457}" srcId="{2D65CCE4-45A3-4410-ADD1-BEF08F8377E8}" destId="{48D105EC-2E19-495D-8790-C5E575162E18}" srcOrd="0" destOrd="0" parTransId="{E3672A38-F3EA-4F7D-B4EF-4953A71A2A1F}" sibTransId="{ED455D0F-B71A-4B9E-B87C-29F0471828C1}"/>
    <dgm:cxn modelId="{D017D5B1-6D00-4ED0-9E88-E20CF3D0BF59}" type="presOf" srcId="{48D105EC-2E19-495D-8790-C5E575162E18}" destId="{41411F31-75FF-4489-916C-9828B43A0AE6}" srcOrd="1" destOrd="0" presId="urn:microsoft.com/office/officeart/2005/8/layout/pyramid1"/>
    <dgm:cxn modelId="{A0674E01-64D1-404D-9E2E-B1AF47954D8B}" type="presOf" srcId="{48D105EC-2E19-495D-8790-C5E575162E18}" destId="{42EB9F30-18D4-4B6C-8461-3C842E903AF6}" srcOrd="0" destOrd="0" presId="urn:microsoft.com/office/officeart/2005/8/layout/pyramid1"/>
    <dgm:cxn modelId="{2C335607-16DE-42CE-AB2E-9F44AA8A7592}" type="presOf" srcId="{D9C877E5-AC53-4DC9-AFD9-7858CDD7BE38}" destId="{AE956E3E-0ED8-4FD5-80B0-A5E47CE1C7F1}" srcOrd="1" destOrd="0" presId="urn:microsoft.com/office/officeart/2005/8/layout/pyramid1"/>
    <dgm:cxn modelId="{395EEEF4-7F42-4DBE-9F70-019A4C0C0818}" type="presParOf" srcId="{3161D7F7-A56F-4A84-AC19-8B9496D29705}" destId="{CFF184ED-F67C-40D8-B915-2C2043DFC22A}" srcOrd="0" destOrd="0" presId="urn:microsoft.com/office/officeart/2005/8/layout/pyramid1"/>
    <dgm:cxn modelId="{505F2DF9-3388-4209-A7D9-7C6AD00CB1F8}" type="presParOf" srcId="{CFF184ED-F67C-40D8-B915-2C2043DFC22A}" destId="{42EB9F30-18D4-4B6C-8461-3C842E903AF6}" srcOrd="0" destOrd="0" presId="urn:microsoft.com/office/officeart/2005/8/layout/pyramid1"/>
    <dgm:cxn modelId="{8B3FDD10-1C6A-4471-B05D-59A297AC4983}" type="presParOf" srcId="{CFF184ED-F67C-40D8-B915-2C2043DFC22A}" destId="{41411F31-75FF-4489-916C-9828B43A0AE6}" srcOrd="1" destOrd="0" presId="urn:microsoft.com/office/officeart/2005/8/layout/pyramid1"/>
    <dgm:cxn modelId="{55A3971B-E84B-4649-BB5A-EF9E0B647E8B}" type="presParOf" srcId="{3161D7F7-A56F-4A84-AC19-8B9496D29705}" destId="{BE4A3E22-9FB8-4E37-A88C-CB346765FB70}" srcOrd="1" destOrd="0" presId="urn:microsoft.com/office/officeart/2005/8/layout/pyramid1"/>
    <dgm:cxn modelId="{FEC6EB9D-4B73-4A24-8943-06D84A6284E7}" type="presParOf" srcId="{BE4A3E22-9FB8-4E37-A88C-CB346765FB70}" destId="{9131766D-5A04-4615-B86D-A380A18AA9EB}" srcOrd="0" destOrd="0" presId="urn:microsoft.com/office/officeart/2005/8/layout/pyramid1"/>
    <dgm:cxn modelId="{3DD73861-A9B2-454D-BA8D-D4305E9EF582}" type="presParOf" srcId="{BE4A3E22-9FB8-4E37-A88C-CB346765FB70}" destId="{B5074AC8-3D0E-46BA-88C5-0FFAE36FA38B}" srcOrd="1" destOrd="0" presId="urn:microsoft.com/office/officeart/2005/8/layout/pyramid1"/>
    <dgm:cxn modelId="{A28F52AE-5068-452D-8623-DB6E9070DBF9}" type="presParOf" srcId="{3161D7F7-A56F-4A84-AC19-8B9496D29705}" destId="{D4E6B4DE-894A-4A5A-BE5D-D30D525F2051}" srcOrd="2" destOrd="0" presId="urn:microsoft.com/office/officeart/2005/8/layout/pyramid1"/>
    <dgm:cxn modelId="{C875596F-BE0C-4763-9F47-2AAAE601E76A}" type="presParOf" srcId="{D4E6B4DE-894A-4A5A-BE5D-D30D525F2051}" destId="{AC33F175-F9FB-48D8-87C1-6B0C28DC930B}" srcOrd="0" destOrd="0" presId="urn:microsoft.com/office/officeart/2005/8/layout/pyramid1"/>
    <dgm:cxn modelId="{378345F8-1CEE-4981-8730-7737E4A603DB}" type="presParOf" srcId="{D4E6B4DE-894A-4A5A-BE5D-D30D525F2051}" destId="{AE956E3E-0ED8-4FD5-80B0-A5E47CE1C7F1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5066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fld id="{A3A1102E-A221-4036-A29E-744AD4018C2A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13516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5066" y="6513516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29FC49A6-5183-4E32-984C-1B8BBF791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51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90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fld id="{2EF09F68-ED4C-4A80-8F28-3AE570D20BC0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3" tIns="45856" rIns="91713" bIns="45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713" tIns="45856" rIns="91713" bIns="45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51391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90" y="651391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64D47270-B6D8-4E17-8E10-415294056D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14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81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10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6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70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300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53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97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17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8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07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67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66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5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29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2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1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2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4272-08FD-43A4-B16C-E9957253468E}" type="datetimeFigureOut">
              <a:rPr lang="ru-RU" smtClean="0"/>
              <a:t>10.07.2019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5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y.galkina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galkina@nifi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1924" y="5157192"/>
            <a:ext cx="7632848" cy="1296144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ru-RU" sz="1800" b="1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Наталия Юрьевна Галкина</a:t>
            </a:r>
            <a:endParaRPr lang="en-US" sz="1800" b="1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ru-RU" sz="1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научный сотрудник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Центр инициативного</a:t>
            </a:r>
            <a:r>
              <a:rPr lang="en-US" sz="1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бюджетирования  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НИФИ Минфина РФ</a:t>
            </a:r>
            <a:endParaRPr lang="en-US" sz="18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05508"/>
            <a:ext cx="8316416" cy="21715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ИСПОЛЬЗОВАНИЕ СОЦИОЛОГИЧЕСКИХ ИЗМЕРЕНИЙ </a:t>
            </a:r>
            <a:r>
              <a:rPr lang="ru-RU" sz="24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ru-RU" sz="24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ru-RU" sz="24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ПРИ ПЛАНИРОВАНИИ, РЕАЛИЗАЦИИ И ОЦЕНКЕ МЕРОПРИЯТИЙ ИНИЦИАТИВНОГО БЮДЖЕТИРОВАНИЯ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00530"/>
            <a:ext cx="1861128" cy="8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Что требуется, что соц. исследование было валидным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67D1920C-EDB6-4883-BC14-B58ACB4D422D}"/>
              </a:ext>
            </a:extLst>
          </p:cNvPr>
          <p:cNvSpPr txBox="1">
            <a:spLocks/>
          </p:cNvSpPr>
          <p:nvPr/>
        </p:nvSpPr>
        <p:spPr>
          <a:xfrm>
            <a:off x="251520" y="1052786"/>
            <a:ext cx="8568952" cy="5616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FF0000"/>
                </a:solidFill>
              </a:rPr>
              <a:t>Понимание контекста</a:t>
            </a:r>
            <a:r>
              <a:rPr lang="ru-RU" altLang="ru-RU" dirty="0">
                <a:solidFill>
                  <a:srgbClr val="002060"/>
                </a:solidFill>
              </a:rPr>
              <a:t> ИБ (для разработки анкеты, гайдов фокус-групп, рекомендаций)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FF0000"/>
                </a:solidFill>
              </a:rPr>
              <a:t>Профессиональное исполнение</a:t>
            </a:r>
            <a:r>
              <a:rPr lang="ru-RU" altLang="ru-RU" dirty="0">
                <a:solidFill>
                  <a:srgbClr val="002060"/>
                </a:solidFill>
              </a:rPr>
              <a:t> (интервьюеры, модераторы, анализ данных)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FF0000"/>
                </a:solidFill>
              </a:rPr>
              <a:t>Репрезентативность</a:t>
            </a:r>
            <a:r>
              <a:rPr lang="ru-RU" altLang="ru-RU" dirty="0">
                <a:solidFill>
                  <a:srgbClr val="002060"/>
                </a:solidFill>
              </a:rPr>
              <a:t> выборки / </a:t>
            </a:r>
            <a:r>
              <a:rPr lang="ru-RU" altLang="ru-RU" dirty="0">
                <a:solidFill>
                  <a:srgbClr val="FF0000"/>
                </a:solidFill>
              </a:rPr>
              <a:t>случайность</a:t>
            </a:r>
            <a:r>
              <a:rPr lang="ru-RU" altLang="ru-RU" dirty="0">
                <a:solidFill>
                  <a:srgbClr val="002060"/>
                </a:solidFill>
              </a:rPr>
              <a:t> рекрута респондентов</a:t>
            </a:r>
          </a:p>
          <a:p>
            <a:pPr marL="1257300" lvl="2" indent="-342900" algn="l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altLang="ru-RU" dirty="0">
                <a:solidFill>
                  <a:srgbClr val="002060"/>
                </a:solidFill>
              </a:rPr>
              <a:t> понимание «какова наша целевая аудитория»</a:t>
            </a:r>
          </a:p>
          <a:p>
            <a:pPr marL="1371600" lvl="2" indent="-457200" algn="l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altLang="ru-RU" dirty="0">
                <a:solidFill>
                  <a:srgbClr val="002060"/>
                </a:solidFill>
              </a:rPr>
              <a:t>достаточный объема выборки</a:t>
            </a:r>
            <a:r>
              <a:rPr lang="en-US" altLang="ru-RU" dirty="0">
                <a:solidFill>
                  <a:srgbClr val="002060"/>
                </a:solidFill>
              </a:rPr>
              <a:t> </a:t>
            </a:r>
            <a:r>
              <a:rPr lang="ru-RU" altLang="ru-RU" dirty="0">
                <a:solidFill>
                  <a:srgbClr val="002060"/>
                </a:solidFill>
              </a:rPr>
              <a:t>(</a:t>
            </a:r>
            <a:r>
              <a:rPr lang="en-US" altLang="ru-RU" dirty="0">
                <a:solidFill>
                  <a:srgbClr val="002060"/>
                </a:solidFill>
              </a:rPr>
              <a:t>N = </a:t>
            </a:r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en-US" altLang="ru-RU" dirty="0">
                <a:solidFill>
                  <a:srgbClr val="002060"/>
                </a:solidFill>
              </a:rPr>
              <a:t>400 </a:t>
            </a:r>
            <a:r>
              <a:rPr lang="ru-RU" altLang="ru-RU" dirty="0">
                <a:solidFill>
                  <a:srgbClr val="002060"/>
                </a:solidFill>
              </a:rPr>
              <a:t>/ 600 / 800 / 1000 / 1600 )  для приемлемой стат. погрешности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FF0000"/>
                </a:solidFill>
              </a:rPr>
              <a:t>Контроль</a:t>
            </a:r>
            <a:r>
              <a:rPr lang="ru-RU" altLang="ru-RU" dirty="0">
                <a:solidFill>
                  <a:srgbClr val="002060"/>
                </a:solidFill>
              </a:rPr>
              <a:t> качества </a:t>
            </a:r>
          </a:p>
          <a:p>
            <a:pPr marL="1257300" lvl="2" indent="-342900" algn="l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ru-RU" altLang="ru-RU" dirty="0">
                <a:solidFill>
                  <a:srgbClr val="002060"/>
                </a:solidFill>
              </a:rPr>
              <a:t>работы интервьюеров, в первую очередь</a:t>
            </a:r>
          </a:p>
        </p:txBody>
      </p:sp>
    </p:spTree>
    <p:extLst>
      <p:ext uri="{BB962C8B-B14F-4D97-AF65-F5344CB8AC3E}">
        <p14:creationId xmlns:p14="http://schemas.microsoft.com/office/powerpoint/2010/main" val="1479025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20" y="1138527"/>
            <a:ext cx="7931983" cy="2304243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Результаты исследования:  разработка форматов городских практик ИБ </a:t>
            </a:r>
            <a:br>
              <a:rPr lang="ru-RU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</a:br>
            <a:endParaRPr lang="ru-RU" b="1" dirty="0">
              <a:solidFill>
                <a:srgbClr val="0066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3768" y="3429000"/>
            <a:ext cx="4392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0E02AA1-892C-420B-BCEF-536A6DA7DB0F}"/>
              </a:ext>
            </a:extLst>
          </p:cNvPr>
          <p:cNvSpPr txBox="1">
            <a:spLocks/>
          </p:cNvSpPr>
          <p:nvPr/>
        </p:nvSpPr>
        <p:spPr>
          <a:xfrm>
            <a:off x="1043608" y="4365110"/>
            <a:ext cx="7272808" cy="1224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фокус-группы</a:t>
            </a:r>
          </a:p>
          <a:p>
            <a:r>
              <a:rPr lang="ru-RU" sz="32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(апрель-июнь 2019)</a:t>
            </a:r>
            <a:endParaRPr lang="ru-RU" b="1" dirty="0">
              <a:solidFill>
                <a:srgbClr val="0066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Дизайн исследования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3">
            <a:extLst>
              <a:ext uri="{FF2B5EF4-FFF2-40B4-BE49-F238E27FC236}">
                <a16:creationId xmlns:a16="http://schemas.microsoft.com/office/drawing/2014/main" xmlns="" id="{C74B4AB5-6829-4FFB-9D6C-871FE4F358A4}"/>
              </a:ext>
            </a:extLst>
          </p:cNvPr>
          <p:cNvSpPr txBox="1">
            <a:spLocks/>
          </p:cNvSpPr>
          <p:nvPr/>
        </p:nvSpPr>
        <p:spPr bwMode="auto">
          <a:xfrm>
            <a:off x="827584" y="1340768"/>
            <a:ext cx="8136904" cy="488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rgbClr val="002060"/>
                </a:solidFill>
              </a:rPr>
              <a:t>9 фокус-групп</a:t>
            </a:r>
            <a:r>
              <a:rPr lang="ru-RU" sz="2800" dirty="0">
                <a:solidFill>
                  <a:srgbClr val="002060"/>
                </a:solidFill>
              </a:rPr>
              <a:t> – по 3 ФГ в каждом городе 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Разные типы городов и практик</a:t>
            </a:r>
          </a:p>
          <a:p>
            <a:pPr lvl="1"/>
            <a:r>
              <a:rPr lang="ru-RU" b="1" dirty="0">
                <a:solidFill>
                  <a:srgbClr val="008000"/>
                </a:solidFill>
              </a:rPr>
              <a:t>Ижевск</a:t>
            </a:r>
            <a:r>
              <a:rPr lang="ru-RU" sz="2400" b="1" dirty="0">
                <a:solidFill>
                  <a:srgbClr val="002060"/>
                </a:solidFill>
              </a:rPr>
              <a:t>   </a:t>
            </a:r>
            <a:r>
              <a:rPr lang="ru-RU" sz="2400" dirty="0">
                <a:solidFill>
                  <a:srgbClr val="002060"/>
                </a:solidFill>
              </a:rPr>
              <a:t>- нет ИБ в городе, регион запустил ППМИ</a:t>
            </a:r>
          </a:p>
          <a:p>
            <a:pPr lvl="1"/>
            <a:r>
              <a:rPr lang="ru-RU" b="1" dirty="0">
                <a:solidFill>
                  <a:srgbClr val="008000"/>
                </a:solidFill>
              </a:rPr>
              <a:t>Ставрополь</a:t>
            </a:r>
            <a:r>
              <a:rPr lang="ru-RU" sz="2400" dirty="0">
                <a:solidFill>
                  <a:srgbClr val="002060"/>
                </a:solidFill>
              </a:rPr>
              <a:t>	- 2-й год, есть портал</a:t>
            </a:r>
          </a:p>
          <a:p>
            <a:pPr lvl="1"/>
            <a:r>
              <a:rPr lang="ru-RU" b="1" dirty="0">
                <a:solidFill>
                  <a:srgbClr val="008000"/>
                </a:solidFill>
              </a:rPr>
              <a:t>Сургут</a:t>
            </a:r>
            <a:r>
              <a:rPr lang="ru-RU" sz="2400" dirty="0">
                <a:solidFill>
                  <a:srgbClr val="002060"/>
                </a:solidFill>
              </a:rPr>
              <a:t>	- 3-й год, голосование онлайн, обществ.-административная комиссия, нет софинансирования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Целевая аудитория –</a:t>
            </a:r>
            <a:r>
              <a:rPr lang="ru-RU" sz="2800" b="1" dirty="0">
                <a:solidFill>
                  <a:srgbClr val="002060"/>
                </a:solidFill>
              </a:rPr>
              <a:t> активные горожане </a:t>
            </a:r>
          </a:p>
          <a:p>
            <a:pPr lvl="1"/>
            <a:r>
              <a:rPr lang="ru-RU" sz="2000" dirty="0">
                <a:solidFill>
                  <a:srgbClr val="002060"/>
                </a:solidFill>
              </a:rPr>
              <a:t>Ижевск, Ставрополь – ФГ собраны по </a:t>
            </a:r>
            <a:r>
              <a:rPr lang="ru-RU" sz="2000" b="1" dirty="0">
                <a:solidFill>
                  <a:srgbClr val="002060"/>
                </a:solidFill>
              </a:rPr>
              <a:t>районам</a:t>
            </a:r>
          </a:p>
          <a:p>
            <a:pPr lvl="1"/>
            <a:r>
              <a:rPr lang="ru-RU" sz="2000" dirty="0">
                <a:solidFill>
                  <a:srgbClr val="002060"/>
                </a:solidFill>
              </a:rPr>
              <a:t>Сургут – ФГ собраны по степени </a:t>
            </a:r>
            <a:r>
              <a:rPr lang="ru-RU" sz="2000" b="1" dirty="0">
                <a:solidFill>
                  <a:srgbClr val="002060"/>
                </a:solidFill>
              </a:rPr>
              <a:t>активности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По 9-10 участников на ФГ. Длительность - 2 часа. </a:t>
            </a:r>
          </a:p>
          <a:p>
            <a:pPr marL="457200" lvl="1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3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274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Распределение ответственности и софинансирование</a:t>
            </a:r>
            <a:endParaRPr lang="ru-RU" sz="2800" b="1" dirty="0">
              <a:solidFill>
                <a:srgbClr val="006600"/>
              </a:solidFill>
              <a:latin typeface="Helvetica" panose="020B0604020202020204" pitchFamily="34" charset="0"/>
              <a:ea typeface="Helvetica" charset="0"/>
              <a:cs typeface="Helvetica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325B2F6-16E6-4FE9-BF40-6683CA9B730D}"/>
              </a:ext>
            </a:extLst>
          </p:cNvPr>
          <p:cNvGrpSpPr/>
          <p:nvPr/>
        </p:nvGrpSpPr>
        <p:grpSpPr>
          <a:xfrm>
            <a:off x="395172" y="330414"/>
            <a:ext cx="5461270" cy="6311561"/>
            <a:chOff x="44707" y="1320550"/>
            <a:chExt cx="5927546" cy="5209456"/>
          </a:xfrm>
        </p:grpSpPr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xmlns="" id="{133A113C-D2EB-490E-AE5C-0093650EFA4B}"/>
                </a:ext>
              </a:extLst>
            </p:cNvPr>
            <p:cNvCxnSpPr/>
            <p:nvPr/>
          </p:nvCxnSpPr>
          <p:spPr>
            <a:xfrm flipV="1">
              <a:off x="435882" y="2204864"/>
              <a:ext cx="0" cy="3384376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xmlns="" id="{95DC5992-E4E0-4269-85C6-4235A187FB0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707" y="1320550"/>
              <a:ext cx="2119803" cy="40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2000" b="1" i="1" dirty="0">
                  <a:solidFill>
                    <a:srgbClr val="0070C0"/>
                  </a:solidFill>
                </a:rPr>
                <a:t>Степень насущности проблемы</a:t>
              </a:r>
            </a:p>
          </p:txBody>
        </p: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xmlns="" id="{1AD21D60-FE29-43EF-A907-180BA6B3E0A4}"/>
                </a:ext>
              </a:extLst>
            </p:cNvPr>
            <p:cNvCxnSpPr/>
            <p:nvPr/>
          </p:nvCxnSpPr>
          <p:spPr>
            <a:xfrm>
              <a:off x="5359707" y="2240868"/>
              <a:ext cx="0" cy="3312368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бъект 2">
              <a:extLst>
                <a:ext uri="{FF2B5EF4-FFF2-40B4-BE49-F238E27FC236}">
                  <a16:creationId xmlns:a16="http://schemas.microsoft.com/office/drawing/2014/main" xmlns="" id="{5C4588B6-22CD-42AD-9810-996F2574942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27652" y="5661096"/>
              <a:ext cx="2644601" cy="868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2000" b="1" i="1" dirty="0">
                  <a:solidFill>
                    <a:srgbClr val="0070C0"/>
                  </a:solidFill>
                </a:rPr>
                <a:t>Насколько охотно делятся деньгами и временем</a:t>
              </a:r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xmlns="" id="{0AF204B5-7D7B-4DBD-9AA7-2662D9C13E8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14038" y="2154479"/>
              <a:ext cx="4842597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ru-RU" sz="2400" b="1" dirty="0">
                  <a:solidFill>
                    <a:srgbClr val="FF0000"/>
                  </a:solidFill>
                </a:rPr>
                <a:t>Базовые вопросы благоустройства и безопасности </a:t>
              </a:r>
            </a:p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ru-RU" sz="2400" b="1" dirty="0">
                  <a:solidFill>
                    <a:srgbClr val="FF0000"/>
                  </a:solidFill>
                </a:rPr>
                <a:t>(дороги, освещение, переходы)</a:t>
              </a:r>
            </a:p>
          </p:txBody>
        </p:sp>
        <p:sp>
          <p:nvSpPr>
            <p:cNvPr id="13" name="Объект 2">
              <a:extLst>
                <a:ext uri="{FF2B5EF4-FFF2-40B4-BE49-F238E27FC236}">
                  <a16:creationId xmlns:a16="http://schemas.microsoft.com/office/drawing/2014/main" xmlns="" id="{04FF820B-2BA7-4224-98EE-C79BB58D2B1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74669" y="3105426"/>
              <a:ext cx="4705958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ru-RU" sz="2400" b="1" dirty="0">
                  <a:solidFill>
                    <a:schemeClr val="accent6"/>
                  </a:solidFill>
                </a:rPr>
                <a:t>Развитие инфраструктуры (парковки, детские площадки)</a:t>
              </a:r>
            </a:p>
          </p:txBody>
        </p:sp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xmlns="" id="{F7FDE657-1552-4F60-B597-1C7EE5D1D39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43078" y="3829955"/>
              <a:ext cx="4705958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ru-RU" sz="2400" b="1" dirty="0">
                  <a:solidFill>
                    <a:schemeClr val="accent3">
                      <a:lumMod val="75000"/>
                    </a:schemeClr>
                  </a:solidFill>
                </a:rPr>
                <a:t>Декоративное облагораживание территории (уборка, покраска, скверы)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xmlns="" id="{7073E034-CBEB-4D6F-A687-1B4E79B550D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14038" y="4800347"/>
              <a:ext cx="4705958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ru-RU" sz="2400" b="1" dirty="0">
                  <a:solidFill>
                    <a:schemeClr val="accent3">
                      <a:lumMod val="50000"/>
                    </a:schemeClr>
                  </a:solidFill>
                </a:rPr>
                <a:t>Развитие сообществ, социального взаимодействия (клубы, события)</a:t>
              </a:r>
            </a:p>
          </p:txBody>
        </p:sp>
      </p:grpSp>
      <p:sp>
        <p:nvSpPr>
          <p:cNvPr id="17" name="Объект 4">
            <a:extLst>
              <a:ext uri="{FF2B5EF4-FFF2-40B4-BE49-F238E27FC236}">
                <a16:creationId xmlns:a16="http://schemas.microsoft.com/office/drawing/2014/main" xmlns="" id="{169DE1A4-6950-4571-8BC7-1E4BE33D0878}"/>
              </a:ext>
            </a:extLst>
          </p:cNvPr>
          <p:cNvSpPr txBox="1">
            <a:spLocks/>
          </p:cNvSpPr>
          <p:nvPr/>
        </p:nvSpPr>
        <p:spPr>
          <a:xfrm>
            <a:off x="5508110" y="1096356"/>
            <a:ext cx="3384370" cy="5500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ru-RU" sz="2000" dirty="0">
                <a:solidFill>
                  <a:srgbClr val="002060"/>
                </a:solidFill>
              </a:rPr>
              <a:t>Готовность вкладываться </a:t>
            </a:r>
            <a:r>
              <a:rPr lang="ru-RU" sz="2000" b="1" dirty="0">
                <a:solidFill>
                  <a:srgbClr val="002060"/>
                </a:solidFill>
              </a:rPr>
              <a:t>прямо пропорциональна</a:t>
            </a:r>
            <a:r>
              <a:rPr lang="ru-RU" sz="2000" dirty="0">
                <a:solidFill>
                  <a:srgbClr val="002060"/>
                </a:solidFill>
              </a:rPr>
              <a:t> насущности проблем</a:t>
            </a:r>
            <a:endParaRPr lang="ru-RU" sz="2000" b="1" dirty="0">
              <a:solidFill>
                <a:srgbClr val="002060"/>
              </a:solidFill>
            </a:endParaRPr>
          </a:p>
          <a:p>
            <a:pPr>
              <a:spcBef>
                <a:spcPts val="1800"/>
              </a:spcBef>
            </a:pPr>
            <a:r>
              <a:rPr lang="ru-RU" sz="2000" dirty="0">
                <a:solidFill>
                  <a:srgbClr val="002060"/>
                </a:solidFill>
              </a:rPr>
              <a:t>«</a:t>
            </a:r>
            <a:r>
              <a:rPr lang="ru-RU" sz="2000" b="1" i="1" dirty="0">
                <a:solidFill>
                  <a:srgbClr val="002060"/>
                </a:solidFill>
              </a:rPr>
              <a:t>На что идут мои налоги</a:t>
            </a:r>
            <a:r>
              <a:rPr lang="ru-RU" sz="2000" b="1" dirty="0">
                <a:solidFill>
                  <a:srgbClr val="002060"/>
                </a:solidFill>
              </a:rPr>
              <a:t>?</a:t>
            </a:r>
            <a:r>
              <a:rPr lang="ru-RU" sz="2000" dirty="0">
                <a:solidFill>
                  <a:srgbClr val="002060"/>
                </a:solidFill>
              </a:rPr>
              <a:t>»: возмущены предложением решать базовые вопросы из зоны ведения властей</a:t>
            </a:r>
          </a:p>
          <a:p>
            <a:pPr>
              <a:spcBef>
                <a:spcPts val="1800"/>
              </a:spcBef>
            </a:pPr>
            <a:r>
              <a:rPr lang="ru-RU" sz="2000" b="1" dirty="0">
                <a:solidFill>
                  <a:srgbClr val="002060"/>
                </a:solidFill>
              </a:rPr>
              <a:t>Локальные проекты </a:t>
            </a:r>
            <a:r>
              <a:rPr lang="ru-RU" sz="2000" dirty="0">
                <a:solidFill>
                  <a:srgbClr val="002060"/>
                </a:solidFill>
              </a:rPr>
              <a:t>встречают позитивнее</a:t>
            </a:r>
          </a:p>
          <a:p>
            <a:pPr>
              <a:spcBef>
                <a:spcPts val="1800"/>
              </a:spcBef>
            </a:pPr>
            <a:r>
              <a:rPr lang="ru-RU" sz="2000" dirty="0">
                <a:solidFill>
                  <a:srgbClr val="002060"/>
                </a:solidFill>
              </a:rPr>
              <a:t>Предпочитают вкладываться </a:t>
            </a:r>
            <a:r>
              <a:rPr lang="ru-RU" sz="2000" b="1" dirty="0">
                <a:solidFill>
                  <a:srgbClr val="002060"/>
                </a:solidFill>
              </a:rPr>
              <a:t>трудом,</a:t>
            </a:r>
            <a:r>
              <a:rPr lang="ru-RU" sz="2000" dirty="0">
                <a:solidFill>
                  <a:srgbClr val="002060"/>
                </a:solidFill>
              </a:rPr>
              <a:t> нежели деньгами.</a:t>
            </a:r>
          </a:p>
        </p:txBody>
      </p:sp>
    </p:spTree>
    <p:extLst>
      <p:ext uri="{BB962C8B-B14F-4D97-AF65-F5344CB8AC3E}">
        <p14:creationId xmlns:p14="http://schemas.microsoft.com/office/powerpoint/2010/main" val="183386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6926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Разнесение проектов по масштабу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9E736E2A-22D2-436A-9FAD-4C48FB14F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187780"/>
              </p:ext>
            </p:extLst>
          </p:nvPr>
        </p:nvGraphicFramePr>
        <p:xfrm>
          <a:off x="683568" y="2863574"/>
          <a:ext cx="4176464" cy="3797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727014D-5C26-4E9A-8D6E-9B3315A273B6}"/>
              </a:ext>
            </a:extLst>
          </p:cNvPr>
          <p:cNvSpPr txBox="1"/>
          <p:nvPr/>
        </p:nvSpPr>
        <p:spPr>
          <a:xfrm>
            <a:off x="4499992" y="2366010"/>
            <a:ext cx="43204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</a:rPr>
              <a:t>Варианты решения: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Разделение проектов по </a:t>
            </a:r>
            <a:r>
              <a:rPr lang="ru-RU" sz="2400" b="1" dirty="0">
                <a:solidFill>
                  <a:srgbClr val="002060"/>
                </a:solidFill>
              </a:rPr>
              <a:t>районам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города</a:t>
            </a:r>
            <a:r>
              <a:rPr lang="ru-RU" sz="2400" dirty="0">
                <a:solidFill>
                  <a:srgbClr val="002060"/>
                </a:solidFill>
              </a:rPr>
              <a:t>: голосование за проекты своего района + города. 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Проектам разного уровня и стоимости для победы нужно разное </a:t>
            </a:r>
            <a:r>
              <a:rPr lang="ru-RU" sz="2400" b="1" dirty="0">
                <a:solidFill>
                  <a:srgbClr val="002060"/>
                </a:solidFill>
              </a:rPr>
              <a:t>количество голосов (пропорционально</a:t>
            </a:r>
            <a:r>
              <a:rPr lang="ru-RU" sz="2400" dirty="0">
                <a:solidFill>
                  <a:srgbClr val="002060"/>
                </a:solidFill>
              </a:rPr>
              <a:t> размеру проекта)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D4886AB-0836-4BE1-8D73-EDEC2916C778}"/>
              </a:ext>
            </a:extLst>
          </p:cNvPr>
          <p:cNvSpPr txBox="1"/>
          <p:nvPr/>
        </p:nvSpPr>
        <p:spPr>
          <a:xfrm>
            <a:off x="971600" y="642461"/>
            <a:ext cx="79208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Ошибка – объединять в одном списке проекты разного масштаба.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</a:rPr>
              <a:t>Это обесценивает процедуру, снижая мотивацию граждан и потенциал участия.</a:t>
            </a:r>
          </a:p>
        </p:txBody>
      </p:sp>
    </p:spTree>
    <p:extLst>
      <p:ext uri="{BB962C8B-B14F-4D97-AF65-F5344CB8AC3E}">
        <p14:creationId xmlns:p14="http://schemas.microsoft.com/office/powerpoint/2010/main" val="66696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Гипотезы о сегментации </a:t>
            </a:r>
            <a:b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целевой аудитории для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DA5D692-E42A-4B92-A276-8F7CF7E81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63087"/>
              </p:ext>
            </p:extLst>
          </p:nvPr>
        </p:nvGraphicFramePr>
        <p:xfrm>
          <a:off x="1241077" y="1380559"/>
          <a:ext cx="6522358" cy="455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1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78225">
                <a:tc>
                  <a:txBody>
                    <a:bodyPr/>
                    <a:lstStyle/>
                    <a:p>
                      <a:pPr marL="265113" lvl="1" indent="0"/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Сотрудники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</a:rPr>
                        <a:t> крупных компаний, часть бюджетников</a:t>
                      </a:r>
                    </a:p>
                    <a:p>
                      <a:pPr marL="265113" lvl="1" indent="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20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</a:rPr>
                        <a:t>«Лояльные»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</a:rPr>
                        <a:t> – поддержка власти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lvl="1" indent="0"/>
                      <a:r>
                        <a:rPr lang="ru-RU" sz="2000" b="0" baseline="0" dirty="0">
                          <a:solidFill>
                            <a:srgbClr val="002060"/>
                          </a:solidFill>
                        </a:rPr>
                        <a:t>Средний и малый бизнес</a:t>
                      </a:r>
                    </a:p>
                    <a:p>
                      <a:pPr marL="176213" lvl="1" indent="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20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</a:rPr>
                        <a:t>«Занятые»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</a:rPr>
                        <a:t> - не связываются: мы платим налоги – вы выполняете свои обязательства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8225">
                <a:tc>
                  <a:txBody>
                    <a:bodyPr/>
                    <a:lstStyle/>
                    <a:p>
                      <a:pPr marL="176213" lvl="1" indent="0"/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Профессиональные активисты</a:t>
                      </a:r>
                    </a:p>
                    <a:p>
                      <a:pPr marL="176213" lvl="1" indent="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«Наивные»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, оптимисты - общественная деятельность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lvl="1" indent="0"/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Домохозяйки, сотрудники частного сектора</a:t>
                      </a:r>
                    </a:p>
                    <a:p>
                      <a:pPr marL="176213" lvl="1" indent="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«Требовательные»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, недовольные, пишут жалобы и обращения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134164B-C171-4F78-B4A5-1257D7E3EC48}"/>
              </a:ext>
            </a:extLst>
          </p:cNvPr>
          <p:cNvSpPr txBox="1"/>
          <p:nvPr/>
        </p:nvSpPr>
        <p:spPr>
          <a:xfrm>
            <a:off x="116686" y="3284984"/>
            <a:ext cx="1612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Гос. 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зависимые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FCAF409-F4C5-4A30-97F8-2EE6BEB46684}"/>
              </a:ext>
            </a:extLst>
          </p:cNvPr>
          <p:cNvSpPr txBox="1"/>
          <p:nvPr/>
        </p:nvSpPr>
        <p:spPr>
          <a:xfrm>
            <a:off x="7746994" y="3488984"/>
            <a:ext cx="150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Самосто-ятельные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01E1D0-1565-4C53-9786-74F6F7929AFC}"/>
              </a:ext>
            </a:extLst>
          </p:cNvPr>
          <p:cNvSpPr txBox="1"/>
          <p:nvPr/>
        </p:nvSpPr>
        <p:spPr>
          <a:xfrm>
            <a:off x="3542559" y="980728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Обеспеченные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FE688A-6320-43F2-82E4-63422B30EDCB}"/>
              </a:ext>
            </a:extLst>
          </p:cNvPr>
          <p:cNvSpPr txBox="1"/>
          <p:nvPr/>
        </p:nvSpPr>
        <p:spPr>
          <a:xfrm>
            <a:off x="3491880" y="5969185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Нуждающиеся</a:t>
            </a:r>
          </a:p>
        </p:txBody>
      </p:sp>
      <p:pic>
        <p:nvPicPr>
          <p:cNvPr id="12" name="Picture 1" descr="C:\Users\Inna\AppData\Local\Microsoft\Windows\Temporary Internet Files\Content.IE5\SFXGGA6H\401_Changes_in_uniforms_and_armament_of_troops_of_the_Russian_Imperial_army[1].jpg">
            <a:extLst>
              <a:ext uri="{FF2B5EF4-FFF2-40B4-BE49-F238E27FC236}">
                <a16:creationId xmlns:a16="http://schemas.microsoft.com/office/drawing/2014/main" xmlns="" id="{375B365A-D2DD-4B55-86A0-49B9284FF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48737" t="13924" r="14959" b="53329"/>
          <a:stretch>
            <a:fillRect/>
          </a:stretch>
        </p:blipFill>
        <p:spPr bwMode="auto">
          <a:xfrm>
            <a:off x="251520" y="1102515"/>
            <a:ext cx="1284805" cy="1174357"/>
          </a:xfrm>
          <a:prstGeom prst="rect">
            <a:avLst/>
          </a:prstGeom>
          <a:noFill/>
        </p:spPr>
      </p:pic>
      <p:pic>
        <p:nvPicPr>
          <p:cNvPr id="13" name="Picture 10" descr="C:\Users\Inna\AppData\Local\Microsoft\Windows\Temporary Internet Files\Content.IE5\J7V7HT39\spartacus_wallpaper_by_ktoll-d60t5qe[1].jpg">
            <a:extLst>
              <a:ext uri="{FF2B5EF4-FFF2-40B4-BE49-F238E27FC236}">
                <a16:creationId xmlns:a16="http://schemas.microsoft.com/office/drawing/2014/main" xmlns="" id="{C3CD7027-51CA-48A5-924A-7D506338E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l="5624" r="41011" b="13917"/>
          <a:stretch>
            <a:fillRect/>
          </a:stretch>
        </p:blipFill>
        <p:spPr bwMode="auto">
          <a:xfrm>
            <a:off x="7261967" y="5354549"/>
            <a:ext cx="1365198" cy="1251634"/>
          </a:xfrm>
          <a:prstGeom prst="rect">
            <a:avLst/>
          </a:prstGeom>
          <a:noFill/>
        </p:spPr>
      </p:pic>
      <p:pic>
        <p:nvPicPr>
          <p:cNvPr id="14" name="Picture 16" descr="C:\Users\Inna\AppData\Local\Microsoft\Windows\Temporary Internet Files\Content.IE5\J7V7HT39\AgainstIntellectual_800[1].jpg">
            <a:extLst>
              <a:ext uri="{FF2B5EF4-FFF2-40B4-BE49-F238E27FC236}">
                <a16:creationId xmlns:a16="http://schemas.microsoft.com/office/drawing/2014/main" xmlns="" id="{CAD92641-796F-442A-9DBE-AB85EA063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 l="7502" t="8185" r="5680" b="37006"/>
          <a:stretch>
            <a:fillRect/>
          </a:stretch>
        </p:blipFill>
        <p:spPr bwMode="auto">
          <a:xfrm>
            <a:off x="7625803" y="1000844"/>
            <a:ext cx="1194669" cy="1132012"/>
          </a:xfrm>
          <a:prstGeom prst="rect">
            <a:avLst/>
          </a:prstGeom>
          <a:noFill/>
        </p:spPr>
      </p:pic>
      <p:pic>
        <p:nvPicPr>
          <p:cNvPr id="15" name="Picture 21" descr="C:\Users\Inna\AppData\Local\Microsoft\Windows\Temporary Internet Files\Content.IE5\PYP4PAWW\oap_2584660a[1].jpg">
            <a:extLst>
              <a:ext uri="{FF2B5EF4-FFF2-40B4-BE49-F238E27FC236}">
                <a16:creationId xmlns:a16="http://schemas.microsoft.com/office/drawing/2014/main" xmlns="" id="{1CA0BE8C-FA16-436E-B1CD-5808696E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 l="5525" t="2817" r="3954" b="12459"/>
          <a:stretch>
            <a:fillRect/>
          </a:stretch>
        </p:blipFill>
        <p:spPr bwMode="auto">
          <a:xfrm>
            <a:off x="128352" y="5154083"/>
            <a:ext cx="1361448" cy="955703"/>
          </a:xfrm>
          <a:prstGeom prst="rect">
            <a:avLst/>
          </a:prstGeom>
          <a:noFill/>
        </p:spPr>
      </p:pic>
      <p:pic>
        <p:nvPicPr>
          <p:cNvPr id="17" name="Picture 9" descr="C:\Users\Inna\AppData\Local\Microsoft\Windows\Temporary Internet Files\Content.IE5\4ZDWK0OZ\golub-550x550[1].jpg">
            <a:extLst>
              <a:ext uri="{FF2B5EF4-FFF2-40B4-BE49-F238E27FC236}">
                <a16:creationId xmlns:a16="http://schemas.microsoft.com/office/drawing/2014/main" xmlns="" id="{88EEC42E-9A40-46F6-A6A2-EBD2A8649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 t="59040" r="55488" b="15294"/>
          <a:stretch>
            <a:fillRect/>
          </a:stretch>
        </p:blipFill>
        <p:spPr bwMode="auto">
          <a:xfrm>
            <a:off x="1241077" y="5881825"/>
            <a:ext cx="982775" cy="566680"/>
          </a:xfrm>
          <a:prstGeom prst="rect">
            <a:avLst/>
          </a:prstGeom>
          <a:noFill/>
        </p:spPr>
      </p:pic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22FE2B06-9BAD-4DC3-94A4-07E61BD12126}"/>
              </a:ext>
            </a:extLst>
          </p:cNvPr>
          <p:cNvCxnSpPr>
            <a:cxnSpLocks/>
          </p:cNvCxnSpPr>
          <p:nvPr/>
        </p:nvCxnSpPr>
        <p:spPr>
          <a:xfrm>
            <a:off x="1241077" y="3645024"/>
            <a:ext cx="6522358" cy="0"/>
          </a:xfrm>
          <a:prstGeom prst="straightConnector1">
            <a:avLst/>
          </a:prstGeom>
          <a:ln w="19050"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65CC59C7-D9BF-469D-968C-454574103F4A}"/>
              </a:ext>
            </a:extLst>
          </p:cNvPr>
          <p:cNvCxnSpPr>
            <a:cxnSpLocks/>
            <a:stCxn id="7" idx="2"/>
          </p:cNvCxnSpPr>
          <p:nvPr/>
        </p:nvCxnSpPr>
        <p:spPr>
          <a:xfrm flipV="1">
            <a:off x="4502256" y="1380561"/>
            <a:ext cx="0" cy="4556448"/>
          </a:xfrm>
          <a:prstGeom prst="straightConnector1">
            <a:avLst/>
          </a:prstGeom>
          <a:ln w="19050"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336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6926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Оптимальная логика процесса (1)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7C0D5197-ADC5-4618-81CC-A3FE7D10A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36583"/>
              </p:ext>
            </p:extLst>
          </p:nvPr>
        </p:nvGraphicFramePr>
        <p:xfrm>
          <a:off x="611560" y="1224833"/>
          <a:ext cx="8527553" cy="408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3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47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709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Граждане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Администрация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СМИ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Аналитика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183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Подача заявок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(оффлайн + онлайн)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Информирование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54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lvl="0" indent="-17621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Группировка;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Проверка на реализуемость;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Предварительная сметная обработка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фокус-группы по районам</a:t>
                      </a:r>
                    </a:p>
                  </a:txBody>
                  <a:tcPr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112F7F2-8E72-4B5C-A516-24CEF0DAB402}"/>
              </a:ext>
            </a:extLst>
          </p:cNvPr>
          <p:cNvSpPr txBox="1"/>
          <p:nvPr/>
        </p:nvSpPr>
        <p:spPr>
          <a:xfrm rot="16200000">
            <a:off x="350240" y="117385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Этапы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AEA85FE2-BEA1-4A56-A0D5-409CFB460B58}"/>
              </a:ext>
            </a:extLst>
          </p:cNvPr>
          <p:cNvSpPr/>
          <p:nvPr/>
        </p:nvSpPr>
        <p:spPr>
          <a:xfrm>
            <a:off x="386686" y="5818712"/>
            <a:ext cx="2088232" cy="864096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7  этапов</a:t>
            </a:r>
          </a:p>
        </p:txBody>
      </p:sp>
    </p:spTree>
    <p:extLst>
      <p:ext uri="{BB962C8B-B14F-4D97-AF65-F5344CB8AC3E}">
        <p14:creationId xmlns:p14="http://schemas.microsoft.com/office/powerpoint/2010/main" val="3318535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6926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Оптимальная логика процесса (2)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7C0D5197-ADC5-4618-81CC-A3FE7D10A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17052"/>
              </p:ext>
            </p:extLst>
          </p:nvPr>
        </p:nvGraphicFramePr>
        <p:xfrm>
          <a:off x="539552" y="980728"/>
          <a:ext cx="8527553" cy="415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50619816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7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709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Граждане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>
                          <a:solidFill>
                            <a:srgbClr val="002060"/>
                          </a:solidFill>
                        </a:rPr>
                        <a:t>Администрация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СМИ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Аналитика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638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Обществ. дискуссия </a:t>
                      </a:r>
                      <a:r>
                        <a:rPr lang="en-US" sz="2400" i="0" baseline="0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онлайн + оффлайн)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Обратная связь</a:t>
                      </a:r>
                    </a:p>
                    <a:p>
                      <a:pPr marL="88900" indent="-88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Подготовка проектов для голосования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Освещение проектов,</a:t>
                      </a:r>
                    </a:p>
                    <a:p>
                      <a:pPr marL="88900" lvl="0" indent="-88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Интервью с авторами, экспертные интервью</a:t>
                      </a: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</a:t>
                      </a: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ценка </a:t>
                      </a: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экспертами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76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Голосование </a:t>
                      </a:r>
                      <a:endParaRPr lang="en-US" sz="2400" i="0" dirty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онлайн, с авторизацией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i="0" dirty="0">
                          <a:solidFill>
                            <a:srgbClr val="002060"/>
                          </a:solidFill>
                        </a:rPr>
                        <a:t>SMS</a:t>
                      </a: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 – оповещение</a:t>
                      </a: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Информиро вание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C82B66-6E56-464D-B542-76E72A6BC0DE}"/>
              </a:ext>
            </a:extLst>
          </p:cNvPr>
          <p:cNvSpPr txBox="1"/>
          <p:nvPr/>
        </p:nvSpPr>
        <p:spPr>
          <a:xfrm rot="16200000">
            <a:off x="350240" y="669795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Этапы</a:t>
            </a:r>
          </a:p>
        </p:txBody>
      </p:sp>
    </p:spTree>
    <p:extLst>
      <p:ext uri="{BB962C8B-B14F-4D97-AF65-F5344CB8AC3E}">
        <p14:creationId xmlns:p14="http://schemas.microsoft.com/office/powerpoint/2010/main" val="176033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6926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Оптимальная логика процесса (3)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7C0D5197-ADC5-4618-81CC-A3FE7D10A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97554"/>
              </p:ext>
            </p:extLst>
          </p:nvPr>
        </p:nvGraphicFramePr>
        <p:xfrm>
          <a:off x="539552" y="980728"/>
          <a:ext cx="8527553" cy="571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4530">
                  <a:extLst>
                    <a:ext uri="{9D8B030D-6E8A-4147-A177-3AD203B41FA5}">
                      <a16:colId xmlns:a16="http://schemas.microsoft.com/office/drawing/2014/main" xmlns="" val="506198163"/>
                    </a:ext>
                  </a:extLst>
                </a:gridCol>
                <a:gridCol w="2073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27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616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Граждане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>
                          <a:solidFill>
                            <a:srgbClr val="002060"/>
                          </a:solidFill>
                        </a:rPr>
                        <a:t>Администрация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Администрация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СМИ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Аналитика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119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88900" marR="0" indent="-88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Общественно-административный</a:t>
                      </a: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 Совет: контроль за соблюдением процедур</a:t>
                      </a:r>
                    </a:p>
                    <a:p>
                      <a:pPr marL="88900" marR="0" indent="-88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Соотнесение данных голосования с критериальной оценкой</a:t>
                      </a: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dirty="0" err="1">
                          <a:solidFill>
                            <a:srgbClr val="002060"/>
                          </a:solidFill>
                        </a:rPr>
                        <a:t>Он-лайн-трансляция</a:t>
                      </a: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873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Торги</a:t>
                      </a:r>
                      <a:endParaRPr lang="ru-RU" sz="2400" i="0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88900" marR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baseline="0" dirty="0">
                          <a:solidFill>
                            <a:srgbClr val="002060"/>
                          </a:solidFill>
                        </a:rPr>
                        <a:t>Реализация</a:t>
                      </a: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Освещение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Мониторинг (экспертный)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745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VII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Контроль за реализацией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0" dirty="0">
                          <a:solidFill>
                            <a:srgbClr val="002060"/>
                          </a:solidFill>
                        </a:rPr>
                        <a:t>Оценка эффективности</a:t>
                      </a:r>
                    </a:p>
                  </a:txBody>
                  <a:tcPr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1881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C82B66-6E56-464D-B542-76E72A6BC0DE}"/>
              </a:ext>
            </a:extLst>
          </p:cNvPr>
          <p:cNvSpPr txBox="1"/>
          <p:nvPr/>
        </p:nvSpPr>
        <p:spPr>
          <a:xfrm rot="16200000">
            <a:off x="350240" y="669795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Этапы</a:t>
            </a:r>
          </a:p>
        </p:txBody>
      </p:sp>
    </p:spTree>
    <p:extLst>
      <p:ext uri="{BB962C8B-B14F-4D97-AF65-F5344CB8AC3E}">
        <p14:creationId xmlns:p14="http://schemas.microsoft.com/office/powerpoint/2010/main" val="2608489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Городские практики: </a:t>
            </a:r>
            <a:r>
              <a:rPr lang="en-US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SWOT-</a:t>
            </a:r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анализ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6369780F-A121-4C1A-8984-B79C6452C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70239"/>
              </p:ext>
            </p:extLst>
          </p:nvPr>
        </p:nvGraphicFramePr>
        <p:xfrm>
          <a:off x="1005330" y="980728"/>
          <a:ext cx="7815142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1776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Сила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Высокая 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мотивация </a:t>
                      </a: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горожан</a:t>
                      </a: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Много 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активистов</a:t>
                      </a: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1800"/>
                        </a:spcAft>
                        <a:buFont typeface="+mj-lt"/>
                        <a:buAutoNum type="arabicPeriod"/>
                      </a:pP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Много активных 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сотрудников</a:t>
                      </a: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 МСУ и администраций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2438" indent="-228600"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Слабость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452438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4524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Низкая 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информированность</a:t>
                      </a:r>
                    </a:p>
                    <a:p>
                      <a:pPr marL="4524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Непрозрачность </a:t>
                      </a: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решений</a:t>
                      </a:r>
                    </a:p>
                    <a:p>
                      <a:pPr marL="4524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Непонимание логики </a:t>
                      </a: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процесса, механизма отбора проектов</a:t>
                      </a: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2200" b="0" dirty="0">
                        <a:solidFill>
                          <a:srgbClr val="002060"/>
                        </a:solidFill>
                      </a:endParaRPr>
                    </a:p>
                    <a:p>
                      <a:pPr marL="452438" marR="0" lvl="3" indent="-2286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ru-RU" sz="2200" b="1" i="0" dirty="0">
                          <a:solidFill>
                            <a:srgbClr val="002060"/>
                          </a:solidFill>
                        </a:rPr>
                        <a:t>Низкое доверие</a:t>
                      </a:r>
                      <a:r>
                        <a:rPr lang="ru-RU" sz="2200" b="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200" b="0" i="0" baseline="0" dirty="0">
                          <a:solidFill>
                            <a:srgbClr val="002060"/>
                          </a:solidFill>
                        </a:rPr>
                        <a:t>голосованию, властям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886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Возможности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Гос. поддержка</a:t>
                      </a: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Нет 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шаблонов</a:t>
                      </a: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Бюджетные 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ресурсы</a:t>
                      </a:r>
                    </a:p>
                    <a:p>
                      <a:pPr marL="363538" lvl="1" indent="-22860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Ресурсы горожан по 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</a:rPr>
                        <a:t>контролю</a:t>
                      </a:r>
                      <a:r>
                        <a:rPr lang="ru-RU" sz="2200" b="0" baseline="0" dirty="0">
                          <a:solidFill>
                            <a:srgbClr val="002060"/>
                          </a:solidFill>
                        </a:rPr>
                        <a:t> за реализацией проектов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Ограничения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452438" lvl="1" indent="-34290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Незаинтересованность </a:t>
                      </a:r>
                      <a:r>
                        <a:rPr lang="ru-RU" sz="2200" b="0" dirty="0">
                          <a:solidFill>
                            <a:srgbClr val="002060"/>
                          </a:solidFill>
                        </a:rPr>
                        <a:t>администраций</a:t>
                      </a:r>
                    </a:p>
                    <a:p>
                      <a:pPr marL="452438" lvl="1" indent="-34290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Проталкивание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</a:rPr>
                        <a:t> администрацией «своих» проектов </a:t>
                      </a:r>
                    </a:p>
                    <a:p>
                      <a:pPr marL="452438" lvl="1" indent="-34290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</a:rPr>
                        <a:t>Дискредитация интернета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</a:rPr>
                        <a:t> как защищенного инструмента</a:t>
                      </a:r>
                      <a:endParaRPr lang="ru-RU" sz="22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39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4418" y="548680"/>
            <a:ext cx="2729987" cy="1711444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Интересующие вопросы = </a:t>
            </a:r>
            <a:r>
              <a:rPr lang="ru-RU" sz="2400" b="1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программа исследования</a:t>
            </a:r>
            <a:endParaRPr lang="ru-RU" sz="2400" b="1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59412" y="2335092"/>
            <a:ext cx="2942422" cy="1726759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Поисковый этап </a:t>
            </a:r>
            <a:r>
              <a:rPr lang="ru-RU" sz="2400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=</a:t>
            </a:r>
            <a:r>
              <a:rPr lang="ru-RU" sz="2400" b="1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качественные и количественные методы</a:t>
            </a:r>
            <a:endParaRPr lang="ru-RU" sz="24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30755" y="5648658"/>
            <a:ext cx="3113764" cy="102070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Трекинг динамики  </a:t>
            </a:r>
            <a:r>
              <a:rPr lang="ru-RU" sz="2400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 (если необходимо)</a:t>
            </a:r>
            <a:endParaRPr lang="ru-RU" sz="2400" dirty="0">
              <a:solidFill>
                <a:srgbClr val="00206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9952" y="567663"/>
            <a:ext cx="3644123" cy="1737709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latin typeface="Helvetica" charset="0"/>
                <a:ea typeface="Calibri" charset="0"/>
                <a:cs typeface="Times New Roman" charset="0"/>
              </a:rPr>
              <a:t>Получение инсайтов / Оценка эффектов</a:t>
            </a:r>
            <a:endParaRPr lang="ru-RU" sz="2400" b="1" dirty="0">
              <a:solidFill>
                <a:srgbClr val="FF000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34599" y="-21084"/>
            <a:ext cx="8238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3200" b="1" dirty="0">
                <a:solidFill>
                  <a:srgbClr val="006600"/>
                </a:solidFill>
                <a:latin typeface="+mj-lt"/>
                <a:ea typeface="Helvetica" charset="0"/>
                <a:cs typeface="Helvetica" charset="0"/>
              </a:rPr>
              <a:t>Как работает социология</a:t>
            </a:r>
          </a:p>
        </p:txBody>
      </p:sp>
      <p:sp>
        <p:nvSpPr>
          <p:cNvPr id="2" name="Стрелка углом вверх 1"/>
          <p:cNvSpPr/>
          <p:nvPr/>
        </p:nvSpPr>
        <p:spPr>
          <a:xfrm rot="5400000">
            <a:off x="1188356" y="2484537"/>
            <a:ext cx="1020702" cy="864096"/>
          </a:xfrm>
          <a:prstGeom prst="bentUpArrow">
            <a:avLst>
              <a:gd name="adj1" fmla="val 19945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>
            <a:off x="5427750" y="2645271"/>
            <a:ext cx="1364621" cy="3645066"/>
          </a:xfrm>
          <a:prstGeom prst="bentUpArrow">
            <a:avLst>
              <a:gd name="adj1" fmla="val 13809"/>
              <a:gd name="adj2" fmla="val 14104"/>
              <a:gd name="adj3" fmla="val 231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>
            <a:off x="5221404" y="2260124"/>
            <a:ext cx="712002" cy="1083026"/>
          </a:xfrm>
          <a:prstGeom prst="bentUpArrow">
            <a:avLst>
              <a:gd name="adj1" fmla="val 22767"/>
              <a:gd name="adj2" fmla="val 25000"/>
              <a:gd name="adj3" fmla="val 3892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74330" y="2353616"/>
            <a:ext cx="2349825" cy="1737709"/>
          </a:xfrm>
          <a:prstGeom prst="round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Helvetica" charset="0"/>
                <a:ea typeface="Calibri" charset="0"/>
                <a:cs typeface="Times New Roman" charset="0"/>
              </a:rPr>
              <a:t>Принятие решений на основе данных</a:t>
            </a:r>
            <a:endParaRPr lang="ru-RU" sz="2400" b="1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flipV="1">
            <a:off x="7903867" y="1484784"/>
            <a:ext cx="700581" cy="590030"/>
          </a:xfrm>
          <a:prstGeom prst="bentUpArrow">
            <a:avLst>
              <a:gd name="adj1" fmla="val 21220"/>
              <a:gd name="adj2" fmla="val 25000"/>
              <a:gd name="adj3" fmla="val 25000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9">
            <a:extLst>
              <a:ext uri="{FF2B5EF4-FFF2-40B4-BE49-F238E27FC236}">
                <a16:creationId xmlns:a16="http://schemas.microsoft.com/office/drawing/2014/main" xmlns="" id="{DBE59589-7C3D-4877-9643-41ED9B01D615}"/>
              </a:ext>
            </a:extLst>
          </p:cNvPr>
          <p:cNvSpPr/>
          <p:nvPr/>
        </p:nvSpPr>
        <p:spPr>
          <a:xfrm>
            <a:off x="2130755" y="4280506"/>
            <a:ext cx="3113764" cy="102070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Оценка эффектов </a:t>
            </a:r>
            <a:r>
              <a:rPr lang="ru-RU" sz="2400" dirty="0">
                <a:solidFill>
                  <a:srgbClr val="002060"/>
                </a:solidFill>
                <a:latin typeface="Helvetica" charset="0"/>
                <a:ea typeface="Calibri" charset="0"/>
                <a:cs typeface="Times New Roman" charset="0"/>
              </a:rPr>
              <a:t> </a:t>
            </a:r>
          </a:p>
        </p:txBody>
      </p:sp>
      <p:sp>
        <p:nvSpPr>
          <p:cNvPr id="14" name="Стрелка углом вверх 16">
            <a:extLst>
              <a:ext uri="{FF2B5EF4-FFF2-40B4-BE49-F238E27FC236}">
                <a16:creationId xmlns:a16="http://schemas.microsoft.com/office/drawing/2014/main" xmlns="" id="{B17200FB-4CBA-42B9-B2D3-23EC25A2682B}"/>
              </a:ext>
            </a:extLst>
          </p:cNvPr>
          <p:cNvSpPr/>
          <p:nvPr/>
        </p:nvSpPr>
        <p:spPr>
          <a:xfrm>
            <a:off x="5364089" y="2406234"/>
            <a:ext cx="942977" cy="2534934"/>
          </a:xfrm>
          <a:prstGeom prst="bentUpArrow">
            <a:avLst>
              <a:gd name="adj1" fmla="val 17088"/>
              <a:gd name="adj2" fmla="val 14104"/>
              <a:gd name="adj3" fmla="val 341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E3680757-EADC-46CB-B756-2063731B6ECB}"/>
              </a:ext>
            </a:extLst>
          </p:cNvPr>
          <p:cNvSpPr/>
          <p:nvPr/>
        </p:nvSpPr>
        <p:spPr>
          <a:xfrm>
            <a:off x="3335987" y="4058478"/>
            <a:ext cx="443925" cy="347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xmlns="" id="{C8432BE4-5F07-4655-B203-CA5D546AD1FE}"/>
              </a:ext>
            </a:extLst>
          </p:cNvPr>
          <p:cNvSpPr/>
          <p:nvPr/>
        </p:nvSpPr>
        <p:spPr>
          <a:xfrm>
            <a:off x="3335986" y="5318198"/>
            <a:ext cx="443925" cy="347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33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272808" cy="53144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Спасибо за внимание!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4005064"/>
            <a:ext cx="8208912" cy="255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ru-RU" sz="2800" b="1" dirty="0">
                <a:latin typeface="Helvetica" charset="0"/>
                <a:ea typeface="Helvetica" charset="0"/>
                <a:cs typeface="Helvetica" charset="0"/>
              </a:rPr>
              <a:t>Наталия Юрьевна Галкина</a:t>
            </a:r>
          </a:p>
          <a:p>
            <a:pPr>
              <a:lnSpc>
                <a:spcPct val="170000"/>
              </a:lnSpc>
            </a:pPr>
            <a:r>
              <a:rPr lang="ru-RU" sz="2400" dirty="0" err="1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н.с</a:t>
            </a: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. Центра инициативного бюджетирования </a:t>
            </a:r>
          </a:p>
          <a:p>
            <a:pPr>
              <a:lnSpc>
                <a:spcPct val="170000"/>
              </a:lnSpc>
            </a:pP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НИФИ Минфина РФ</a:t>
            </a:r>
          </a:p>
          <a:p>
            <a:pPr algn="l">
              <a:lnSpc>
                <a:spcPct val="170000"/>
              </a:lnSpc>
            </a:pP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nataly.galkina@gmail.com</a:t>
            </a: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+7 (916) 670-18-35</a:t>
            </a:r>
            <a:endParaRPr lang="ru-RU" sz="2400" dirty="0">
              <a:solidFill>
                <a:srgbClr val="0033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l">
              <a:lnSpc>
                <a:spcPct val="170000"/>
              </a:lnSpc>
            </a:pP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  <a:hlinkClick r:id="rId4"/>
              </a:rPr>
              <a:t>ngalkina@nifi.ru</a:t>
            </a: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ru-RU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+7 (495) 699-37-07</a:t>
            </a:r>
            <a:r>
              <a:rPr lang="en-US" sz="2400" dirty="0">
                <a:solidFill>
                  <a:srgbClr val="0033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endParaRPr lang="ru-RU" sz="2400" dirty="0">
              <a:solidFill>
                <a:srgbClr val="0033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9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87624" y="3429000"/>
            <a:ext cx="7812360" cy="33569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</a:pPr>
            <a:r>
              <a:rPr lang="ru-RU" sz="28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ЛОЖНЫЕ ЦЕЛИ</a:t>
            </a:r>
          </a:p>
          <a:p>
            <a:pPr algn="r">
              <a:spcBef>
                <a:spcPts val="1200"/>
              </a:spcBef>
            </a:pPr>
            <a:r>
              <a:rPr lang="ru-RU" sz="24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Решение косвенных задач:</a:t>
            </a:r>
          </a:p>
          <a:p>
            <a:pPr marL="800100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Информирование / </a:t>
            </a:r>
            <a:r>
              <a:rPr lang="en-US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PR</a:t>
            </a: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, привлечение внимания</a:t>
            </a:r>
            <a:endParaRPr lang="en-US" sz="2400" dirty="0">
              <a:solidFill>
                <a:srgbClr val="00206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Получение желаемых результатов</a:t>
            </a:r>
          </a:p>
          <a:p>
            <a:pPr marL="800100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Имитация процедур вовлечения</a:t>
            </a:r>
          </a:p>
          <a:p>
            <a:pPr marL="800100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«Выпуск пара» населением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1009063"/>
            <a:ext cx="4896544" cy="302433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ru-RU" sz="28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ИСТИННЫЕ ЦЕЛИ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Выявление потребностей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Тестирование проектов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Оценка результативности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Отслеживание тенденций</a:t>
            </a: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7074"/>
            <a:ext cx="7272808" cy="53144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Социология – это инструмент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3768" y="864096"/>
            <a:ext cx="4392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9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296735"/>
            <a:ext cx="8064896" cy="5549297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Истинные цели</a:t>
            </a: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: актуальные задачи, реальная потребность в результатах, понимание, как с этими результатами дальше работать</a:t>
            </a:r>
          </a:p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Не ошибиться с определением </a:t>
            </a: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целевой аудитории</a:t>
            </a: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(кого спрашивать)</a:t>
            </a:r>
          </a:p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Репрезентативность</a:t>
            </a: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для выбранной целевой аудитории</a:t>
            </a:r>
          </a:p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Не игнорировать результаты, </a:t>
            </a: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использовать в текущей работе</a:t>
            </a:r>
            <a:r>
              <a:rPr lang="ru-RU" sz="28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, иначе это выброшенные деньги и силы</a:t>
            </a:r>
          </a:p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endParaRPr lang="ru-RU" sz="28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>
              <a:spcBef>
                <a:spcPts val="1800"/>
              </a:spcBef>
              <a:buFont typeface="Arial" charset="0"/>
              <a:buChar char="•"/>
            </a:pPr>
            <a:endParaRPr lang="ru-RU" sz="28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967"/>
            <a:ext cx="8849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3200" b="1" dirty="0">
                <a:solidFill>
                  <a:srgbClr val="006600"/>
                </a:solidFill>
                <a:latin typeface="+mj-lt"/>
                <a:ea typeface="Helvetica" charset="0"/>
                <a:cs typeface="Helvetica" charset="0"/>
              </a:rPr>
              <a:t>Когда с/л исследование становится эффективным</a:t>
            </a:r>
          </a:p>
        </p:txBody>
      </p:sp>
    </p:spTree>
    <p:extLst>
      <p:ext uri="{BB962C8B-B14F-4D97-AF65-F5344CB8AC3E}">
        <p14:creationId xmlns:p14="http://schemas.microsoft.com/office/powerpoint/2010/main" val="340851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7272808" cy="5314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Место социологии в ИБ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3768" y="3429000"/>
            <a:ext cx="4392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23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52" y="764703"/>
            <a:ext cx="8532440" cy="6081329"/>
          </a:xfrm>
        </p:spPr>
        <p:txBody>
          <a:bodyPr>
            <a:noAutofit/>
          </a:bodyPr>
          <a:lstStyle/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оценка </a:t>
            </a:r>
            <a:r>
              <a:rPr lang="ru-RU" sz="32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потребностей</a:t>
            </a: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населения в инфраструктурных изменениях</a:t>
            </a:r>
          </a:p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altLang="ru-RU" sz="3200" dirty="0">
                <a:solidFill>
                  <a:srgbClr val="002060"/>
                </a:solidFill>
                <a:latin typeface="Helvetica" charset="0"/>
                <a:cs typeface="Helvetica" charset="0"/>
              </a:rPr>
              <a:t>сегментация граждан для </a:t>
            </a:r>
            <a:r>
              <a:rPr lang="ru-RU" altLang="ru-RU" sz="3200" b="1" dirty="0">
                <a:solidFill>
                  <a:srgbClr val="002060"/>
                </a:solidFill>
                <a:latin typeface="Helvetica" charset="0"/>
                <a:cs typeface="Helvetica" charset="0"/>
              </a:rPr>
              <a:t>оптимизации работы</a:t>
            </a:r>
            <a:r>
              <a:rPr lang="ru-RU" altLang="ru-RU" sz="3200" dirty="0">
                <a:solidFill>
                  <a:srgbClr val="002060"/>
                </a:solidFill>
                <a:latin typeface="Helvetica" charset="0"/>
                <a:cs typeface="Helvetica" charset="0"/>
              </a:rPr>
              <a:t> с каждым сегментом</a:t>
            </a:r>
          </a:p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улучшение </a:t>
            </a:r>
            <a:r>
              <a:rPr lang="ru-RU" sz="32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механизмов реализации</a:t>
            </a: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практик</a:t>
            </a:r>
          </a:p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сбор и оценка проектных </a:t>
            </a:r>
            <a:r>
              <a:rPr lang="ru-RU" sz="32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идей</a:t>
            </a:r>
          </a:p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оценка </a:t>
            </a:r>
            <a:r>
              <a:rPr lang="ru-RU" sz="32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информированности, барьеров</a:t>
            </a: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к участию, к софинансированию</a:t>
            </a:r>
          </a:p>
          <a:p>
            <a:pPr marL="363538" lvl="1" indent="-363538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оценке мероприятий / </a:t>
            </a:r>
            <a:r>
              <a:rPr lang="ru-RU" sz="32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результатов</a:t>
            </a:r>
            <a:r>
              <a:rPr lang="ru-RU" sz="3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ИБ</a:t>
            </a:r>
          </a:p>
          <a:p>
            <a:pPr marL="715963" indent="-258763" algn="l">
              <a:spcBef>
                <a:spcPts val="1800"/>
              </a:spcBef>
              <a:buFont typeface="Arial" charset="0"/>
              <a:buChar char="•"/>
            </a:pPr>
            <a:endParaRPr lang="ru-RU" sz="2800" dirty="0">
              <a:solidFill>
                <a:srgbClr val="00206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967"/>
            <a:ext cx="8849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altLang="ru-RU" sz="3200" b="1" dirty="0">
                <a:solidFill>
                  <a:srgbClr val="006600"/>
                </a:solidFill>
              </a:rPr>
              <a:t>Какие задачи может решать социология в ИБ</a:t>
            </a:r>
            <a:endParaRPr lang="ru-RU" sz="3200" b="1" dirty="0">
              <a:solidFill>
                <a:srgbClr val="006600"/>
              </a:solidFill>
              <a:latin typeface="+mj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5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119" y="1430649"/>
            <a:ext cx="8079627" cy="5084592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Установочное</a:t>
            </a:r>
            <a:r>
              <a:rPr lang="ru-RU" sz="2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исследование – до старта</a:t>
            </a:r>
          </a:p>
          <a:p>
            <a:pPr marL="2335213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Информирование: что и зачем делать</a:t>
            </a:r>
          </a:p>
          <a:p>
            <a:pPr marL="2060575" lvl="1" indent="-244475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Активная работа с населением по вовлечению и по созданию «ядер притяжения»</a:t>
            </a:r>
          </a:p>
          <a:p>
            <a:pPr marL="342900" indent="-342900" algn="l">
              <a:spcBef>
                <a:spcPts val="12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Промежуточные</a:t>
            </a:r>
            <a:r>
              <a:rPr lang="ru-RU" sz="2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замеры</a:t>
            </a:r>
            <a:endParaRPr lang="ru-RU" sz="24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Постоянная обратная связь в процессе подготовки и реализации ИБ практик</a:t>
            </a:r>
            <a:endParaRPr lang="ru-RU" sz="2000" dirty="0">
              <a:solidFill>
                <a:srgbClr val="00206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>
              <a:spcBef>
                <a:spcPts val="12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Оценка результативности</a:t>
            </a:r>
            <a:r>
              <a:rPr lang="ru-RU" sz="28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– по окончании </a:t>
            </a:r>
            <a:endParaRPr lang="ru-RU" sz="24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060575" indent="-342900" algn="r">
              <a:spcBef>
                <a:spcPts val="12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Внесение корректировок в новый цикл</a:t>
            </a:r>
            <a:endParaRPr lang="ru-RU" sz="2000" dirty="0">
              <a:solidFill>
                <a:srgbClr val="00206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>
              <a:spcBef>
                <a:spcPts val="1200"/>
              </a:spcBef>
              <a:buFont typeface="Arial" charset="0"/>
              <a:buChar char="•"/>
            </a:pPr>
            <a:endParaRPr lang="ru-RU" sz="24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Социология — это только один из шагов</a:t>
            </a:r>
            <a:b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 в комплексе информационной и социальной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62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нак умножения 2">
            <a:extLst>
              <a:ext uri="{FF2B5EF4-FFF2-40B4-BE49-F238E27FC236}">
                <a16:creationId xmlns:a16="http://schemas.microsoft.com/office/drawing/2014/main" xmlns="" id="{95B6182B-D71D-4F80-8795-828563EE8EF5}"/>
              </a:ext>
            </a:extLst>
          </p:cNvPr>
          <p:cNvSpPr/>
          <p:nvPr/>
        </p:nvSpPr>
        <p:spPr>
          <a:xfrm>
            <a:off x="3779912" y="0"/>
            <a:ext cx="5364088" cy="6525344"/>
          </a:xfrm>
          <a:prstGeom prst="mathMultiply">
            <a:avLst>
              <a:gd name="adj1" fmla="val 15222"/>
            </a:avLst>
          </a:prstGeom>
          <a:pattFill prst="pct60">
            <a:fgClr>
              <a:srgbClr val="C000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B1C8D7-0A3E-484E-8481-00B2A52C70B5}"/>
              </a:ext>
            </a:extLst>
          </p:cNvPr>
          <p:cNvSpPr txBox="1"/>
          <p:nvPr/>
        </p:nvSpPr>
        <p:spPr>
          <a:xfrm>
            <a:off x="107504" y="1052735"/>
            <a:ext cx="3672408" cy="5616624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ru-RU" sz="3200" b="1" dirty="0">
                <a:solidFill>
                  <a:srgbClr val="006600"/>
                </a:solidFill>
              </a:rPr>
              <a:t>Методология !!!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" y="-27384"/>
            <a:ext cx="9144000" cy="504825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altLang="ru-RU" sz="3200" b="1" dirty="0">
                <a:solidFill>
                  <a:srgbClr val="006600"/>
                </a:solidFill>
              </a:rPr>
              <a:t>Где социология ЕСТЬ:                        и где ее НЕТ:      </a:t>
            </a:r>
            <a:r>
              <a:rPr lang="ru-RU" altLang="ru-RU" sz="1600" b="1" dirty="0">
                <a:solidFill>
                  <a:srgbClr val="006600"/>
                </a:solidFill>
              </a:rPr>
              <a:t>.</a:t>
            </a:r>
            <a:r>
              <a:rPr lang="ru-RU" altLang="ru-RU" sz="3200" b="1" dirty="0">
                <a:solidFill>
                  <a:srgbClr val="006600"/>
                </a:solidFill>
              </a:rPr>
              <a:t>      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07504" y="1052786"/>
            <a:ext cx="3816424" cy="4896494"/>
          </a:xfrm>
        </p:spPr>
        <p:txBody>
          <a:bodyPr>
            <a:noAutofit/>
          </a:bodyPr>
          <a:lstStyle/>
          <a:p>
            <a:pPr marL="452438" lvl="1" eaLnBrk="1" hangingPunct="1"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</a:rPr>
              <a:t>ОПРОСЫ </a:t>
            </a:r>
          </a:p>
          <a:p>
            <a:pPr marL="804863" lvl="2"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rgbClr val="002060"/>
                </a:solidFill>
              </a:rPr>
              <a:t>по </a:t>
            </a:r>
            <a:r>
              <a:rPr lang="ru-RU" altLang="ru-RU" b="1" dirty="0">
                <a:solidFill>
                  <a:srgbClr val="008000"/>
                </a:solidFill>
              </a:rPr>
              <a:t>репрезентативной </a:t>
            </a:r>
            <a:r>
              <a:rPr lang="ru-RU" altLang="ru-RU" dirty="0">
                <a:solidFill>
                  <a:srgbClr val="002060"/>
                </a:solidFill>
              </a:rPr>
              <a:t>и разумной выборке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endParaRPr lang="ru-RU" altLang="ru-RU" dirty="0">
              <a:solidFill>
                <a:srgbClr val="002060"/>
              </a:solidFill>
            </a:endParaRPr>
          </a:p>
          <a:p>
            <a:pPr marL="452438" lvl="1" eaLnBrk="1" hangingPunct="1"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</a:rPr>
              <a:t>ФОКУС-ГРУППЫ</a:t>
            </a:r>
          </a:p>
          <a:p>
            <a:pPr marL="715963" lvl="2"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rgbClr val="002060"/>
                </a:solidFill>
              </a:rPr>
              <a:t>с </a:t>
            </a:r>
            <a:r>
              <a:rPr lang="ru-RU" altLang="ru-RU" b="1" dirty="0">
                <a:solidFill>
                  <a:srgbClr val="008000"/>
                </a:solidFill>
              </a:rPr>
              <a:t>целевыми</a:t>
            </a:r>
            <a:r>
              <a:rPr lang="ru-RU" altLang="ru-RU" dirty="0">
                <a:solidFill>
                  <a:srgbClr val="002060"/>
                </a:solidFill>
              </a:rPr>
              <a:t> аудиториями</a:t>
            </a:r>
          </a:p>
          <a:p>
            <a:pPr marL="715963" lvl="2"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rgbClr val="002060"/>
                </a:solidFill>
              </a:rPr>
              <a:t> с </a:t>
            </a:r>
            <a:r>
              <a:rPr lang="ru-RU" altLang="ru-RU" b="1" dirty="0">
                <a:solidFill>
                  <a:srgbClr val="008000"/>
                </a:solidFill>
              </a:rPr>
              <a:t>непредвзятыми</a:t>
            </a:r>
            <a:r>
              <a:rPr lang="ru-RU" altLang="ru-RU" dirty="0">
                <a:solidFill>
                  <a:srgbClr val="002060"/>
                </a:solidFill>
              </a:rPr>
              <a:t> вопросами и модерацией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B5F8515A-53C6-405E-A05E-566D4A397C31}"/>
              </a:ext>
            </a:extLst>
          </p:cNvPr>
          <p:cNvSpPr txBox="1">
            <a:spLocks/>
          </p:cNvSpPr>
          <p:nvPr/>
        </p:nvSpPr>
        <p:spPr>
          <a:xfrm>
            <a:off x="4067944" y="1052736"/>
            <a:ext cx="5076056" cy="5616624"/>
          </a:xfrm>
          <a:prstGeom prst="rect">
            <a:avLst/>
          </a:prstGeom>
          <a:solidFill>
            <a:srgbClr val="FFFFFF">
              <a:alpha val="92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/>
            <a:r>
              <a:rPr lang="ru-RU" altLang="ru-RU" dirty="0">
                <a:solidFill>
                  <a:srgbClr val="002060"/>
                </a:solidFill>
              </a:rPr>
              <a:t>«голосовалки» (в соцсетях, на порталах и т.п.)</a:t>
            </a:r>
          </a:p>
          <a:p>
            <a:pPr marL="285750" lvl="1"/>
            <a:r>
              <a:rPr lang="ru-RU" altLang="ru-RU" dirty="0">
                <a:solidFill>
                  <a:srgbClr val="002060"/>
                </a:solidFill>
              </a:rPr>
              <a:t>опросы на «платежках за ЖКХ», сбор пожеланий, заявок, обращений</a:t>
            </a:r>
          </a:p>
          <a:p>
            <a:pPr marL="285750" lvl="1"/>
            <a:r>
              <a:rPr lang="ru-RU" altLang="ru-RU" dirty="0">
                <a:solidFill>
                  <a:srgbClr val="002060"/>
                </a:solidFill>
              </a:rPr>
              <a:t>сходы, собрания, опросы на мероприятиях</a:t>
            </a:r>
          </a:p>
          <a:p>
            <a:pPr marL="285750" lvl="1"/>
            <a:r>
              <a:rPr lang="ru-RU" altLang="ru-RU" dirty="0">
                <a:solidFill>
                  <a:srgbClr val="002060"/>
                </a:solidFill>
              </a:rPr>
              <a:t>референдумы</a:t>
            </a:r>
          </a:p>
          <a:p>
            <a:pPr marL="285750" lvl="1"/>
            <a:r>
              <a:rPr lang="ru-RU" altLang="ru-RU" dirty="0">
                <a:solidFill>
                  <a:srgbClr val="002060"/>
                </a:solidFill>
              </a:rPr>
              <a:t>подсчеты благополучателей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693B0C-5EE6-443E-AC39-DD8324D06779}"/>
              </a:ext>
            </a:extLst>
          </p:cNvPr>
          <p:cNvSpPr txBox="1"/>
          <p:nvPr/>
        </p:nvSpPr>
        <p:spPr>
          <a:xfrm>
            <a:off x="3575427" y="5673152"/>
            <a:ext cx="5568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FF0000"/>
                </a:solidFill>
              </a:rPr>
              <a:t>какие это люди? откуда?   </a:t>
            </a:r>
          </a:p>
          <a:p>
            <a:pPr algn="r"/>
            <a:r>
              <a:rPr lang="ru-RU" sz="2400" dirty="0">
                <a:solidFill>
                  <a:srgbClr val="FF0000"/>
                </a:solidFill>
              </a:rPr>
              <a:t>почему так ответили? что за этим стоит? </a:t>
            </a:r>
          </a:p>
          <a:p>
            <a:pPr algn="r"/>
            <a:r>
              <a:rPr lang="ru-RU" sz="2400" b="1" dirty="0">
                <a:solidFill>
                  <a:srgbClr val="FF0000"/>
                </a:solidFill>
              </a:rPr>
              <a:t>= Низкая информативность </a:t>
            </a:r>
          </a:p>
        </p:txBody>
      </p:sp>
    </p:spTree>
    <p:extLst>
      <p:ext uri="{BB962C8B-B14F-4D97-AF65-F5344CB8AC3E}">
        <p14:creationId xmlns:p14="http://schemas.microsoft.com/office/powerpoint/2010/main" val="180425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ert.kz/upload/medialibrary/5bd/1497357077_marketingovoe.png">
            <a:extLst>
              <a:ext uri="{FF2B5EF4-FFF2-40B4-BE49-F238E27FC236}">
                <a16:creationId xmlns:a16="http://schemas.microsoft.com/office/drawing/2014/main" xmlns="" id="{60A790BA-EF26-48A7-95C4-944E76F7A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762" y="493214"/>
            <a:ext cx="4068959" cy="270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192" y="0"/>
            <a:ext cx="7272808" cy="10527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6600"/>
                </a:solidFill>
                <a:latin typeface="Helvetica" charset="0"/>
                <a:ea typeface="Helvetica" charset="0"/>
                <a:cs typeface="Helvetica" charset="0"/>
              </a:rPr>
              <a:t>Кто может выполнять?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B4E46B-3C1C-4F8E-8C9C-E0D76ED57332}"/>
              </a:ext>
            </a:extLst>
          </p:cNvPr>
          <p:cNvSpPr txBox="1"/>
          <p:nvPr/>
        </p:nvSpPr>
        <p:spPr>
          <a:xfrm>
            <a:off x="5471244" y="1192912"/>
            <a:ext cx="4355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800" dirty="0">
                <a:solidFill>
                  <a:srgbClr val="002060"/>
                </a:solidFill>
              </a:rPr>
              <a:t>Местное социологическое «полевое» агентство</a:t>
            </a:r>
            <a:endParaRPr lang="ru-RU" sz="2800" b="1" dirty="0">
              <a:solidFill>
                <a:srgbClr val="006600"/>
              </a:solidFill>
            </a:endParaRPr>
          </a:p>
        </p:txBody>
      </p:sp>
      <p:pic>
        <p:nvPicPr>
          <p:cNvPr id="9220" name="Picture 4" descr="https://www.freevector.com/uploads/vector/preview/14977/FreeVector-Graduation-Vector.jpg">
            <a:extLst>
              <a:ext uri="{FF2B5EF4-FFF2-40B4-BE49-F238E27FC236}">
                <a16:creationId xmlns:a16="http://schemas.microsoft.com/office/drawing/2014/main" xmlns="" id="{DDFEDCA1-986E-473A-9769-4969F1C3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757" y="2966676"/>
            <a:ext cx="1571483" cy="117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79EF76C-7B74-4496-8412-A965C0C76CCB}"/>
              </a:ext>
            </a:extLst>
          </p:cNvPr>
          <p:cNvSpPr txBox="1"/>
          <p:nvPr/>
        </p:nvSpPr>
        <p:spPr>
          <a:xfrm>
            <a:off x="962559" y="3052117"/>
            <a:ext cx="4355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800" dirty="0">
                <a:solidFill>
                  <a:srgbClr val="002060"/>
                </a:solidFill>
              </a:rPr>
              <a:t>Кафедра социологии университета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7D7F97-1C78-462A-9F8E-9A3E34653899}"/>
              </a:ext>
            </a:extLst>
          </p:cNvPr>
          <p:cNvSpPr txBox="1"/>
          <p:nvPr/>
        </p:nvSpPr>
        <p:spPr>
          <a:xfrm>
            <a:off x="3420389" y="5191147"/>
            <a:ext cx="2754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800" dirty="0">
                <a:solidFill>
                  <a:srgbClr val="002060"/>
                </a:solidFill>
              </a:rPr>
              <a:t>Своими силами ..…</a:t>
            </a:r>
            <a:endParaRPr lang="ru-RU" sz="2800" b="1" dirty="0">
              <a:solidFill>
                <a:srgbClr val="006600"/>
              </a:solidFill>
            </a:endParaRPr>
          </a:p>
        </p:txBody>
      </p:sp>
      <p:pic>
        <p:nvPicPr>
          <p:cNvPr id="9222" name="Picture 6" descr="https://moyadacha.org/wp-content/uploads/2016/03/ustrojstvo-vetryanoj-melnicy.jpg">
            <a:extLst>
              <a:ext uri="{FF2B5EF4-FFF2-40B4-BE49-F238E27FC236}">
                <a16:creationId xmlns:a16="http://schemas.microsoft.com/office/drawing/2014/main" xmlns="" id="{32147C9E-51FB-4551-9DA9-BADE1C91E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2737"/>
            <a:ext cx="2441848" cy="18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36DEE3B-4981-41D2-807B-90144D8615C3}"/>
              </a:ext>
            </a:extLst>
          </p:cNvPr>
          <p:cNvSpPr txBox="1"/>
          <p:nvPr/>
        </p:nvSpPr>
        <p:spPr>
          <a:xfrm>
            <a:off x="6377673" y="4529419"/>
            <a:ext cx="2754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ru-RU" sz="2800" b="1" dirty="0">
                <a:solidFill>
                  <a:srgbClr val="FF0000"/>
                </a:solidFill>
              </a:rPr>
              <a:t>лучше комбинировать усилия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36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11666</TotalTime>
  <Words>883</Words>
  <Application>Microsoft Office PowerPoint</Application>
  <PresentationFormat>Экран (4:3)</PresentationFormat>
  <Paragraphs>214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Helvetica</vt:lpstr>
      <vt:lpstr>Times New Roman</vt:lpstr>
      <vt:lpstr>Wingdings</vt:lpstr>
      <vt:lpstr>Тема Office</vt:lpstr>
      <vt:lpstr>ИСПОЛЬЗОВАНИЕ СОЦИОЛОГИЧЕСКИХ ИЗМЕРЕНИЙ  ПРИ ПЛАНИРОВАНИИ, РЕАЛИЗАЦИИ И ОЦЕНКЕ МЕРОПРИЯТИЙ ИНИЦИАТИВНОГО БЮДЖЕТИРОВАНИЯ</vt:lpstr>
      <vt:lpstr>Презентация PowerPoint</vt:lpstr>
      <vt:lpstr>Социология – это инструмент</vt:lpstr>
      <vt:lpstr>Презентация PowerPoint</vt:lpstr>
      <vt:lpstr>Место социологии в ИБ</vt:lpstr>
      <vt:lpstr>Презентация PowerPoint</vt:lpstr>
      <vt:lpstr>Социология — это только один из шагов  в комплексе информационной и социальной работы</vt:lpstr>
      <vt:lpstr>Где социология ЕСТЬ:                        и где ее НЕТ:      .      </vt:lpstr>
      <vt:lpstr>Кто может выполнять?</vt:lpstr>
      <vt:lpstr>Что требуется, что соц. исследование было валидным</vt:lpstr>
      <vt:lpstr>Результаты исследования:  разработка форматов городских практик ИБ  </vt:lpstr>
      <vt:lpstr>Дизайн исследования</vt:lpstr>
      <vt:lpstr>Распределение ответственности и софинансирование</vt:lpstr>
      <vt:lpstr>Разнесение проектов по масштабу</vt:lpstr>
      <vt:lpstr>Гипотезы о сегментации  целевой аудитории для работы</vt:lpstr>
      <vt:lpstr>Оптимальная логика процесса (1)</vt:lpstr>
      <vt:lpstr>Оптимальная логика процесса (2)</vt:lpstr>
      <vt:lpstr>Оптимальная логика процесса (3)</vt:lpstr>
      <vt:lpstr>Городские практики: SWOT-анализ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ЗАПУСКАЛОВ АЛЕКСЕЙ ВАЛЕРИЕВИЧ</dc:creator>
  <cp:lastModifiedBy>Шаповалова Наталья Арнольдовна</cp:lastModifiedBy>
  <cp:revision>355</cp:revision>
  <cp:lastPrinted>2017-04-24T11:23:57Z</cp:lastPrinted>
  <dcterms:created xsi:type="dcterms:W3CDTF">2017-02-07T07:49:47Z</dcterms:created>
  <dcterms:modified xsi:type="dcterms:W3CDTF">2019-07-10T12:06:48Z</dcterms:modified>
</cp:coreProperties>
</file>