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701" r:id="rId4"/>
    <p:sldMasterId id="2147483727" r:id="rId5"/>
    <p:sldMasterId id="2147483740" r:id="rId6"/>
    <p:sldMasterId id="2147483781" r:id="rId7"/>
    <p:sldMasterId id="2147483795" r:id="rId8"/>
  </p:sldMasterIdLst>
  <p:notesMasterIdLst>
    <p:notesMasterId r:id="rId27"/>
  </p:notesMasterIdLst>
  <p:sldIdLst>
    <p:sldId id="309" r:id="rId9"/>
    <p:sldId id="310" r:id="rId10"/>
    <p:sldId id="260" r:id="rId11"/>
    <p:sldId id="284" r:id="rId12"/>
    <p:sldId id="313" r:id="rId13"/>
    <p:sldId id="314" r:id="rId14"/>
    <p:sldId id="283" r:id="rId15"/>
    <p:sldId id="289" r:id="rId16"/>
    <p:sldId id="293" r:id="rId17"/>
    <p:sldId id="294" r:id="rId18"/>
    <p:sldId id="290" r:id="rId19"/>
    <p:sldId id="315" r:id="rId20"/>
    <p:sldId id="277" r:id="rId21"/>
    <p:sldId id="303" r:id="rId22"/>
    <p:sldId id="312" r:id="rId23"/>
    <p:sldId id="311" r:id="rId24"/>
    <p:sldId id="278" r:id="rId25"/>
    <p:sldId id="30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повалова Наталья Арнольдовна" initials="ШНА" lastIdx="4" clrIdx="0">
    <p:extLst>
      <p:ext uri="{19B8F6BF-5375-455C-9EA6-DF929625EA0E}">
        <p15:presenceInfo xmlns:p15="http://schemas.microsoft.com/office/powerpoint/2012/main" userId="S-1-5-21-2556096346-3367145294-3090831036-1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I:\&#1054;&#1090;&#1082;&#1088;&#1099;&#1090;&#1099;&#1081;%20&#1073;&#1102;&#1076;&#1078;&#1077;&#1090;\&#1053;&#1048;&#1056;%202018\&#1075;&#1088;&#1072;&#1092;&#1080;&#1082;&#1080;%20&#1082;%20&#1076;&#1086;&#1082;&#1083;&#1072;&#1076;&#1091;_&#1056;&#1040;&#104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Лист1!$B$22:$B$24</c:f>
              <c:strCache>
                <c:ptCount val="3"/>
                <c:pt idx="0">
                  <c:v>Бюджет Республики Коми</c:v>
                </c:pt>
                <c:pt idx="1">
                  <c:v>Местный бюджет</c:v>
                </c:pt>
                <c:pt idx="2">
                  <c:v>Юрлица и ИП</c:v>
                </c:pt>
              </c:strCache>
            </c:strRef>
          </c:cat>
          <c:val>
            <c:numRef>
              <c:f>Лист1!$C$22:$C$24</c:f>
              <c:numCache>
                <c:formatCode>General</c:formatCode>
                <c:ptCount val="3"/>
                <c:pt idx="0">
                  <c:v>8.4</c:v>
                </c:pt>
                <c:pt idx="1">
                  <c:v>2</c:v>
                </c:pt>
                <c:pt idx="2">
                  <c:v>3.3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C381F-55CD-4963-ABB8-9D4318A9B09C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E280B-6E91-4395-A5EF-941CD8182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0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125" y="744538"/>
            <a:ext cx="6635750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8789" fontAlgn="base">
              <a:spcBef>
                <a:spcPct val="0"/>
              </a:spcBef>
              <a:spcAft>
                <a:spcPct val="0"/>
              </a:spcAft>
              <a:defRPr/>
            </a:pPr>
            <a:fld id="{05E65FAE-BFF9-462D-963E-715476E45FE2}" type="slidenum">
              <a:rPr lang="ru-RU">
                <a:solidFill>
                  <a:prstClr val="black"/>
                </a:solidFill>
              </a:rPr>
              <a:pPr defTabSz="91878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83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125" y="744538"/>
            <a:ext cx="6635750" cy="3732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BDB6-6062-4854-92F2-55B7E70FE4E7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5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E280B-6E91-4395-A5EF-941CD81823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6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E280B-6E91-4395-A5EF-941CD818232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9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E280B-6E91-4395-A5EF-941CD818232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8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60C69-DD22-4CBC-883C-4885FCCB23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69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BDB6-6062-4854-92F2-55B7E70FE4E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1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BDB6-6062-4854-92F2-55B7E70FE4E7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94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BDB6-6062-4854-92F2-55B7E70FE4E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8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7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4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66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A3D42-E1F3-484B-AC87-405D030135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E55F4-50EE-472F-9744-A9A5EB7BC5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26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890E-38A5-43EA-9B2B-FD3BA1429C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BA7E6-9DEA-4E16-91FD-0CA60B0C60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01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20970-70BE-49A2-AC44-B648D002D9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BC394-591F-4FF7-9492-DE2A55F52C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5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0AB2-3E88-4EC2-B0CF-26E9F84FFB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F845-47A7-400D-B758-26688D72A6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57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33D2-DA77-4D0E-AB95-9C4940FC79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1D26-1484-4A7D-81D4-B24119AE4D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69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7E63-0EE5-49EB-B30C-6C70A81628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2FB60-886F-47C3-B6EA-3A4F2ABE1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97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C7A2-0F61-49C7-9180-82BC7773BB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94C9-154A-4F8E-BD95-6088D1A3B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64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46746-7937-4BAD-B29D-8B7911AD45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ACDB-CE99-4030-A703-2033AE897A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4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37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667B9-4822-47FD-9F3F-30BF982A41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8D56-E42C-434E-8071-A05342BB13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12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3A7B-C87F-4456-94FE-E71BBAB587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6610-AD0F-4814-B43D-A5667039C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9A609-878F-40B9-8AE0-B5B22F0D3B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56445-0454-4C3E-A710-1F07B40C41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00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99ED1-29FF-43B2-A1E2-EE06917AE9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05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00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02961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9696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959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4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4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35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64079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82536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8964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4464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3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0" y="617541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0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0" y="463553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6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6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6" y="447677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6" y="447677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6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6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8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0" y="476253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3" y="534991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6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6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6" y="541341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1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3" y="53816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0" y="54769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6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6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6" y="550866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6" y="5508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9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3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8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3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3" y="517527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78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8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9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9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418338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3FAC4-C123-40ED-B62D-DD6EEE008AA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55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83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14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42114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7892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245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7148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3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4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13558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09157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4497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41573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3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0" y="617541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0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0" y="463553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6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6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6" y="447677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6" y="447677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6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6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8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0" y="476253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3" y="534991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6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6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6" y="541341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1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3" y="53816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0" y="54769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6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6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6" y="550866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6" y="5508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9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3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8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3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3" y="517527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78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8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9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9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418338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3FAC4-C123-40ED-B62D-DD6EEE008AA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31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80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4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12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13809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9258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11428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4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49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13132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8865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0733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74515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3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0" y="617541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0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0" y="463553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6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6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6" y="447677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6" y="447677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6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6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8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0" y="476253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3" y="534991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6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6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6" y="541341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1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3" y="53816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0" y="54769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6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6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6" y="550866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6" y="5508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9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3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8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3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3" y="517527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78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8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9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9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418338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3FAC4-C123-40ED-B62D-DD6EEE008AA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157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12192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</a:t>
            </a:r>
            <a:r>
              <a:rPr lang="en-US"/>
              <a:t> </a:t>
            </a:r>
            <a:r>
              <a:rPr lang="ru-RU"/>
              <a:t>ЗАГОЛОВКА</a:t>
            </a:r>
          </a:p>
        </p:txBody>
      </p:sp>
      <p:sp>
        <p:nvSpPr>
          <p:cNvPr id="7" name="Овал 6"/>
          <p:cNvSpPr/>
          <p:nvPr userDrawn="1"/>
        </p:nvSpPr>
        <p:spPr>
          <a:xfrm>
            <a:off x="11472597" y="6381328"/>
            <a:ext cx="719403" cy="476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84565" y="6448252"/>
            <a:ext cx="960107" cy="365125"/>
          </a:xfrm>
        </p:spPr>
        <p:txBody>
          <a:bodyPr/>
          <a:lstStyle>
            <a:lvl1pPr algn="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64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54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62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35091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94752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22878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97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94A3-501E-4D63-9D79-BC3FB5F31B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047B-08D7-4186-B0FF-1B5D6BEC6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53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26897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8682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0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9062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06237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3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6" y="617541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6" y="617541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0" y="617541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0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0" y="463553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6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6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6" y="447677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6" y="447677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6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6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8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0" y="476253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3" y="534991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6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6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3" y="557216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6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6" y="541341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6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1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3" y="53816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0" y="54769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6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6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6" y="550866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6" y="550866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6" y="550866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91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3" y="530228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8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3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3" y="517527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78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975" b="0">
              <a:solidFill>
                <a:prstClr val="black"/>
              </a:solidFill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8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9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9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418338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3FAC4-C123-40ED-B62D-DD6EEE008AA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13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4378F-DC48-4C96-8DDC-62C88A89DE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D027-882E-484C-8583-0BB143F5B8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09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3449-F2D7-42E2-B938-E03EB92E0A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829A8-0D22-48A5-8D24-6FEDE831CE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77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E7FAB-7D7E-41B1-98E4-24BBD160C5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DC31C-6C9E-45E1-98D2-D410F90B87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71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B382-BAF5-4353-BA32-D1D6346247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E65B8-3B07-4843-B4FE-93B7373F8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8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4DB23-4DEF-4CB9-AF9C-FD31DBB7D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128AB-AFA6-493D-8689-B7177175C0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2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2770-5B04-4F5B-82B0-C800155DC8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C7892-26E0-4388-AC1A-48B7B5822D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21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FE0A6-7372-48E2-9920-A76E326895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CE2B-B9A0-4FFC-9757-30672BCD9F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3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68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6B5D-ADF9-4E8D-966E-C4ACA1356F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B5FA-5491-44CB-BFC0-1682235135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101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7C1E-8222-4A90-9CD4-B82A4460A8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4DA6-3652-4B51-B0B7-46991D66C6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81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7D9C7-BD59-44D8-9609-DF4D9C38D8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1D52A-E1AF-4ECC-8B72-B90DA4C240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11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38BE-5FA3-4BB7-856B-A708A96E71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EBF2A-89BD-45B9-B5FB-8C806746F3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864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3E626-8EF8-449F-9989-23C75F0354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6154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DC37-6A53-4035-857B-115DFAE57A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3005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425B2-B2DA-4E4F-8E67-84EA5357E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8B256-7FDB-403D-89B7-D50BBE4A23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118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F297-0D01-4C5E-9D9F-5F8C9C41CB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8D5E-C277-4EBF-A9F5-8A0434C17C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098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CED4-7764-4361-A036-44A3E5A3C1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B83DF-1009-4D2A-A69A-E74B315FD6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120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0238-EAC0-4841-994E-1A22464C73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601A-9B0A-486E-BC8D-2434D4BFA3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6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607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B4F3-34E7-4503-BEBD-0B406E4CBA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920F4-81EF-4DDC-AD06-6D81DACC28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9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701F3-4D09-40CB-9156-4A9BB9067C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5C44-CF54-4A1C-9BA5-34660FF783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27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E9C2-9A09-4DF4-BF2B-1BF0AEF50A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4617-40F6-4C9D-BCAA-8D53868C1F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321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ED29-E67D-4D1F-91F6-CA19F4BBF3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DC5F-B9F6-4FFD-A4BD-93900617F8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305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FB55-3C70-4C22-B5B4-CDDBBC109E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C6CA-ADB9-414F-8AE6-5E81A7A15B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198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E291A-9F11-4AD8-A930-8A67EE6EA9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B518-E479-462B-9EBD-26B50B8E31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859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9D2C-32D5-43D7-A4FD-45E6D444CA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BA8A-06FC-45C7-9FA5-E3F9809564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284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12192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</a:t>
            </a:r>
            <a:r>
              <a:rPr lang="en-US"/>
              <a:t> </a:t>
            </a:r>
            <a:r>
              <a:rPr lang="ru-RU"/>
              <a:t>ЗАГОЛОВКА</a:t>
            </a:r>
          </a:p>
        </p:txBody>
      </p:sp>
      <p:sp>
        <p:nvSpPr>
          <p:cNvPr id="7" name="Овал 6"/>
          <p:cNvSpPr/>
          <p:nvPr userDrawn="1"/>
        </p:nvSpPr>
        <p:spPr>
          <a:xfrm>
            <a:off x="11472597" y="6381328"/>
            <a:ext cx="719403" cy="476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84565" y="6448252"/>
            <a:ext cx="960107" cy="365125"/>
          </a:xfrm>
        </p:spPr>
        <p:txBody>
          <a:bodyPr/>
          <a:lstStyle>
            <a:lvl1pPr algn="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605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>
            <a:extLst/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3E626-8EF8-449F-9989-23C75F0354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768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8158-B0F8-457E-A1D7-4CDF921E74B1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D98C-ACCD-402D-B8CE-CC6EB0CEB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0FD2BC-76EF-4529-A9FA-D584F1D478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6E73C5-2660-476E-88AA-6BF423AEE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9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6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809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04BE-0188-4A6E-8F0D-E4854D3350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Presentation Title</a:t>
            </a: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DE12-C282-4C4F-BCD3-03178CA8FB5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8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7DC605-F446-4620-A5F5-91CADAE6F1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341A2D-739B-495E-9523-DDEB7A76A6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75F31-5877-420B-8F6F-E2AA002936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72252-0B18-46FE-8257-DCC2E6806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6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krasimr.ru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hyperlink" Target="http://ppmi24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r71.ru/primi_uchastie/narodniy_budjet_new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signal.rkomi.ru/budzhet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://reshaem.vmeste76.ru/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b.sakhminfin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articipatoryBudgetingRussia/" TargetMode="External"/><Relationship Id="rId2" Type="http://schemas.openxmlformats.org/officeDocument/2006/relationships/hyperlink" Target="mailto:shapovalova@nifi.ru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nifi.ru/ru/ib" TargetMode="External"/><Relationship Id="rId4" Type="http://schemas.openxmlformats.org/officeDocument/2006/relationships/hyperlink" Target="http://budget4me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2.png"/><Relationship Id="rId4" Type="http://schemas.openxmlformats.org/officeDocument/2006/relationships/hyperlink" Target="http://pmisk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hyperlink" Target="http://ppmi.sakha.gov.ru/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kirov.ru/social/root/ppmi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tvoybudget.spb.ru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12192000" cy="35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1452549"/>
            <a:ext cx="12192000" cy="3527425"/>
          </a:xfrm>
          <a:prstGeom prst="rect">
            <a:avLst/>
          </a:prstGeom>
          <a:solidFill>
            <a:srgbClr val="03964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76" name="Прямоугольник 13"/>
          <p:cNvSpPr>
            <a:spLocks noChangeArrowheads="1"/>
          </p:cNvSpPr>
          <p:nvPr/>
        </p:nvSpPr>
        <p:spPr bwMode="auto">
          <a:xfrm>
            <a:off x="666709" y="1530087"/>
            <a:ext cx="11525291" cy="248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ts val="64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defRPr/>
            </a:pPr>
            <a:r>
              <a:rPr lang="ru-RU" sz="4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Инициативное бюджетирование в субъектах Российской Федерации: практики и особенности реализации</a:t>
            </a:r>
            <a:endParaRPr lang="ru-RU" sz="4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Прямоугольник 15"/>
          <p:cNvSpPr>
            <a:spLocks noChangeArrowheads="1"/>
          </p:cNvSpPr>
          <p:nvPr/>
        </p:nvSpPr>
        <p:spPr bwMode="auto">
          <a:xfrm>
            <a:off x="476211" y="5107620"/>
            <a:ext cx="8286768" cy="158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defRPr/>
            </a:pPr>
            <a:r>
              <a:rPr lang="ru-RU" sz="2933" b="1" dirty="0">
                <a:solidFill>
                  <a:srgbClr val="007939"/>
                </a:solidFill>
                <a:latin typeface="Arial" pitchFamily="34" charset="0"/>
                <a:cs typeface="Arial" pitchFamily="34" charset="0"/>
              </a:rPr>
              <a:t>ШАПОВАЛОВА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defRPr/>
            </a:pPr>
            <a:r>
              <a:rPr lang="ru-RU" sz="2933" b="1" dirty="0">
                <a:solidFill>
                  <a:srgbClr val="007939"/>
                </a:solidFill>
                <a:latin typeface="Arial" pitchFamily="34" charset="0"/>
                <a:cs typeface="Arial" pitchFamily="34" charset="0"/>
              </a:rPr>
              <a:t>НАТАЛЬЯ АРНОЛЬДОВНА</a:t>
            </a: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старший научный сотрудник,</a:t>
            </a:r>
            <a:endParaRPr lang="en-US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Центр инициативного бюджетирования НИФИ Минфина России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33933"/>
            <a:ext cx="12192000" cy="142875"/>
          </a:xfrm>
          <a:prstGeom prst="rect">
            <a:avLst/>
          </a:prstGeom>
          <a:solidFill>
            <a:srgbClr val="FE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5691" y="5389940"/>
            <a:ext cx="2071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  <a:cs typeface="Arial" charset="0"/>
              </a:rPr>
              <a:t>г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 Брянск 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9 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июля 2019 г. </a:t>
            </a:r>
            <a:endParaRPr lang="ru-R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30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2793" r="1182" b="3200"/>
          <a:stretch/>
        </p:blipFill>
        <p:spPr bwMode="auto">
          <a:xfrm>
            <a:off x="26874" y="1266940"/>
            <a:ext cx="12165126" cy="532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TextBox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0"/>
            <a:ext cx="8618538" cy="136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6166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2370" y="0"/>
            <a:ext cx="10884665" cy="92415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Качество процедур:  роль </a:t>
            </a:r>
            <a:r>
              <a:rPr lang="ru-RU" sz="4400" b="1" dirty="0" smtClean="0"/>
              <a:t>консультанта!</a:t>
            </a:r>
            <a:endParaRPr lang="ru-RU" sz="4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72" r="3213"/>
          <a:stretch/>
        </p:blipFill>
        <p:spPr>
          <a:xfrm>
            <a:off x="242371" y="924158"/>
            <a:ext cx="5750002" cy="31741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3886" y="4373695"/>
            <a:ext cx="7921127" cy="239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У</a:t>
            </a:r>
            <a:r>
              <a:rPr lang="ru-RU" sz="2400" dirty="0" smtClean="0"/>
              <a:t>частие и личный контроль процедур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Видео и </a:t>
            </a:r>
            <a:r>
              <a:rPr lang="ru-RU" sz="2400" dirty="0" err="1" smtClean="0"/>
              <a:t>фотофиксация</a:t>
            </a:r>
            <a:r>
              <a:rPr lang="ru-RU" sz="2400" dirty="0" smtClean="0"/>
              <a:t> </a:t>
            </a:r>
            <a:r>
              <a:rPr lang="ru-RU" sz="2400" dirty="0"/>
              <a:t>собраний</a:t>
            </a:r>
            <a:r>
              <a:rPr lang="ru-RU" sz="2400" dirty="0" smtClean="0"/>
              <a:t>, заседаний, протоколы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Консультации по подготовке заявок и проектов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 smtClean="0"/>
              <a:t>Модерация</a:t>
            </a:r>
            <a:r>
              <a:rPr lang="ru-RU" sz="2400" dirty="0" smtClean="0"/>
              <a:t> заседаний/ведение собраний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Соблюдение регламентов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Коммуникация с представителями органов власти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607" r="3382" b="5488"/>
          <a:stretch/>
        </p:blipFill>
        <p:spPr>
          <a:xfrm>
            <a:off x="6334701" y="909750"/>
            <a:ext cx="5144876" cy="31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087" y="60161"/>
            <a:ext cx="8637224" cy="10244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+mn-lt"/>
                <a:cs typeface="Arial" panose="020B0604020202020204" pitchFamily="34" charset="0"/>
              </a:rPr>
              <a:t>КРАСНОЯРСКИЙ КРАЙ  - ЛУЧШАЯ ПРАКТИКА СОПРОВОЖДЕНИЯ ИБ ПРОЕКТНЫМ ЦЕНТРОМ</a:t>
            </a:r>
            <a:endParaRPr lang="ru-RU" sz="32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32"/>
          <a:stretch/>
        </p:blipFill>
        <p:spPr>
          <a:xfrm>
            <a:off x="119336" y="1133246"/>
            <a:ext cx="10048436" cy="5248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31" y="1290642"/>
            <a:ext cx="932769" cy="932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431" y="2331219"/>
            <a:ext cx="932769" cy="94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4431" y="3365548"/>
            <a:ext cx="932769" cy="938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4430" y="4466717"/>
            <a:ext cx="932769" cy="944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4430" y="5494949"/>
            <a:ext cx="932769" cy="944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5773" y="6561820"/>
            <a:ext cx="6026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Институт муниципального развития </a:t>
            </a:r>
            <a:r>
              <a:rPr lang="ru-RU" sz="1200" dirty="0">
                <a:hlinkClick r:id="rId8"/>
              </a:rPr>
              <a:t>http://krasimr.ru</a:t>
            </a:r>
            <a:r>
              <a:rPr lang="ru-RU" sz="1200" dirty="0" smtClean="0">
                <a:hlinkClick r:id="rId8"/>
              </a:rPr>
              <a:t>/</a:t>
            </a:r>
            <a:r>
              <a:rPr lang="ru-RU" sz="1200" dirty="0" smtClean="0"/>
              <a:t>  </a:t>
            </a:r>
            <a:r>
              <a:rPr lang="ru-RU" sz="1200" dirty="0"/>
              <a:t>Сайт ППМИ </a:t>
            </a:r>
            <a:r>
              <a:rPr lang="ru-RU" sz="1200" dirty="0">
                <a:hlinkClick r:id="rId9"/>
              </a:rPr>
              <a:t>http://ppmi24.ru</a:t>
            </a:r>
            <a:r>
              <a:rPr lang="ru-RU" sz="1200" dirty="0" smtClean="0">
                <a:hlinkClick r:id="rId9"/>
              </a:rPr>
              <a:t>/</a:t>
            </a:r>
            <a:r>
              <a:rPr lang="ru-RU" sz="1200" dirty="0" smtClean="0"/>
              <a:t>  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60" y="11485"/>
            <a:ext cx="112176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1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1151" y="99152"/>
            <a:ext cx="3684979" cy="3492347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latin typeface="+mn-lt"/>
              </a:rPr>
              <a:t>Тульская область </a:t>
            </a:r>
            <a:r>
              <a:rPr lang="ru-RU" b="1" dirty="0" smtClean="0">
                <a:latin typeface="+mn-lt"/>
              </a:rPr>
              <a:t>-разнообразие форматов участия</a:t>
            </a:r>
            <a:endParaRPr lang="ru-RU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1483" y="6217633"/>
            <a:ext cx="62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Источник: раздел «Народный бюджет» на портале «Открытый регион» Тульской области </a:t>
            </a:r>
            <a:r>
              <a:rPr lang="ru-RU" sz="1200" dirty="0">
                <a:hlinkClick r:id="rId3"/>
              </a:rPr>
              <a:t>https://or71.ru/primi_uchastie/narodniy_budjet_new</a:t>
            </a:r>
            <a:r>
              <a:rPr lang="ru-RU" sz="1200" dirty="0" smtClean="0">
                <a:hlinkClick r:id="rId3"/>
              </a:rPr>
              <a:t>/</a:t>
            </a:r>
            <a:r>
              <a:rPr lang="ru-RU" sz="1200" dirty="0" smtClean="0"/>
              <a:t>   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638" t="7113" r="18412" b="11427"/>
          <a:stretch/>
        </p:blipFill>
        <p:spPr>
          <a:xfrm>
            <a:off x="4545165" y="308472"/>
            <a:ext cx="7629918" cy="5221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02" y="3790849"/>
            <a:ext cx="4238147" cy="3041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8472"/>
            <a:ext cx="1002115" cy="10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7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8" t="22660" r="4855" b="7709"/>
          <a:stretch/>
        </p:blipFill>
        <p:spPr>
          <a:xfrm>
            <a:off x="458796" y="264404"/>
            <a:ext cx="8068258" cy="35694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478" t="20241" r="4229"/>
          <a:stretch/>
        </p:blipFill>
        <p:spPr>
          <a:xfrm>
            <a:off x="5987667" y="3558447"/>
            <a:ext cx="6030979" cy="3209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0" y="264404"/>
            <a:ext cx="2522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Количество победивших проектов по видам работ в 2017 году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13" y="4408774"/>
            <a:ext cx="3970062" cy="2069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0493" y="6367749"/>
            <a:ext cx="381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Источник</a:t>
            </a:r>
            <a:r>
              <a:rPr lang="ru-RU" sz="1000" dirty="0"/>
              <a:t>: </a:t>
            </a:r>
            <a:r>
              <a:rPr lang="ru-RU" sz="1000" dirty="0" smtClean="0"/>
              <a:t>Министерство </a:t>
            </a:r>
            <a:r>
              <a:rPr lang="ru-RU" sz="1000" dirty="0"/>
              <a:t>внутренней </a:t>
            </a:r>
            <a:r>
              <a:rPr lang="ru-RU" sz="1000" dirty="0" smtClean="0"/>
              <a:t>политики </a:t>
            </a:r>
            <a:r>
              <a:rPr lang="ru-RU" sz="1000" dirty="0"/>
              <a:t>и развития местного самоуправления в Тульской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377664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80"/>
            <a:ext cx="2557632" cy="1504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28" y="6396335"/>
            <a:ext cx="571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Источник: Раздел «Народный бюджет» на портале «Активный регион» Республики Коми </a:t>
            </a:r>
            <a:r>
              <a:rPr lang="en-US" sz="1400" i="1" dirty="0" smtClean="0">
                <a:hlinkClick r:id="rId3"/>
              </a:rPr>
              <a:t>https</a:t>
            </a:r>
            <a:r>
              <a:rPr lang="en-US" sz="1400" i="1" dirty="0">
                <a:hlinkClick r:id="rId3"/>
              </a:rPr>
              <a:t>://</a:t>
            </a:r>
            <a:r>
              <a:rPr lang="en-US" sz="1400" i="1" dirty="0" smtClean="0">
                <a:hlinkClick r:id="rId3"/>
              </a:rPr>
              <a:t>signal.rkomi.ru/budzhet</a:t>
            </a:r>
            <a:r>
              <a:rPr lang="ru-RU" sz="1400" i="1" dirty="0" smtClean="0"/>
              <a:t> </a:t>
            </a:r>
            <a:endParaRPr lang="ru-RU" sz="1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876" y="64760"/>
            <a:ext cx="2879665" cy="2217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746" y="87186"/>
            <a:ext cx="3292254" cy="2198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084" y="2783167"/>
            <a:ext cx="3356846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2017 год: 18 проектов  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бщая стоимость</a:t>
            </a:r>
          </a:p>
          <a:p>
            <a:r>
              <a:rPr lang="ru-RU" sz="2400" dirty="0" smtClean="0"/>
              <a:t>13,7 млн рублей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164442" y="3997906"/>
          <a:ext cx="4392488" cy="2444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666" t="16374" r="-3666"/>
          <a:stretch/>
        </p:blipFill>
        <p:spPr>
          <a:xfrm>
            <a:off x="5749151" y="2783166"/>
            <a:ext cx="6378346" cy="3986305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4133709" y="4025759"/>
            <a:ext cx="1632270" cy="720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998629" y="4025759"/>
            <a:ext cx="1750522" cy="22372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519" y="87185"/>
            <a:ext cx="3297227" cy="2198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35" y="1545122"/>
            <a:ext cx="112176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8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56761" y="169747"/>
            <a:ext cx="8813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ЯРОСЛАВСКАЯ ОБЛАСТЬ - САМАЯ ВЫСОКАЯ ДОЛЯ СРЕДСТВ, НАПРАВЛЕННЫХ НА ПРОЕКТЫ ИБ В 2017 ГОДУ - 1,04 % 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7659" y="6430177"/>
            <a:ext cx="2839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Источник: Портал «Решаем вместе» </a:t>
            </a:r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://reshaem.vmeste76.ru</a:t>
            </a:r>
            <a:r>
              <a:rPr lang="en-US" sz="1100" dirty="0" smtClean="0">
                <a:hlinkClick r:id="rId3"/>
              </a:rPr>
              <a:t>/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32285" b="21651"/>
          <a:stretch/>
        </p:blipFill>
        <p:spPr>
          <a:xfrm>
            <a:off x="0" y="1370076"/>
            <a:ext cx="12192000" cy="31591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128243"/>
            <a:ext cx="1832347" cy="18037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567" y="4578739"/>
            <a:ext cx="1726024" cy="22362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6698" y="4603946"/>
            <a:ext cx="1747229" cy="22362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007" y="4571226"/>
            <a:ext cx="1719304" cy="22437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307" y="4578739"/>
            <a:ext cx="1723317" cy="224898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605" y="4603946"/>
            <a:ext cx="2793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Старт: 2015 год</a:t>
            </a:r>
          </a:p>
          <a:p>
            <a:r>
              <a:rPr lang="ru-RU" dirty="0" smtClean="0"/>
              <a:t>3 ГРБС: департаменты</a:t>
            </a:r>
          </a:p>
          <a:p>
            <a:r>
              <a:rPr lang="ru-RU" dirty="0" smtClean="0"/>
              <a:t>культуры, общественных связей, ЖКХ, </a:t>
            </a:r>
            <a:r>
              <a:rPr lang="ru-RU" dirty="0"/>
              <a:t>энергетики и регулирования тарифов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42005" y="4807994"/>
            <a:ext cx="2049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Федеральные субсидии -206,5 </a:t>
            </a:r>
            <a:r>
              <a:rPr lang="ru-RU" sz="1600" dirty="0"/>
              <a:t>млн руб., в объеме финансирования </a:t>
            </a:r>
            <a:r>
              <a:rPr lang="ru-RU" sz="1600" dirty="0" smtClean="0"/>
              <a:t>проектов ИБ 2017 г. (28,8%)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3648" y="84474"/>
            <a:ext cx="112176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4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130629"/>
            <a:ext cx="8271664" cy="961901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Сахалинская область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>
                <a:latin typeface="+mn-lt"/>
              </a:rPr>
              <a:t>Старт: 2017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56" t="7431" r="7280" b="34054"/>
          <a:stretch/>
        </p:blipFill>
        <p:spPr>
          <a:xfrm>
            <a:off x="638143" y="1118603"/>
            <a:ext cx="10961783" cy="4046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0839" y="5288340"/>
            <a:ext cx="9628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Программа развития инициативного бюджетирования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Самый крупный бюджет ИБ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Три практики ИБ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Очное и электронное голосование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5371" y="6389783"/>
            <a:ext cx="3062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://pib.sakhminfin.ru</a:t>
            </a:r>
            <a:r>
              <a:rPr lang="en-US" sz="1200" dirty="0" smtClean="0">
                <a:hlinkClick r:id="rId4"/>
              </a:rPr>
              <a:t>/</a:t>
            </a:r>
            <a:r>
              <a:rPr lang="ru-RU" sz="1200" dirty="0" smtClean="0"/>
              <a:t> </a:t>
            </a:r>
            <a:r>
              <a:rPr lang="en-US" sz="1200" dirty="0" smtClean="0"/>
              <a:t> 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2804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1850" y="1322024"/>
            <a:ext cx="10185017" cy="52109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ru-RU" b="1" dirty="0"/>
              <a:t>Спасибо за внимание!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>
                <a:hlinkClick r:id="rId2"/>
              </a:rPr>
              <a:t>shapovalova@nifi.ru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000" b="1" dirty="0"/>
              <a:t>Информационные ресурсы об ИБ:</a:t>
            </a:r>
            <a:br>
              <a:rPr lang="ru-RU" sz="4000" b="1" dirty="0"/>
            </a:br>
            <a:r>
              <a:rPr lang="ru-RU" sz="4000" dirty="0" smtClean="0">
                <a:hlinkClick r:id="rId3"/>
              </a:rPr>
              <a:t>www.facebook.com/ParticipatoryBudgetingRussia/</a:t>
            </a:r>
            <a:r>
              <a:rPr lang="ru-RU" sz="4000" dirty="0" smtClean="0"/>
              <a:t>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>
                <a:hlinkClick r:id="rId4"/>
              </a:rPr>
              <a:t>http://budget4me.ru</a:t>
            </a:r>
            <a:r>
              <a:rPr lang="en-US" sz="4000" dirty="0" smtClean="0">
                <a:hlinkClick r:id="rId4"/>
              </a:rPr>
              <a:t>/</a:t>
            </a:r>
            <a:r>
              <a:rPr lang="ru-RU" sz="4000" dirty="0" smtClean="0"/>
              <a:t>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>
                <a:hlinkClick r:id="rId5"/>
              </a:rPr>
              <a:t>www.nifi.ru/ru/ib</a:t>
            </a:r>
            <a:r>
              <a:rPr lang="ru-RU" sz="4000" dirty="0" smtClean="0"/>
              <a:t>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788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girk.ru/files/2016/02/10/narin_b1-e14810785598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94" y="5414743"/>
            <a:ext cx="2335229" cy="1078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74" y="1381823"/>
            <a:ext cx="3177660" cy="1342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872" y="5029970"/>
            <a:ext cx="1690030" cy="16798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06913" y="329050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0" y="3157413"/>
            <a:ext cx="1763396" cy="1728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325" y="2426788"/>
            <a:ext cx="2789095" cy="11187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063" y="1436450"/>
            <a:ext cx="3414713" cy="7500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2" b="18777"/>
          <a:stretch/>
        </p:blipFill>
        <p:spPr>
          <a:xfrm>
            <a:off x="8947685" y="3659833"/>
            <a:ext cx="3073431" cy="12986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19613" t="6507" r="17539" b="5584"/>
          <a:stretch/>
        </p:blipFill>
        <p:spPr>
          <a:xfrm>
            <a:off x="10493789" y="1575690"/>
            <a:ext cx="1652410" cy="1642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727" y="4821151"/>
            <a:ext cx="1669788" cy="1894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8899" y="3586921"/>
            <a:ext cx="2240833" cy="1679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4059" y="4021477"/>
            <a:ext cx="2047291" cy="1110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73" y="5173877"/>
            <a:ext cx="1545640" cy="1541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6058" y="2301312"/>
            <a:ext cx="1760145" cy="1036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439" y="5273034"/>
            <a:ext cx="1206108" cy="12061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05085"/>
            <a:ext cx="12021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27438"/>
                </a:solidFill>
                <a:latin typeface="+mn-lt"/>
                <a:cs typeface="Arial" pitchFamily="34" charset="0"/>
              </a:rPr>
              <a:t>В 2018 </a:t>
            </a:r>
            <a:r>
              <a:rPr lang="ru-RU" sz="4800" b="1" dirty="0" smtClean="0">
                <a:solidFill>
                  <a:srgbClr val="027438"/>
                </a:solidFill>
                <a:latin typeface="+mn-lt"/>
                <a:cs typeface="Arial" pitchFamily="34" charset="0"/>
              </a:rPr>
              <a:t>году </a:t>
            </a:r>
            <a:r>
              <a:rPr lang="ru-RU" sz="4800" b="1" dirty="0" smtClean="0">
                <a:solidFill>
                  <a:srgbClr val="027438"/>
                </a:solidFill>
                <a:latin typeface="+mn-lt"/>
                <a:cs typeface="Arial" pitchFamily="34" charset="0"/>
              </a:rPr>
              <a:t>68 субъектов РФ применяли ИБ</a:t>
            </a:r>
            <a:endParaRPr lang="ru-RU" sz="4800" b="1" dirty="0">
              <a:solidFill>
                <a:srgbClr val="027438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2396" y="1803095"/>
            <a:ext cx="1940181" cy="19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0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94" y="365125"/>
            <a:ext cx="10818564" cy="7810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 smtClean="0"/>
              <a:t>Процедуры инициативного бюджетирования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583894" y="1355075"/>
            <a:ext cx="11215171" cy="2148289"/>
          </a:xfrm>
          <a:extLst/>
        </p:spPr>
        <p:txBody>
          <a:bodyPr numCol="2">
            <a:noAutofit/>
          </a:bodyPr>
          <a:lstStyle/>
          <a:p>
            <a:pPr>
              <a:defRPr/>
            </a:pPr>
            <a:r>
              <a:rPr lang="ru-RU" sz="2000" dirty="0"/>
              <a:t>Выдвижение идей и </a:t>
            </a:r>
            <a:r>
              <a:rPr lang="ru-RU" sz="2000" dirty="0" smtClean="0"/>
              <a:t>развитие проектов</a:t>
            </a:r>
          </a:p>
          <a:p>
            <a:pPr>
              <a:defRPr/>
            </a:pPr>
            <a:r>
              <a:rPr lang="ru-RU" sz="2000" dirty="0" smtClean="0"/>
              <a:t>Общественные обсуждения, сходы </a:t>
            </a:r>
            <a:r>
              <a:rPr lang="ru-RU" sz="2000" dirty="0"/>
              <a:t>и собрания </a:t>
            </a:r>
            <a:r>
              <a:rPr lang="ru-RU" sz="2000" dirty="0" smtClean="0"/>
              <a:t>граждан</a:t>
            </a:r>
          </a:p>
          <a:p>
            <a:pPr>
              <a:defRPr/>
            </a:pPr>
            <a:r>
              <a:rPr lang="ru-RU" sz="2000" dirty="0"/>
              <a:t>Публичные защиты  и </a:t>
            </a:r>
            <a:r>
              <a:rPr lang="ru-RU" sz="2000" dirty="0" smtClean="0"/>
              <a:t>презентации</a:t>
            </a:r>
            <a:r>
              <a:rPr lang="en-US" sz="2000" dirty="0" smtClean="0"/>
              <a:t> </a:t>
            </a:r>
            <a:r>
              <a:rPr lang="ru-RU" sz="2000" dirty="0" smtClean="0"/>
              <a:t>проектов</a:t>
            </a:r>
            <a:endParaRPr lang="ru-RU" sz="2000" dirty="0"/>
          </a:p>
          <a:p>
            <a:pPr>
              <a:defRPr/>
            </a:pPr>
            <a:r>
              <a:rPr lang="ru-RU" sz="2000" dirty="0" smtClean="0"/>
              <a:t>Голосования и/или иные процедуры конкурсного отбора</a:t>
            </a:r>
          </a:p>
          <a:p>
            <a:pPr>
              <a:defRPr/>
            </a:pPr>
            <a:r>
              <a:rPr lang="ru-RU" sz="2000" dirty="0" err="1" smtClean="0"/>
              <a:t>Софинасирование</a:t>
            </a:r>
            <a:r>
              <a:rPr lang="ru-RU" sz="2000" dirty="0" smtClean="0"/>
              <a:t> </a:t>
            </a:r>
            <a:r>
              <a:rPr lang="ru-RU" sz="2000" dirty="0"/>
              <a:t>и/или иное участие в реализации проектов</a:t>
            </a:r>
          </a:p>
          <a:p>
            <a:pPr>
              <a:defRPr/>
            </a:pPr>
            <a:r>
              <a:rPr lang="ru-RU" sz="2000" dirty="0" smtClean="0"/>
              <a:t>Общественный контроль на всех этапах </a:t>
            </a:r>
            <a:r>
              <a:rPr lang="ru-RU" sz="2000" dirty="0"/>
              <a:t>реализации проектов </a:t>
            </a:r>
          </a:p>
          <a:p>
            <a:pPr>
              <a:defRPr/>
            </a:pPr>
            <a:r>
              <a:rPr lang="ru-RU" sz="2000" dirty="0" smtClean="0"/>
              <a:t>Обучение</a:t>
            </a:r>
            <a:r>
              <a:rPr lang="ru-RU" sz="2000" dirty="0"/>
              <a:t>, получение новых </a:t>
            </a:r>
            <a:r>
              <a:rPr lang="ru-RU" sz="2000" dirty="0" smtClean="0"/>
              <a:t>навыков и компетенций</a:t>
            </a:r>
            <a:endParaRPr lang="ru-RU" sz="2000" dirty="0"/>
          </a:p>
        </p:txBody>
      </p:sp>
      <p:pic>
        <p:nvPicPr>
          <p:cNvPr id="9220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479" y="3684789"/>
            <a:ext cx="4683890" cy="3008114"/>
          </a:xfrm>
        </p:spPr>
      </p:pic>
      <p:pic>
        <p:nvPicPr>
          <p:cNvPr id="9221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30" y="3676851"/>
            <a:ext cx="4508423" cy="30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0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53" y="187287"/>
            <a:ext cx="11887200" cy="73931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Программа </a:t>
            </a:r>
            <a:r>
              <a:rPr lang="ru-RU" sz="4000" b="1" dirty="0"/>
              <a:t>поддержки местных </a:t>
            </a:r>
            <a:r>
              <a:rPr lang="ru-RU" sz="4000" b="1" dirty="0" smtClean="0"/>
              <a:t>инициатив (ППМИ)</a:t>
            </a:r>
            <a:endParaRPr lang="ru-RU" sz="4000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1354" y="5310129"/>
            <a:ext cx="10851615" cy="141134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Очные собрания граждан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1"/>
                </a:solidFill>
              </a:rPr>
              <a:t>Софинансирование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Конкурсный отбор проектов на основе счетных критериев оценки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3675"/>
          <a:stretch/>
        </p:blipFill>
        <p:spPr>
          <a:xfrm>
            <a:off x="738130" y="1024258"/>
            <a:ext cx="8208485" cy="4143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55017" y="1555038"/>
            <a:ext cx="3036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Старт: 2007 год</a:t>
            </a:r>
          </a:p>
          <a:p>
            <a:r>
              <a:rPr lang="ru-RU" b="1" dirty="0" smtClean="0"/>
              <a:t>Всемирный банк</a:t>
            </a:r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Ставропольский край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Кировская область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Тверская область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Нижегородская область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Хабаровский край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Республика Башкортостан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Республика Северная Осетия-Алания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Еврейская автономная область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Республика Саха (Якутия)</a:t>
            </a:r>
          </a:p>
        </p:txBody>
      </p:sp>
    </p:spTree>
    <p:extLst>
      <p:ext uri="{BB962C8B-B14F-4D97-AF65-F5344CB8AC3E}">
        <p14:creationId xmlns:p14="http://schemas.microsoft.com/office/powerpoint/2010/main" val="194213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611" y="1554892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27438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ОБЩАЯ ИДЕЯ – РЕАЛЬНЫЕ ДЕЛА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63" t="8000" r="2750" b="8000"/>
          <a:stretch/>
        </p:blipFill>
        <p:spPr>
          <a:xfrm>
            <a:off x="116815" y="2139667"/>
            <a:ext cx="8956690" cy="444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4" y="6581001"/>
            <a:ext cx="5728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Сайт </a:t>
            </a:r>
            <a:r>
              <a:rPr lang="ru-RU" sz="1200" i="1" dirty="0"/>
              <a:t>ППМИ Ставропольского края </a:t>
            </a:r>
            <a:r>
              <a:rPr lang="en-US" sz="1200" i="1" dirty="0">
                <a:hlinkClick r:id="rId4"/>
              </a:rPr>
              <a:t>http://pmisk.ru/</a:t>
            </a:r>
            <a:r>
              <a:rPr lang="ru-RU" sz="1200" i="1" dirty="0"/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4" y="0"/>
            <a:ext cx="1240254" cy="124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3875" y="1682997"/>
            <a:ext cx="28006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Ребрендинг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Первые рекламные ролики на ТВ и радио</a:t>
            </a:r>
          </a:p>
          <a:p>
            <a:endParaRPr lang="ru-RU" sz="2000" dirty="0" smtClean="0"/>
          </a:p>
          <a:p>
            <a:r>
              <a:rPr lang="ru-RU" sz="2000" dirty="0" smtClean="0"/>
              <a:t>Еженедельная  </a:t>
            </a:r>
            <a:r>
              <a:rPr lang="ru-RU" sz="2000" dirty="0"/>
              <a:t>программа «Время дела» на краевом телевидении</a:t>
            </a:r>
          </a:p>
          <a:p>
            <a:r>
              <a:rPr lang="ru-RU" sz="2000" dirty="0" smtClean="0"/>
              <a:t>С </a:t>
            </a:r>
            <a:r>
              <a:rPr lang="ru-RU" sz="2000" dirty="0"/>
              <a:t>момента старта 20 марта 2017 </a:t>
            </a:r>
            <a:r>
              <a:rPr lang="ru-RU" sz="2000" dirty="0" smtClean="0"/>
              <a:t>г. </a:t>
            </a:r>
            <a:r>
              <a:rPr lang="ru-RU" sz="2000" dirty="0"/>
              <a:t>по 31 декабря 2018 </a:t>
            </a:r>
            <a:r>
              <a:rPr lang="ru-RU" sz="2000" dirty="0" smtClean="0"/>
              <a:t>г. </a:t>
            </a:r>
            <a:r>
              <a:rPr lang="ru-RU" sz="2000" dirty="0"/>
              <a:t>вышло 75 </a:t>
            </a:r>
            <a:r>
              <a:rPr lang="ru-RU" sz="2000" dirty="0" smtClean="0"/>
              <a:t> выпусков</a:t>
            </a:r>
          </a:p>
          <a:p>
            <a:endParaRPr lang="ru-RU" sz="2000" dirty="0"/>
          </a:p>
          <a:p>
            <a:r>
              <a:rPr lang="ru-RU" sz="2000" dirty="0" smtClean="0"/>
              <a:t>Пресс-туры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31272" y="-35842"/>
            <a:ext cx="97228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Ставропольский край - комплексная </a:t>
            </a:r>
            <a:r>
              <a:rPr lang="ru-RU" sz="4400" b="1" dirty="0"/>
              <a:t>информационная </a:t>
            </a:r>
            <a:r>
              <a:rPr lang="ru-RU" sz="4400" b="1" dirty="0" smtClean="0"/>
              <a:t>кампания ИБ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651784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6862" t="19468" r="10790" b="5733"/>
          <a:stretch/>
        </p:blipFill>
        <p:spPr>
          <a:xfrm>
            <a:off x="132202" y="1610172"/>
            <a:ext cx="5927855" cy="4880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991" r="18008"/>
          <a:stretch/>
        </p:blipFill>
        <p:spPr>
          <a:xfrm>
            <a:off x="222423" y="0"/>
            <a:ext cx="1608463" cy="1782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37" y="1721362"/>
            <a:ext cx="5885298" cy="5136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399" y="6490824"/>
            <a:ext cx="4802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Источник: Сайт ППМИ Республики Саха (Якутия) </a:t>
            </a:r>
            <a:r>
              <a:rPr lang="en-US" sz="1100" dirty="0" smtClean="0">
                <a:hlinkClick r:id="rId5"/>
              </a:rPr>
              <a:t>http</a:t>
            </a:r>
            <a:r>
              <a:rPr lang="en-US" sz="1100" dirty="0">
                <a:hlinkClick r:id="rId5"/>
              </a:rPr>
              <a:t>://ppmi.sakha.gov.ru</a:t>
            </a:r>
            <a:r>
              <a:rPr lang="en-US" sz="1100" dirty="0" smtClean="0">
                <a:hlinkClick r:id="rId5"/>
              </a:rPr>
              <a:t>/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06309" y="165392"/>
            <a:ext cx="8979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600" b="1" dirty="0" smtClean="0">
                <a:cs typeface="Arial" panose="020B0604020202020204" pitchFamily="34" charset="0"/>
              </a:rPr>
              <a:t>Якутия - Лучшая </a:t>
            </a:r>
            <a:r>
              <a:rPr lang="ru-RU" sz="3600" b="1" dirty="0">
                <a:cs typeface="Arial" panose="020B0604020202020204" pitchFamily="34" charset="0"/>
              </a:rPr>
              <a:t>практика участия граждан </a:t>
            </a:r>
            <a:r>
              <a:rPr lang="ru-RU" sz="3600" b="1" dirty="0" smtClean="0">
                <a:cs typeface="Arial" panose="020B0604020202020204" pitchFamily="34" charset="0"/>
              </a:rPr>
              <a:t>в </a:t>
            </a:r>
            <a:r>
              <a:rPr lang="ru-RU" sz="3600" b="1" dirty="0">
                <a:cs typeface="Arial" panose="020B0604020202020204" pitchFamily="34" charset="0"/>
              </a:rPr>
              <a:t>собраниях по выдвижению проектов </a:t>
            </a:r>
            <a:r>
              <a:rPr lang="ru-RU" sz="3600" b="1" dirty="0" smtClean="0">
                <a:cs typeface="Arial" panose="020B0604020202020204" pitchFamily="34" charset="0"/>
              </a:rPr>
              <a:t>ИБ</a:t>
            </a:r>
            <a:endParaRPr lang="ru-RU" sz="3600" b="1" dirty="0"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9918" y="176409"/>
            <a:ext cx="138208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699" y="33051"/>
            <a:ext cx="9716877" cy="1207114"/>
          </a:xfrm>
        </p:spPr>
        <p:txBody>
          <a:bodyPr>
            <a:noAutofit/>
          </a:bodyPr>
          <a:lstStyle/>
          <a:p>
            <a:r>
              <a:rPr lang="ru-RU" sz="4200" b="1" dirty="0" smtClean="0">
                <a:latin typeface="+mn-lt"/>
              </a:rPr>
              <a:t>Кировская область - самая </a:t>
            </a:r>
            <a:r>
              <a:rPr lang="ru-RU" sz="4200" b="1" dirty="0">
                <a:latin typeface="+mn-lt"/>
              </a:rPr>
              <a:t>высокая доля </a:t>
            </a:r>
            <a:r>
              <a:rPr lang="ru-RU" sz="4200" b="1" dirty="0" err="1">
                <a:latin typeface="+mn-lt"/>
              </a:rPr>
              <a:t>благополучателей</a:t>
            </a:r>
            <a:r>
              <a:rPr lang="ru-RU" sz="4200" b="1" dirty="0">
                <a:latin typeface="+mn-lt"/>
              </a:rPr>
              <a:t> в 2017 году (65,4%) </a:t>
            </a:r>
            <a:endParaRPr lang="ru-RU" sz="4200" dirty="0">
              <a:latin typeface="+mn-lt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61" t="17238" r="1748" b="1375"/>
          <a:stretch/>
        </p:blipFill>
        <p:spPr>
          <a:xfrm>
            <a:off x="4208003" y="1641513"/>
            <a:ext cx="7918402" cy="5093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454" y="6334698"/>
            <a:ext cx="363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Источник: Министерство социального развития Кировской области </a:t>
            </a:r>
            <a:r>
              <a:rPr lang="en-US" sz="1000" dirty="0">
                <a:hlinkClick r:id="rId3"/>
              </a:rPr>
              <a:t>http://www.socialkirov.ru/social/root/ppmi</a:t>
            </a:r>
            <a:r>
              <a:rPr lang="en-US" sz="1000" dirty="0" smtClean="0">
                <a:hlinkClick r:id="rId3"/>
              </a:rPr>
              <a:t>/</a:t>
            </a:r>
            <a:r>
              <a:rPr lang="ru-RU" sz="1000" dirty="0" smtClean="0"/>
              <a:t> </a:t>
            </a:r>
            <a:r>
              <a:rPr lang="en-US" sz="1000" dirty="0" smtClean="0"/>
              <a:t> </a:t>
            </a:r>
            <a:endParaRPr lang="ru-RU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30" y="1287499"/>
            <a:ext cx="3810629" cy="779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55" y="33051"/>
            <a:ext cx="1383912" cy="120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88114"/>
            <a:ext cx="4131086" cy="33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489" y="253389"/>
            <a:ext cx="11479576" cy="535056"/>
          </a:xfrm>
        </p:spPr>
        <p:txBody>
          <a:bodyPr>
            <a:noAutofit/>
          </a:bodyPr>
          <a:lstStyle/>
          <a:p>
            <a:r>
              <a:rPr lang="ru-RU" sz="4400" b="1" dirty="0" err="1" smtClean="0"/>
              <a:t>Партисипаторное</a:t>
            </a:r>
            <a:r>
              <a:rPr lang="ru-RU" sz="4400" b="1" dirty="0" smtClean="0"/>
              <a:t> бюджетирование </a:t>
            </a:r>
            <a:r>
              <a:rPr lang="ru-RU" sz="4400" b="1" dirty="0"/>
              <a:t>(ПБ</a:t>
            </a:r>
            <a:r>
              <a:rPr lang="ru-RU" sz="4400" b="1" dirty="0" smtClean="0"/>
              <a:t>)</a:t>
            </a:r>
            <a:endParaRPr lang="ru-RU" sz="4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4" y="898168"/>
            <a:ext cx="7528482" cy="5018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34680" y="1340769"/>
            <a:ext cx="3007604" cy="347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670276" y="938982"/>
            <a:ext cx="32720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Старт: 2013 год</a:t>
            </a:r>
          </a:p>
          <a:p>
            <a:r>
              <a:rPr lang="ru-RU" sz="2400" b="1" dirty="0" smtClean="0"/>
              <a:t>Европейский университет в СПб</a:t>
            </a:r>
          </a:p>
          <a:p>
            <a:endParaRPr lang="ru-R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Отбор в бюджетную комиссию через жеребьевку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Презентации проектов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Решения принимаются на основе консенсуса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Нестандартные проекты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Фокус </a:t>
            </a:r>
            <a:r>
              <a:rPr lang="ru-RU" sz="2400" dirty="0"/>
              <a:t>на </a:t>
            </a:r>
            <a:r>
              <a:rPr lang="ru-RU" sz="2400" dirty="0" smtClean="0"/>
              <a:t>обучении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93" y="3407662"/>
            <a:ext cx="329213" cy="42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93" y="3560062"/>
            <a:ext cx="329213" cy="42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674" y="6026879"/>
            <a:ext cx="7867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Где реализуется? </a:t>
            </a:r>
            <a:r>
              <a:rPr lang="ru-RU" sz="2000" dirty="0" smtClean="0"/>
              <a:t>Санкт-Петербург, Сосновый бор, Череповец,  муниципалитеты Кировской, Новгородской, Ульяновской областей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93" y="3712462"/>
            <a:ext cx="329213" cy="42676"/>
          </a:xfrm>
          <a:prstGeom prst="rect">
            <a:avLst/>
          </a:prstGeom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388125" y="6441562"/>
            <a:ext cx="9002061" cy="2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700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77" y="1625448"/>
            <a:ext cx="2227679" cy="33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605" y="4962216"/>
            <a:ext cx="12036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Лекционный блок</a:t>
            </a:r>
            <a:r>
              <a:rPr lang="ru-RU" sz="2400" dirty="0" smtClean="0"/>
              <a:t>: финансы, </a:t>
            </a:r>
            <a:r>
              <a:rPr lang="ru-RU" sz="2400" dirty="0" err="1" smtClean="0"/>
              <a:t>госзакупки</a:t>
            </a:r>
            <a:r>
              <a:rPr lang="ru-RU" sz="2400" dirty="0"/>
              <a:t>, </a:t>
            </a:r>
            <a:r>
              <a:rPr lang="ru-RU" sz="2400" dirty="0" err="1"/>
              <a:t>урбанистика</a:t>
            </a:r>
            <a:r>
              <a:rPr lang="ru-RU" sz="2400" dirty="0"/>
              <a:t>, архитектура </a:t>
            </a:r>
            <a:r>
              <a:rPr lang="ru-RU" sz="2400" dirty="0" smtClean="0"/>
              <a:t>и благоустройство</a:t>
            </a:r>
            <a:r>
              <a:rPr lang="ru-RU" sz="2400" dirty="0"/>
              <a:t>, </a:t>
            </a:r>
            <a:r>
              <a:rPr lang="ru-RU" sz="2400" dirty="0" smtClean="0"/>
              <a:t>охранное законодательство </a:t>
            </a:r>
            <a:r>
              <a:rPr lang="ru-RU" sz="2400" dirty="0"/>
              <a:t>и</a:t>
            </a:r>
            <a:r>
              <a:rPr lang="ru-RU" sz="2400" dirty="0" smtClean="0"/>
              <a:t> дополнительные лекции </a:t>
            </a:r>
            <a:r>
              <a:rPr lang="ru-RU" sz="2400" dirty="0"/>
              <a:t>по </a:t>
            </a:r>
            <a:r>
              <a:rPr lang="ru-RU" sz="2400" dirty="0" smtClean="0"/>
              <a:t>желанию</a:t>
            </a:r>
          </a:p>
          <a:p>
            <a:r>
              <a:rPr lang="ru-RU" sz="2400" b="1" dirty="0" smtClean="0"/>
              <a:t>Экспертное сопровождение</a:t>
            </a:r>
            <a:r>
              <a:rPr lang="ru-RU" sz="2400" dirty="0" smtClean="0"/>
              <a:t>: альтернативные </a:t>
            </a:r>
            <a:r>
              <a:rPr lang="ru-RU" sz="2400" dirty="0"/>
              <a:t>решения, </a:t>
            </a:r>
            <a:r>
              <a:rPr lang="ru-RU" sz="2400" dirty="0" smtClean="0"/>
              <a:t>контроль законодательных требований, поиск новых идей и нестандартных решений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43171" y="407624"/>
            <a:ext cx="333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05" y="261651"/>
            <a:ext cx="4923630" cy="1082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23" y="1640494"/>
            <a:ext cx="4957592" cy="3306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5311" y="129471"/>
            <a:ext cx="1121761" cy="1121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8096" y="193294"/>
            <a:ext cx="6334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РАЗРАБОТКА И ВНЕДРЕНИЕ ОБРАЗОВАТЕЛЬНОГО МОДУЛЯ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3131"/>
            <a:ext cx="4694570" cy="31297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4446" y="6442748"/>
            <a:ext cx="389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Сайт проекта «Твой Бюджет» </a:t>
            </a:r>
            <a:r>
              <a:rPr lang="en-US" sz="1200" dirty="0" smtClean="0">
                <a:hlinkClick r:id="rId7"/>
              </a:rPr>
              <a:t>https</a:t>
            </a:r>
            <a:r>
              <a:rPr lang="en-US" sz="1200" dirty="0">
                <a:hlinkClick r:id="rId7"/>
              </a:rPr>
              <a:t>://tvoybudget.spb.ru</a:t>
            </a:r>
            <a:r>
              <a:rPr lang="en-US" sz="1200" dirty="0" smtClean="0">
                <a:hlinkClick r:id="rId7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120362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568</Words>
  <Application>Microsoft Office PowerPoint</Application>
  <PresentationFormat>Широкоэкранный</PresentationFormat>
  <Paragraphs>102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18</vt:i4>
      </vt:variant>
    </vt:vector>
  </HeadingPairs>
  <TitlesOfParts>
    <vt:vector size="36" baseType="lpstr">
      <vt:lpstr>MS PGothic</vt:lpstr>
      <vt:lpstr>Andes ExtraLight</vt:lpstr>
      <vt:lpstr>Arial</vt:lpstr>
      <vt:lpstr>Calibri</vt:lpstr>
      <vt:lpstr>Calibri Light</vt:lpstr>
      <vt:lpstr>Candara</vt:lpstr>
      <vt:lpstr>Helvetica</vt:lpstr>
      <vt:lpstr>Tahoma</vt:lpstr>
      <vt:lpstr>Trebuchet MS</vt:lpstr>
      <vt:lpstr>Wingdings</vt:lpstr>
      <vt:lpstr>Тема Office</vt:lpstr>
      <vt:lpstr>Office Theme</vt:lpstr>
      <vt:lpstr>1_Тема Office</vt:lpstr>
      <vt:lpstr>2_Тема Office</vt:lpstr>
      <vt:lpstr>4_Тема Office</vt:lpstr>
      <vt:lpstr>5_Тема Office</vt:lpstr>
      <vt:lpstr>3_Office Theme</vt:lpstr>
      <vt:lpstr>3_Тема Office</vt:lpstr>
      <vt:lpstr>Презентация PowerPoint</vt:lpstr>
      <vt:lpstr>Презентация PowerPoint</vt:lpstr>
      <vt:lpstr>Процедуры инициативного бюджетирования</vt:lpstr>
      <vt:lpstr>Программа поддержки местных инициатив (ППМИ)</vt:lpstr>
      <vt:lpstr>Презентация PowerPoint</vt:lpstr>
      <vt:lpstr>Презентация PowerPoint</vt:lpstr>
      <vt:lpstr>Кировская область - самая высокая доля благополучателей в 2017 году (65,4%) </vt:lpstr>
      <vt:lpstr>Партисипаторное бюджетирование (ПБ)</vt:lpstr>
      <vt:lpstr>Презентация PowerPoint</vt:lpstr>
      <vt:lpstr>Презентация PowerPoint</vt:lpstr>
      <vt:lpstr>Качество процедур:  роль консультанта!</vt:lpstr>
      <vt:lpstr>КРАСНОЯРСКИЙ КРАЙ  - ЛУЧШАЯ ПРАКТИКА СОПРОВОЖДЕНИЯ ИБ ПРОЕКТНЫМ ЦЕНТРОМ</vt:lpstr>
      <vt:lpstr>Тульская область -разнообразие форматов участия</vt:lpstr>
      <vt:lpstr>Презентация PowerPoint</vt:lpstr>
      <vt:lpstr>Презентация PowerPoint</vt:lpstr>
      <vt:lpstr>Презентация PowerPoint</vt:lpstr>
      <vt:lpstr>Сахалинская область Старт: 2017</vt:lpstr>
      <vt:lpstr>   Спасибо за внимание! shapovalova@nifi.ru  Информационные ресурсы об ИБ: www.facebook.com/ParticipatoryBudgetingRussia/   http://budget4me.ru/     www.nifi.ru/ru/ib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Шаповалова Наталья Арнольдовна</dc:creator>
  <cp:lastModifiedBy>Шаповалова Наталья Арнольдовна</cp:lastModifiedBy>
  <cp:revision>96</cp:revision>
  <dcterms:created xsi:type="dcterms:W3CDTF">2018-05-17T12:27:30Z</dcterms:created>
  <dcterms:modified xsi:type="dcterms:W3CDTF">2019-07-07T16:27:14Z</dcterms:modified>
</cp:coreProperties>
</file>