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59" r:id="rId2"/>
    <p:sldId id="477" r:id="rId3"/>
    <p:sldId id="478" r:id="rId4"/>
    <p:sldId id="479" r:id="rId5"/>
    <p:sldId id="474" r:id="rId6"/>
    <p:sldId id="480" r:id="rId7"/>
    <p:sldId id="481" r:id="rId8"/>
    <p:sldId id="483" r:id="rId9"/>
    <p:sldId id="484" r:id="rId10"/>
    <p:sldId id="485" r:id="rId11"/>
    <p:sldId id="462" r:id="rId12"/>
  </p:sldIdLst>
  <p:sldSz cx="9144000" cy="6858000" type="screen4x3"/>
  <p:notesSz cx="6858000" cy="987266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3094">
          <p15:clr>
            <a:srgbClr val="A4A3A4"/>
          </p15:clr>
        </p15:guide>
        <p15:guide id="6" orient="horz" pos="3126">
          <p15:clr>
            <a:srgbClr val="A4A3A4"/>
          </p15:clr>
        </p15:guide>
        <p15:guide id="7" pos="217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/>
  <p:cmAuthor id="2" name="Ivan Shulga" initials="IS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4D"/>
    <a:srgbClr val="009D46"/>
    <a:srgbClr val="CBAA77"/>
    <a:srgbClr val="C29E68"/>
    <a:srgbClr val="52B61A"/>
    <a:srgbClr val="DBC4A1"/>
    <a:srgbClr val="3AAA12"/>
    <a:srgbClr val="CDB085"/>
    <a:srgbClr val="3AAA14"/>
    <a:srgbClr val="009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3" autoAdjust="0"/>
    <p:restoredTop sz="94471" autoAdjust="0"/>
  </p:normalViewPr>
  <p:slideViewPr>
    <p:cSldViewPr snapToGrid="0" snapToObjects="1" showGuides="1">
      <p:cViewPr varScale="1">
        <p:scale>
          <a:sx n="92" d="100"/>
          <a:sy n="92" d="100"/>
        </p:scale>
        <p:origin x="984" y="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-3043" y="-4064"/>
      </p:cViewPr>
      <p:guideLst>
        <p:guide orient="horz" pos="3110"/>
        <p:guide pos="2160"/>
        <p:guide orient="horz" pos="3127"/>
        <p:guide pos="2141"/>
        <p:guide orient="horz" pos="3094"/>
        <p:guide orient="horz" pos="3126"/>
        <p:guide pos="217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44ACD-E9B8-40AA-B7DD-FC757553838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6B9E46-9876-4668-9AD7-2CCAC7473D43}">
      <dgm:prSet phldrT="[Текст]" custT="1"/>
      <dgm:spPr>
        <a:solidFill>
          <a:srgbClr val="027438"/>
        </a:solidFill>
      </dgm:spPr>
      <dgm:t>
        <a:bodyPr/>
        <a:lstStyle/>
        <a:p>
          <a:r>
            <a:rPr lang="ru-RU" sz="4800" dirty="0">
              <a:latin typeface="Arial" panose="020B0604020202020204" pitchFamily="34" charset="0"/>
              <a:cs typeface="Arial" panose="020B0604020202020204" pitchFamily="34" charset="0"/>
            </a:rPr>
            <a:t>Практики ИБ</a:t>
          </a:r>
        </a:p>
      </dgm:t>
    </dgm:pt>
    <dgm:pt modelId="{D4ED277E-78FA-4719-91BD-653BB3A2BC07}" type="parTrans" cxnId="{CD8A0DFA-6A47-48D3-B7EF-4496671713D6}">
      <dgm:prSet/>
      <dgm:spPr/>
      <dgm:t>
        <a:bodyPr/>
        <a:lstStyle/>
        <a:p>
          <a:endParaRPr lang="ru-RU"/>
        </a:p>
      </dgm:t>
    </dgm:pt>
    <dgm:pt modelId="{B91C588C-8E60-41FE-8EC8-868A563B15F9}" type="sibTrans" cxnId="{CD8A0DFA-6A47-48D3-B7EF-4496671713D6}">
      <dgm:prSet/>
      <dgm:spPr/>
      <dgm:t>
        <a:bodyPr/>
        <a:lstStyle/>
        <a:p>
          <a:endParaRPr lang="ru-RU"/>
        </a:p>
      </dgm:t>
    </dgm:pt>
    <dgm:pt modelId="{3C730C25-D6E3-4634-B51D-33BDA053F8BF}">
      <dgm:prSet phldrT="[Текст]" custT="1"/>
      <dgm:spPr>
        <a:noFill/>
        <a:ln>
          <a:solidFill>
            <a:srgbClr val="027438"/>
          </a:solidFill>
        </a:ln>
      </dgm:spPr>
      <dgm:t>
        <a:bodyPr/>
        <a:lstStyle/>
        <a:p>
          <a:r>
            <a:rPr lang="ru-RU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Социальные эффекты</a:t>
          </a:r>
        </a:p>
      </dgm:t>
    </dgm:pt>
    <dgm:pt modelId="{ED2919D6-626B-412A-BB05-13BC106E7537}" type="parTrans" cxnId="{C924509C-4588-4B63-8CB3-193AA21BEB10}">
      <dgm:prSet/>
      <dgm:spPr>
        <a:ln>
          <a:solidFill>
            <a:srgbClr val="027438"/>
          </a:solidFill>
        </a:ln>
      </dgm:spPr>
      <dgm:t>
        <a:bodyPr/>
        <a:lstStyle/>
        <a:p>
          <a:endParaRPr lang="ru-RU"/>
        </a:p>
      </dgm:t>
    </dgm:pt>
    <dgm:pt modelId="{9057EED2-8264-43BB-B583-87A1444FD359}" type="sibTrans" cxnId="{C924509C-4588-4B63-8CB3-193AA21BEB10}">
      <dgm:prSet/>
      <dgm:spPr/>
      <dgm:t>
        <a:bodyPr/>
        <a:lstStyle/>
        <a:p>
          <a:endParaRPr lang="ru-RU"/>
        </a:p>
      </dgm:t>
    </dgm:pt>
    <dgm:pt modelId="{F620B5F6-940E-4B51-AEE9-B0308C661969}">
      <dgm:prSet phldrT="[Текст]" custT="1"/>
      <dgm:spPr>
        <a:noFill/>
        <a:ln>
          <a:solidFill>
            <a:srgbClr val="027438"/>
          </a:solidFill>
        </a:ln>
      </dgm:spPr>
      <dgm:t>
        <a:bodyPr/>
        <a:lstStyle/>
        <a:p>
          <a:r>
            <a:rPr lang="ru-RU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Экономические эффекты</a:t>
          </a:r>
        </a:p>
      </dgm:t>
    </dgm:pt>
    <dgm:pt modelId="{1253A251-0BCD-4E2E-BC6A-7012EE297DC3}" type="parTrans" cxnId="{022F9ADC-D881-488B-B2C1-711C55763CBB}">
      <dgm:prSet/>
      <dgm:spPr>
        <a:ln>
          <a:solidFill>
            <a:srgbClr val="027438"/>
          </a:solidFill>
        </a:ln>
      </dgm:spPr>
      <dgm:t>
        <a:bodyPr/>
        <a:lstStyle/>
        <a:p>
          <a:endParaRPr lang="ru-RU"/>
        </a:p>
      </dgm:t>
    </dgm:pt>
    <dgm:pt modelId="{1F65A753-7976-414A-B449-C182101CB7A2}" type="sibTrans" cxnId="{022F9ADC-D881-488B-B2C1-711C55763CBB}">
      <dgm:prSet/>
      <dgm:spPr/>
      <dgm:t>
        <a:bodyPr/>
        <a:lstStyle/>
        <a:p>
          <a:endParaRPr lang="ru-RU"/>
        </a:p>
      </dgm:t>
    </dgm:pt>
    <dgm:pt modelId="{EF3734B9-3F31-4F3F-9240-D75E5069D290}">
      <dgm:prSet phldrT="[Текст]" custT="1"/>
      <dgm:spPr>
        <a:noFill/>
        <a:ln>
          <a:solidFill>
            <a:srgbClr val="027438"/>
          </a:solidFill>
        </a:ln>
      </dgm:spPr>
      <dgm:t>
        <a:bodyPr/>
        <a:lstStyle/>
        <a:p>
          <a:r>
            <a:rPr lang="ru-RU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Управленческие эффекты</a:t>
          </a:r>
        </a:p>
      </dgm:t>
    </dgm:pt>
    <dgm:pt modelId="{DD522CA5-99C3-4BB9-B4B8-90ABAF787BFD}" type="parTrans" cxnId="{9A888F3F-AC9A-4E37-BAC9-385099F46468}">
      <dgm:prSet/>
      <dgm:spPr>
        <a:ln>
          <a:solidFill>
            <a:srgbClr val="027438"/>
          </a:solidFill>
        </a:ln>
      </dgm:spPr>
      <dgm:t>
        <a:bodyPr/>
        <a:lstStyle/>
        <a:p>
          <a:endParaRPr lang="ru-RU"/>
        </a:p>
      </dgm:t>
    </dgm:pt>
    <dgm:pt modelId="{C914ECD5-A371-4363-BE71-98BA00896619}" type="sibTrans" cxnId="{9A888F3F-AC9A-4E37-BAC9-385099F46468}">
      <dgm:prSet/>
      <dgm:spPr/>
      <dgm:t>
        <a:bodyPr/>
        <a:lstStyle/>
        <a:p>
          <a:endParaRPr lang="ru-RU"/>
        </a:p>
      </dgm:t>
    </dgm:pt>
    <dgm:pt modelId="{24319F39-7E6F-4889-989B-54FD5471DB9F}">
      <dgm:prSet custT="1"/>
      <dgm:spPr>
        <a:noFill/>
        <a:ln>
          <a:solidFill>
            <a:srgbClr val="027438"/>
          </a:solidFill>
        </a:ln>
      </dgm:spPr>
      <dgm:t>
        <a:bodyPr/>
        <a:lstStyle/>
        <a:p>
          <a:r>
            <a:rPr lang="ru-RU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Воспитание ответственного гражданина, борьба с иждивенческими настроениями, устойчивые формы </a:t>
          </a:r>
          <a:r>
            <a:rPr lang="ru-RU" sz="18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самоорганизации, </a:t>
          </a:r>
          <a:r>
            <a:rPr lang="ru-RU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публичного языка общения</a:t>
          </a:r>
        </a:p>
      </dgm:t>
    </dgm:pt>
    <dgm:pt modelId="{9C3FC8FF-CEF3-448D-9111-055603896CEA}" type="parTrans" cxnId="{977EB156-F32C-4225-B0F1-5B95513E41AB}">
      <dgm:prSet/>
      <dgm:spPr>
        <a:ln>
          <a:solidFill>
            <a:srgbClr val="027438"/>
          </a:solidFill>
        </a:ln>
      </dgm:spPr>
      <dgm:t>
        <a:bodyPr/>
        <a:lstStyle/>
        <a:p>
          <a:endParaRPr lang="ru-RU"/>
        </a:p>
      </dgm:t>
    </dgm:pt>
    <dgm:pt modelId="{CB631613-F6A9-4D1B-8E82-74A976887FCC}" type="sibTrans" cxnId="{977EB156-F32C-4225-B0F1-5B95513E41AB}">
      <dgm:prSet/>
      <dgm:spPr/>
      <dgm:t>
        <a:bodyPr/>
        <a:lstStyle/>
        <a:p>
          <a:endParaRPr lang="ru-RU"/>
        </a:p>
      </dgm:t>
    </dgm:pt>
    <dgm:pt modelId="{732116A8-3518-4BA6-9D9B-CB29CA203DE7}">
      <dgm:prSet custT="1"/>
      <dgm:spPr>
        <a:noFill/>
        <a:ln>
          <a:solidFill>
            <a:srgbClr val="027438"/>
          </a:solidFill>
        </a:ln>
      </dgm:spPr>
      <dgm:t>
        <a:bodyPr/>
        <a:lstStyle/>
        <a:p>
          <a:r>
            <a:rPr lang="ru-RU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Качество </a:t>
          </a:r>
          <a:r>
            <a:rPr lang="ru-RU" sz="18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управления</a:t>
          </a:r>
          <a:r>
            <a:rPr lang="ru-RU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, новые компетенции, бюджетная грамотность, сменяемость кадров</a:t>
          </a:r>
        </a:p>
      </dgm:t>
    </dgm:pt>
    <dgm:pt modelId="{DD82F803-C983-4E12-B207-9C88155899E8}" type="parTrans" cxnId="{56440700-8CD9-405D-8376-195D21215628}">
      <dgm:prSet/>
      <dgm:spPr>
        <a:ln>
          <a:solidFill>
            <a:srgbClr val="027438"/>
          </a:solidFill>
        </a:ln>
      </dgm:spPr>
      <dgm:t>
        <a:bodyPr/>
        <a:lstStyle/>
        <a:p>
          <a:endParaRPr lang="ru-RU"/>
        </a:p>
      </dgm:t>
    </dgm:pt>
    <dgm:pt modelId="{478B227A-C373-463B-90C9-3D2E041DF8B0}" type="sibTrans" cxnId="{56440700-8CD9-405D-8376-195D21215628}">
      <dgm:prSet/>
      <dgm:spPr/>
      <dgm:t>
        <a:bodyPr/>
        <a:lstStyle/>
        <a:p>
          <a:endParaRPr lang="ru-RU"/>
        </a:p>
      </dgm:t>
    </dgm:pt>
    <dgm:pt modelId="{D4D3EF15-AAF2-44B6-8430-B9D319717BDC}">
      <dgm:prSet custT="1"/>
      <dgm:spPr>
        <a:noFill/>
        <a:ln>
          <a:solidFill>
            <a:srgbClr val="027438"/>
          </a:solidFill>
        </a:ln>
      </dgm:spPr>
      <dgm:t>
        <a:bodyPr/>
        <a:lstStyle/>
        <a:p>
          <a:r>
            <a:rPr lang="ru-RU" sz="18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эффективности расходования бюджетных средств,  </a:t>
          </a:r>
          <a:r>
            <a:rPr lang="ru-RU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дополнительный финансовый ресурс </a:t>
          </a:r>
          <a:r>
            <a:rPr lang="ru-RU" sz="18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развития, бережная эксплуатация и контроль объектов</a:t>
          </a:r>
          <a:endParaRPr lang="ru-RU" sz="1800" dirty="0">
            <a:solidFill>
              <a:srgbClr val="008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C2793-6E4D-4797-AABC-A13145F00396}" type="parTrans" cxnId="{3348FCBF-B7B7-4EA5-A81C-703179B12015}">
      <dgm:prSet/>
      <dgm:spPr>
        <a:ln>
          <a:solidFill>
            <a:srgbClr val="027438"/>
          </a:solidFill>
        </a:ln>
      </dgm:spPr>
      <dgm:t>
        <a:bodyPr/>
        <a:lstStyle/>
        <a:p>
          <a:endParaRPr lang="ru-RU"/>
        </a:p>
      </dgm:t>
    </dgm:pt>
    <dgm:pt modelId="{2F235DB5-C1FC-4581-84AB-DACCFE838BD9}" type="sibTrans" cxnId="{3348FCBF-B7B7-4EA5-A81C-703179B12015}">
      <dgm:prSet/>
      <dgm:spPr/>
      <dgm:t>
        <a:bodyPr/>
        <a:lstStyle/>
        <a:p>
          <a:endParaRPr lang="ru-RU"/>
        </a:p>
      </dgm:t>
    </dgm:pt>
    <dgm:pt modelId="{C7362592-69DB-44AE-8540-83577666062E}" type="pres">
      <dgm:prSet presAssocID="{FD344ACD-E9B8-40AA-B7DD-FC75755383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16FFC-BBDE-4C78-8BD4-F2AF8BA97F01}" type="pres">
      <dgm:prSet presAssocID="{E86B9E46-9876-4668-9AD7-2CCAC7473D43}" presName="root1" presStyleCnt="0"/>
      <dgm:spPr/>
    </dgm:pt>
    <dgm:pt modelId="{5192CFD9-978B-4F41-B057-F610FE3D620A}" type="pres">
      <dgm:prSet presAssocID="{E86B9E46-9876-4668-9AD7-2CCAC7473D43}" presName="LevelOneTextNode" presStyleLbl="node0" presStyleIdx="0" presStyleCnt="1" custScaleX="111840" custScaleY="88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2588A-A106-4362-BCEB-EF13B8E7B078}" type="pres">
      <dgm:prSet presAssocID="{E86B9E46-9876-4668-9AD7-2CCAC7473D43}" presName="level2hierChild" presStyleCnt="0"/>
      <dgm:spPr/>
    </dgm:pt>
    <dgm:pt modelId="{0930FD45-E113-4E2B-8FF6-6258F2DD5C06}" type="pres">
      <dgm:prSet presAssocID="{ED2919D6-626B-412A-BB05-13BC106E753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789F126-7459-4C4C-A168-FCC5AE3E86EC}" type="pres">
      <dgm:prSet presAssocID="{ED2919D6-626B-412A-BB05-13BC106E753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B337AB6-9C6A-4148-B048-28EE5BDE063D}" type="pres">
      <dgm:prSet presAssocID="{3C730C25-D6E3-4634-B51D-33BDA053F8BF}" presName="root2" presStyleCnt="0"/>
      <dgm:spPr/>
    </dgm:pt>
    <dgm:pt modelId="{0CBEF08A-66A4-455E-B1E9-ADCDC48431C9}" type="pres">
      <dgm:prSet presAssocID="{3C730C25-D6E3-4634-B51D-33BDA053F8BF}" presName="LevelTwoTextNode" presStyleLbl="node2" presStyleIdx="0" presStyleCnt="3" custScaleX="65426" custScaleY="103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95BEC-88E8-4FB7-9232-1C49D8708CD7}" type="pres">
      <dgm:prSet presAssocID="{3C730C25-D6E3-4634-B51D-33BDA053F8BF}" presName="level3hierChild" presStyleCnt="0"/>
      <dgm:spPr/>
    </dgm:pt>
    <dgm:pt modelId="{A00CA2BE-B236-498E-ABFB-C402F1A2F016}" type="pres">
      <dgm:prSet presAssocID="{9C3FC8FF-CEF3-448D-9111-055603896CE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917FF1DF-43EE-471F-A674-7C9B619206E0}" type="pres">
      <dgm:prSet presAssocID="{9C3FC8FF-CEF3-448D-9111-055603896CE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F2779CE5-B38F-48F2-B415-4D75FAD3CC3A}" type="pres">
      <dgm:prSet presAssocID="{24319F39-7E6F-4889-989B-54FD5471DB9F}" presName="root2" presStyleCnt="0"/>
      <dgm:spPr/>
    </dgm:pt>
    <dgm:pt modelId="{8A19B05F-1036-4768-8ECC-A7B6161FCF1C}" type="pres">
      <dgm:prSet presAssocID="{24319F39-7E6F-4889-989B-54FD5471DB9F}" presName="LevelTwoTextNode" presStyleLbl="node3" presStyleIdx="0" presStyleCnt="3" custScaleX="129753" custScaleY="159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7BA89E-7387-49CB-A9E7-53570651908D}" type="pres">
      <dgm:prSet presAssocID="{24319F39-7E6F-4889-989B-54FD5471DB9F}" presName="level3hierChild" presStyleCnt="0"/>
      <dgm:spPr/>
    </dgm:pt>
    <dgm:pt modelId="{527BE426-77DE-4E7F-BDB9-015683EBC6E6}" type="pres">
      <dgm:prSet presAssocID="{1253A251-0BCD-4E2E-BC6A-7012EE297DC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0FF9C7E-473E-455E-A329-89D5553E4B5B}" type="pres">
      <dgm:prSet presAssocID="{1253A251-0BCD-4E2E-BC6A-7012EE297DC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4C7B580-E744-48E0-A6B3-1FDC6427D4F1}" type="pres">
      <dgm:prSet presAssocID="{F620B5F6-940E-4B51-AEE9-B0308C661969}" presName="root2" presStyleCnt="0"/>
      <dgm:spPr/>
    </dgm:pt>
    <dgm:pt modelId="{1227DAC4-E6A8-4A63-9044-6CE2B701925C}" type="pres">
      <dgm:prSet presAssocID="{F620B5F6-940E-4B51-AEE9-B0308C661969}" presName="LevelTwoTextNode" presStyleLbl="node2" presStyleIdx="1" presStyleCnt="3" custScaleX="66630" custScaleY="112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C9C86-DCC2-410D-BE73-FBC0FD247ABF}" type="pres">
      <dgm:prSet presAssocID="{F620B5F6-940E-4B51-AEE9-B0308C661969}" presName="level3hierChild" presStyleCnt="0"/>
      <dgm:spPr/>
    </dgm:pt>
    <dgm:pt modelId="{756C8F13-D1DE-44C0-9D5D-DA06528D2C6A}" type="pres">
      <dgm:prSet presAssocID="{211C2793-6E4D-4797-AABC-A13145F0039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DC0F7F79-1829-49C9-B689-708A860568FC}" type="pres">
      <dgm:prSet presAssocID="{211C2793-6E4D-4797-AABC-A13145F0039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F9A474A8-134E-4AE3-B067-FA81E1ABE76B}" type="pres">
      <dgm:prSet presAssocID="{D4D3EF15-AAF2-44B6-8430-B9D319717BDC}" presName="root2" presStyleCnt="0"/>
      <dgm:spPr/>
    </dgm:pt>
    <dgm:pt modelId="{A3CEDB74-D7E9-4AD5-A7E7-0A12500C2AE2}" type="pres">
      <dgm:prSet presAssocID="{D4D3EF15-AAF2-44B6-8430-B9D319717BDC}" presName="LevelTwoTextNode" presStyleLbl="node3" presStyleIdx="1" presStyleCnt="3" custScaleX="127518" custScaleY="152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F671F-AF35-41A1-9405-4FCFCA353660}" type="pres">
      <dgm:prSet presAssocID="{D4D3EF15-AAF2-44B6-8430-B9D319717BDC}" presName="level3hierChild" presStyleCnt="0"/>
      <dgm:spPr/>
    </dgm:pt>
    <dgm:pt modelId="{6D0930A0-A9F8-42CA-BC3F-4127B49FE32D}" type="pres">
      <dgm:prSet presAssocID="{DD522CA5-99C3-4BB9-B4B8-90ABAF787BF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67D7801-0DDB-40CB-A4BD-70E48944201D}" type="pres">
      <dgm:prSet presAssocID="{DD522CA5-99C3-4BB9-B4B8-90ABAF787BF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EE4B3DF-DD5A-4A29-9157-140DD6109232}" type="pres">
      <dgm:prSet presAssocID="{EF3734B9-3F31-4F3F-9240-D75E5069D290}" presName="root2" presStyleCnt="0"/>
      <dgm:spPr/>
    </dgm:pt>
    <dgm:pt modelId="{53933EF5-98E4-4B3D-9336-FA65C5F8E8A6}" type="pres">
      <dgm:prSet presAssocID="{EF3734B9-3F31-4F3F-9240-D75E5069D290}" presName="LevelTwoTextNode" presStyleLbl="node2" presStyleIdx="2" presStyleCnt="3" custScaleX="68047" custScaleY="91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72E5A-BA13-4AAE-A4DB-006A18956005}" type="pres">
      <dgm:prSet presAssocID="{EF3734B9-3F31-4F3F-9240-D75E5069D290}" presName="level3hierChild" presStyleCnt="0"/>
      <dgm:spPr/>
    </dgm:pt>
    <dgm:pt modelId="{55E251BF-7A8E-41C6-9C85-2CDFC959780A}" type="pres">
      <dgm:prSet presAssocID="{DD82F803-C983-4E12-B207-9C88155899E8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7EFB498-9693-4F5A-8217-8DF7E1FCA58D}" type="pres">
      <dgm:prSet presAssocID="{DD82F803-C983-4E12-B207-9C88155899E8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EB9F365-F969-4B97-8392-D391D23E730B}" type="pres">
      <dgm:prSet presAssocID="{732116A8-3518-4BA6-9D9B-CB29CA203DE7}" presName="root2" presStyleCnt="0"/>
      <dgm:spPr/>
    </dgm:pt>
    <dgm:pt modelId="{FD7B6F34-4C90-4B40-B8E7-8CD98BBDC8A4}" type="pres">
      <dgm:prSet presAssocID="{732116A8-3518-4BA6-9D9B-CB29CA203DE7}" presName="LevelTwoTextNode" presStyleLbl="node3" presStyleIdx="2" presStyleCnt="3" custScaleX="128146" custScaleY="1156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980EE9-F8C3-4598-8850-733CF3ADD00A}" type="pres">
      <dgm:prSet presAssocID="{732116A8-3518-4BA6-9D9B-CB29CA203DE7}" presName="level3hierChild" presStyleCnt="0"/>
      <dgm:spPr/>
    </dgm:pt>
  </dgm:ptLst>
  <dgm:cxnLst>
    <dgm:cxn modelId="{15401E8C-53FA-084D-B042-7C06792208B6}" type="presOf" srcId="{F620B5F6-940E-4B51-AEE9-B0308C661969}" destId="{1227DAC4-E6A8-4A63-9044-6CE2B701925C}" srcOrd="0" destOrd="0" presId="urn:microsoft.com/office/officeart/2008/layout/HorizontalMultiLevelHierarchy"/>
    <dgm:cxn modelId="{3348FCBF-B7B7-4EA5-A81C-703179B12015}" srcId="{F620B5F6-940E-4B51-AEE9-B0308C661969}" destId="{D4D3EF15-AAF2-44B6-8430-B9D319717BDC}" srcOrd="0" destOrd="0" parTransId="{211C2793-6E4D-4797-AABC-A13145F00396}" sibTransId="{2F235DB5-C1FC-4581-84AB-DACCFE838BD9}"/>
    <dgm:cxn modelId="{C15BE275-0284-0449-BEAE-1A799510D59D}" type="presOf" srcId="{9C3FC8FF-CEF3-448D-9111-055603896CEA}" destId="{917FF1DF-43EE-471F-A674-7C9B619206E0}" srcOrd="1" destOrd="0" presId="urn:microsoft.com/office/officeart/2008/layout/HorizontalMultiLevelHierarchy"/>
    <dgm:cxn modelId="{9A888F3F-AC9A-4E37-BAC9-385099F46468}" srcId="{E86B9E46-9876-4668-9AD7-2CCAC7473D43}" destId="{EF3734B9-3F31-4F3F-9240-D75E5069D290}" srcOrd="2" destOrd="0" parTransId="{DD522CA5-99C3-4BB9-B4B8-90ABAF787BFD}" sibTransId="{C914ECD5-A371-4363-BE71-98BA00896619}"/>
    <dgm:cxn modelId="{112D6B68-1A67-D84F-82B9-559EDD1DF6A9}" type="presOf" srcId="{DD82F803-C983-4E12-B207-9C88155899E8}" destId="{77EFB498-9693-4F5A-8217-8DF7E1FCA58D}" srcOrd="1" destOrd="0" presId="urn:microsoft.com/office/officeart/2008/layout/HorizontalMultiLevelHierarchy"/>
    <dgm:cxn modelId="{E9B9EA0F-D5BA-F14F-8EC5-BB9960B1E4E8}" type="presOf" srcId="{FD344ACD-E9B8-40AA-B7DD-FC757553838C}" destId="{C7362592-69DB-44AE-8540-83577666062E}" srcOrd="0" destOrd="0" presId="urn:microsoft.com/office/officeart/2008/layout/HorizontalMultiLevelHierarchy"/>
    <dgm:cxn modelId="{977EB156-F32C-4225-B0F1-5B95513E41AB}" srcId="{3C730C25-D6E3-4634-B51D-33BDA053F8BF}" destId="{24319F39-7E6F-4889-989B-54FD5471DB9F}" srcOrd="0" destOrd="0" parTransId="{9C3FC8FF-CEF3-448D-9111-055603896CEA}" sibTransId="{CB631613-F6A9-4D1B-8E82-74A976887FCC}"/>
    <dgm:cxn modelId="{01B7172C-91BA-8449-B73E-2C40C36FA1FC}" type="presOf" srcId="{9C3FC8FF-CEF3-448D-9111-055603896CEA}" destId="{A00CA2BE-B236-498E-ABFB-C402F1A2F016}" srcOrd="0" destOrd="0" presId="urn:microsoft.com/office/officeart/2008/layout/HorizontalMultiLevelHierarchy"/>
    <dgm:cxn modelId="{BA389957-1522-9A4C-A131-ED8EE0531F05}" type="presOf" srcId="{ED2919D6-626B-412A-BB05-13BC106E7537}" destId="{0930FD45-E113-4E2B-8FF6-6258F2DD5C06}" srcOrd="0" destOrd="0" presId="urn:microsoft.com/office/officeart/2008/layout/HorizontalMultiLevelHierarchy"/>
    <dgm:cxn modelId="{5EC0F8DC-C856-0A4F-BAE2-BBB797935C98}" type="presOf" srcId="{3C730C25-D6E3-4634-B51D-33BDA053F8BF}" destId="{0CBEF08A-66A4-455E-B1E9-ADCDC48431C9}" srcOrd="0" destOrd="0" presId="urn:microsoft.com/office/officeart/2008/layout/HorizontalMultiLevelHierarchy"/>
    <dgm:cxn modelId="{B8ECAD99-75D2-D441-9279-4B8F8BA28E32}" type="presOf" srcId="{DD82F803-C983-4E12-B207-9C88155899E8}" destId="{55E251BF-7A8E-41C6-9C85-2CDFC959780A}" srcOrd="0" destOrd="0" presId="urn:microsoft.com/office/officeart/2008/layout/HorizontalMultiLevelHierarchy"/>
    <dgm:cxn modelId="{53291470-366B-6040-ADD5-121AFB03D23E}" type="presOf" srcId="{732116A8-3518-4BA6-9D9B-CB29CA203DE7}" destId="{FD7B6F34-4C90-4B40-B8E7-8CD98BBDC8A4}" srcOrd="0" destOrd="0" presId="urn:microsoft.com/office/officeart/2008/layout/HorizontalMultiLevelHierarchy"/>
    <dgm:cxn modelId="{689E61CA-44F5-2744-A9B6-61F56F11C83B}" type="presOf" srcId="{DD522CA5-99C3-4BB9-B4B8-90ABAF787BFD}" destId="{6D0930A0-A9F8-42CA-BC3F-4127B49FE32D}" srcOrd="0" destOrd="0" presId="urn:microsoft.com/office/officeart/2008/layout/HorizontalMultiLevelHierarchy"/>
    <dgm:cxn modelId="{25759A38-8AE1-2E47-BC5A-E4D058D881E6}" type="presOf" srcId="{E86B9E46-9876-4668-9AD7-2CCAC7473D43}" destId="{5192CFD9-978B-4F41-B057-F610FE3D620A}" srcOrd="0" destOrd="0" presId="urn:microsoft.com/office/officeart/2008/layout/HorizontalMultiLevelHierarchy"/>
    <dgm:cxn modelId="{86648B62-DD88-9D45-B630-45576DD7CEDA}" type="presOf" srcId="{DD522CA5-99C3-4BB9-B4B8-90ABAF787BFD}" destId="{F67D7801-0DDB-40CB-A4BD-70E48944201D}" srcOrd="1" destOrd="0" presId="urn:microsoft.com/office/officeart/2008/layout/HorizontalMultiLevelHierarchy"/>
    <dgm:cxn modelId="{95D86C04-F6B7-6447-9490-B68736C640AD}" type="presOf" srcId="{211C2793-6E4D-4797-AABC-A13145F00396}" destId="{DC0F7F79-1829-49C9-B689-708A860568FC}" srcOrd="1" destOrd="0" presId="urn:microsoft.com/office/officeart/2008/layout/HorizontalMultiLevelHierarchy"/>
    <dgm:cxn modelId="{A07CA7A0-FAF2-294B-974F-0AA2F235C569}" type="presOf" srcId="{1253A251-0BCD-4E2E-BC6A-7012EE297DC3}" destId="{C0FF9C7E-473E-455E-A329-89D5553E4B5B}" srcOrd="1" destOrd="0" presId="urn:microsoft.com/office/officeart/2008/layout/HorizontalMultiLevelHierarchy"/>
    <dgm:cxn modelId="{56440700-8CD9-405D-8376-195D21215628}" srcId="{EF3734B9-3F31-4F3F-9240-D75E5069D290}" destId="{732116A8-3518-4BA6-9D9B-CB29CA203DE7}" srcOrd="0" destOrd="0" parTransId="{DD82F803-C983-4E12-B207-9C88155899E8}" sibTransId="{478B227A-C373-463B-90C9-3D2E041DF8B0}"/>
    <dgm:cxn modelId="{C924509C-4588-4B63-8CB3-193AA21BEB10}" srcId="{E86B9E46-9876-4668-9AD7-2CCAC7473D43}" destId="{3C730C25-D6E3-4634-B51D-33BDA053F8BF}" srcOrd="0" destOrd="0" parTransId="{ED2919D6-626B-412A-BB05-13BC106E7537}" sibTransId="{9057EED2-8264-43BB-B583-87A1444FD359}"/>
    <dgm:cxn modelId="{43A8A605-238B-A34D-8561-C98AC32E7997}" type="presOf" srcId="{ED2919D6-626B-412A-BB05-13BC106E7537}" destId="{3789F126-7459-4C4C-A168-FCC5AE3E86EC}" srcOrd="1" destOrd="0" presId="urn:microsoft.com/office/officeart/2008/layout/HorizontalMultiLevelHierarchy"/>
    <dgm:cxn modelId="{643B6098-4126-1F4F-ACAC-447D7E1360FD}" type="presOf" srcId="{24319F39-7E6F-4889-989B-54FD5471DB9F}" destId="{8A19B05F-1036-4768-8ECC-A7B6161FCF1C}" srcOrd="0" destOrd="0" presId="urn:microsoft.com/office/officeart/2008/layout/HorizontalMultiLevelHierarchy"/>
    <dgm:cxn modelId="{52C71374-5AA6-DD46-971C-9DD470EE92FD}" type="presOf" srcId="{EF3734B9-3F31-4F3F-9240-D75E5069D290}" destId="{53933EF5-98E4-4B3D-9336-FA65C5F8E8A6}" srcOrd="0" destOrd="0" presId="urn:microsoft.com/office/officeart/2008/layout/HorizontalMultiLevelHierarchy"/>
    <dgm:cxn modelId="{0D1A5449-BADE-1C4E-8429-DABF27205BDA}" type="presOf" srcId="{211C2793-6E4D-4797-AABC-A13145F00396}" destId="{756C8F13-D1DE-44C0-9D5D-DA06528D2C6A}" srcOrd="0" destOrd="0" presId="urn:microsoft.com/office/officeart/2008/layout/HorizontalMultiLevelHierarchy"/>
    <dgm:cxn modelId="{A6EB4988-524C-1040-AE29-5821B1DC3403}" type="presOf" srcId="{1253A251-0BCD-4E2E-BC6A-7012EE297DC3}" destId="{527BE426-77DE-4E7F-BDB9-015683EBC6E6}" srcOrd="0" destOrd="0" presId="urn:microsoft.com/office/officeart/2008/layout/HorizontalMultiLevelHierarchy"/>
    <dgm:cxn modelId="{CD8A0DFA-6A47-48D3-B7EF-4496671713D6}" srcId="{FD344ACD-E9B8-40AA-B7DD-FC757553838C}" destId="{E86B9E46-9876-4668-9AD7-2CCAC7473D43}" srcOrd="0" destOrd="0" parTransId="{D4ED277E-78FA-4719-91BD-653BB3A2BC07}" sibTransId="{B91C588C-8E60-41FE-8EC8-868A563B15F9}"/>
    <dgm:cxn modelId="{F1CFB3CA-F8C0-9144-8A05-1A63116AA68B}" type="presOf" srcId="{D4D3EF15-AAF2-44B6-8430-B9D319717BDC}" destId="{A3CEDB74-D7E9-4AD5-A7E7-0A12500C2AE2}" srcOrd="0" destOrd="0" presId="urn:microsoft.com/office/officeart/2008/layout/HorizontalMultiLevelHierarchy"/>
    <dgm:cxn modelId="{022F9ADC-D881-488B-B2C1-711C55763CBB}" srcId="{E86B9E46-9876-4668-9AD7-2CCAC7473D43}" destId="{F620B5F6-940E-4B51-AEE9-B0308C661969}" srcOrd="1" destOrd="0" parTransId="{1253A251-0BCD-4E2E-BC6A-7012EE297DC3}" sibTransId="{1F65A753-7976-414A-B449-C182101CB7A2}"/>
    <dgm:cxn modelId="{1E966C19-F15B-254F-B980-2CF9707EBB58}" type="presParOf" srcId="{C7362592-69DB-44AE-8540-83577666062E}" destId="{22516FFC-BBDE-4C78-8BD4-F2AF8BA97F01}" srcOrd="0" destOrd="0" presId="urn:microsoft.com/office/officeart/2008/layout/HorizontalMultiLevelHierarchy"/>
    <dgm:cxn modelId="{6FB18C69-6764-5C4D-ABDF-0AB5BA7677EB}" type="presParOf" srcId="{22516FFC-BBDE-4C78-8BD4-F2AF8BA97F01}" destId="{5192CFD9-978B-4F41-B057-F610FE3D620A}" srcOrd="0" destOrd="0" presId="urn:microsoft.com/office/officeart/2008/layout/HorizontalMultiLevelHierarchy"/>
    <dgm:cxn modelId="{9244976E-EA91-E545-B436-F83E0D94F28C}" type="presParOf" srcId="{22516FFC-BBDE-4C78-8BD4-F2AF8BA97F01}" destId="{5EF2588A-A106-4362-BCEB-EF13B8E7B078}" srcOrd="1" destOrd="0" presId="urn:microsoft.com/office/officeart/2008/layout/HorizontalMultiLevelHierarchy"/>
    <dgm:cxn modelId="{E1A35DA0-38B2-6844-8B38-189EDF7C0B94}" type="presParOf" srcId="{5EF2588A-A106-4362-BCEB-EF13B8E7B078}" destId="{0930FD45-E113-4E2B-8FF6-6258F2DD5C06}" srcOrd="0" destOrd="0" presId="urn:microsoft.com/office/officeart/2008/layout/HorizontalMultiLevelHierarchy"/>
    <dgm:cxn modelId="{468097BF-5817-7B46-98AF-8F8E143A7094}" type="presParOf" srcId="{0930FD45-E113-4E2B-8FF6-6258F2DD5C06}" destId="{3789F126-7459-4C4C-A168-FCC5AE3E86EC}" srcOrd="0" destOrd="0" presId="urn:microsoft.com/office/officeart/2008/layout/HorizontalMultiLevelHierarchy"/>
    <dgm:cxn modelId="{7A0F148B-3E05-F34D-8AA2-D27E5239C840}" type="presParOf" srcId="{5EF2588A-A106-4362-BCEB-EF13B8E7B078}" destId="{FB337AB6-9C6A-4148-B048-28EE5BDE063D}" srcOrd="1" destOrd="0" presId="urn:microsoft.com/office/officeart/2008/layout/HorizontalMultiLevelHierarchy"/>
    <dgm:cxn modelId="{094D5ACA-4785-C748-83A2-FB922DD4A8D2}" type="presParOf" srcId="{FB337AB6-9C6A-4148-B048-28EE5BDE063D}" destId="{0CBEF08A-66A4-455E-B1E9-ADCDC48431C9}" srcOrd="0" destOrd="0" presId="urn:microsoft.com/office/officeart/2008/layout/HorizontalMultiLevelHierarchy"/>
    <dgm:cxn modelId="{2D6CB696-4350-F843-AC60-AFDC77FE84D8}" type="presParOf" srcId="{FB337AB6-9C6A-4148-B048-28EE5BDE063D}" destId="{BD995BEC-88E8-4FB7-9232-1C49D8708CD7}" srcOrd="1" destOrd="0" presId="urn:microsoft.com/office/officeart/2008/layout/HorizontalMultiLevelHierarchy"/>
    <dgm:cxn modelId="{27EAA6BC-E741-1143-930B-0089E2BA8330}" type="presParOf" srcId="{BD995BEC-88E8-4FB7-9232-1C49D8708CD7}" destId="{A00CA2BE-B236-498E-ABFB-C402F1A2F016}" srcOrd="0" destOrd="0" presId="urn:microsoft.com/office/officeart/2008/layout/HorizontalMultiLevelHierarchy"/>
    <dgm:cxn modelId="{47800271-6C54-4945-802C-933727DAA3AA}" type="presParOf" srcId="{A00CA2BE-B236-498E-ABFB-C402F1A2F016}" destId="{917FF1DF-43EE-471F-A674-7C9B619206E0}" srcOrd="0" destOrd="0" presId="urn:microsoft.com/office/officeart/2008/layout/HorizontalMultiLevelHierarchy"/>
    <dgm:cxn modelId="{3BFF34D4-2B49-F24A-89C2-B3EAA8E94A5C}" type="presParOf" srcId="{BD995BEC-88E8-4FB7-9232-1C49D8708CD7}" destId="{F2779CE5-B38F-48F2-B415-4D75FAD3CC3A}" srcOrd="1" destOrd="0" presId="urn:microsoft.com/office/officeart/2008/layout/HorizontalMultiLevelHierarchy"/>
    <dgm:cxn modelId="{F7202F4A-A151-7A4B-9F88-4B3A625CF410}" type="presParOf" srcId="{F2779CE5-B38F-48F2-B415-4D75FAD3CC3A}" destId="{8A19B05F-1036-4768-8ECC-A7B6161FCF1C}" srcOrd="0" destOrd="0" presId="urn:microsoft.com/office/officeart/2008/layout/HorizontalMultiLevelHierarchy"/>
    <dgm:cxn modelId="{E6EA8D20-5D23-3C4C-923A-D017BED06903}" type="presParOf" srcId="{F2779CE5-B38F-48F2-B415-4D75FAD3CC3A}" destId="{FB7BA89E-7387-49CB-A9E7-53570651908D}" srcOrd="1" destOrd="0" presId="urn:microsoft.com/office/officeart/2008/layout/HorizontalMultiLevelHierarchy"/>
    <dgm:cxn modelId="{278D03C7-8976-3E4A-BBAD-489099871629}" type="presParOf" srcId="{5EF2588A-A106-4362-BCEB-EF13B8E7B078}" destId="{527BE426-77DE-4E7F-BDB9-015683EBC6E6}" srcOrd="2" destOrd="0" presId="urn:microsoft.com/office/officeart/2008/layout/HorizontalMultiLevelHierarchy"/>
    <dgm:cxn modelId="{2056CAAD-AD2B-5C4F-AFE0-3C8ACEE549C5}" type="presParOf" srcId="{527BE426-77DE-4E7F-BDB9-015683EBC6E6}" destId="{C0FF9C7E-473E-455E-A329-89D5553E4B5B}" srcOrd="0" destOrd="0" presId="urn:microsoft.com/office/officeart/2008/layout/HorizontalMultiLevelHierarchy"/>
    <dgm:cxn modelId="{BC6C3C3A-D11D-B148-B541-8FE95F6948C0}" type="presParOf" srcId="{5EF2588A-A106-4362-BCEB-EF13B8E7B078}" destId="{04C7B580-E744-48E0-A6B3-1FDC6427D4F1}" srcOrd="3" destOrd="0" presId="urn:microsoft.com/office/officeart/2008/layout/HorizontalMultiLevelHierarchy"/>
    <dgm:cxn modelId="{6FC3EE60-C9E4-D747-AFA3-FAC0FB6CCDA0}" type="presParOf" srcId="{04C7B580-E744-48E0-A6B3-1FDC6427D4F1}" destId="{1227DAC4-E6A8-4A63-9044-6CE2B701925C}" srcOrd="0" destOrd="0" presId="urn:microsoft.com/office/officeart/2008/layout/HorizontalMultiLevelHierarchy"/>
    <dgm:cxn modelId="{FD8C7C69-39D7-EB4F-92C5-EF42B20C2C0E}" type="presParOf" srcId="{04C7B580-E744-48E0-A6B3-1FDC6427D4F1}" destId="{C3DC9C86-DCC2-410D-BE73-FBC0FD247ABF}" srcOrd="1" destOrd="0" presId="urn:microsoft.com/office/officeart/2008/layout/HorizontalMultiLevelHierarchy"/>
    <dgm:cxn modelId="{5E8DC798-3060-D546-BB86-690BCB6EE662}" type="presParOf" srcId="{C3DC9C86-DCC2-410D-BE73-FBC0FD247ABF}" destId="{756C8F13-D1DE-44C0-9D5D-DA06528D2C6A}" srcOrd="0" destOrd="0" presId="urn:microsoft.com/office/officeart/2008/layout/HorizontalMultiLevelHierarchy"/>
    <dgm:cxn modelId="{710F3AC4-EC8E-744F-ACC0-D400BE96AEA4}" type="presParOf" srcId="{756C8F13-D1DE-44C0-9D5D-DA06528D2C6A}" destId="{DC0F7F79-1829-49C9-B689-708A860568FC}" srcOrd="0" destOrd="0" presId="urn:microsoft.com/office/officeart/2008/layout/HorizontalMultiLevelHierarchy"/>
    <dgm:cxn modelId="{D5A6B41A-7765-C341-862A-A1458550EB5B}" type="presParOf" srcId="{C3DC9C86-DCC2-410D-BE73-FBC0FD247ABF}" destId="{F9A474A8-134E-4AE3-B067-FA81E1ABE76B}" srcOrd="1" destOrd="0" presId="urn:microsoft.com/office/officeart/2008/layout/HorizontalMultiLevelHierarchy"/>
    <dgm:cxn modelId="{B010781D-0EB6-BD48-9C46-A1A9AAB741BD}" type="presParOf" srcId="{F9A474A8-134E-4AE3-B067-FA81E1ABE76B}" destId="{A3CEDB74-D7E9-4AD5-A7E7-0A12500C2AE2}" srcOrd="0" destOrd="0" presId="urn:microsoft.com/office/officeart/2008/layout/HorizontalMultiLevelHierarchy"/>
    <dgm:cxn modelId="{3BC85F6F-A76A-3F47-8BF6-16658C0F3D7E}" type="presParOf" srcId="{F9A474A8-134E-4AE3-B067-FA81E1ABE76B}" destId="{32FF671F-AF35-41A1-9405-4FCFCA353660}" srcOrd="1" destOrd="0" presId="urn:microsoft.com/office/officeart/2008/layout/HorizontalMultiLevelHierarchy"/>
    <dgm:cxn modelId="{90B6658B-8AB7-E841-A1E4-979B50674E9D}" type="presParOf" srcId="{5EF2588A-A106-4362-BCEB-EF13B8E7B078}" destId="{6D0930A0-A9F8-42CA-BC3F-4127B49FE32D}" srcOrd="4" destOrd="0" presId="urn:microsoft.com/office/officeart/2008/layout/HorizontalMultiLevelHierarchy"/>
    <dgm:cxn modelId="{DFFAA802-40C8-BE49-9004-51C8B724BC3E}" type="presParOf" srcId="{6D0930A0-A9F8-42CA-BC3F-4127B49FE32D}" destId="{F67D7801-0DDB-40CB-A4BD-70E48944201D}" srcOrd="0" destOrd="0" presId="urn:microsoft.com/office/officeart/2008/layout/HorizontalMultiLevelHierarchy"/>
    <dgm:cxn modelId="{F845AE74-04CD-3F4C-8F64-79ED12AC20D3}" type="presParOf" srcId="{5EF2588A-A106-4362-BCEB-EF13B8E7B078}" destId="{5EE4B3DF-DD5A-4A29-9157-140DD6109232}" srcOrd="5" destOrd="0" presId="urn:microsoft.com/office/officeart/2008/layout/HorizontalMultiLevelHierarchy"/>
    <dgm:cxn modelId="{ACB8B608-5CBC-064C-AC72-D681CFDA1CB1}" type="presParOf" srcId="{5EE4B3DF-DD5A-4A29-9157-140DD6109232}" destId="{53933EF5-98E4-4B3D-9336-FA65C5F8E8A6}" srcOrd="0" destOrd="0" presId="urn:microsoft.com/office/officeart/2008/layout/HorizontalMultiLevelHierarchy"/>
    <dgm:cxn modelId="{C691C9A1-2534-D24C-89D0-B49129DC767B}" type="presParOf" srcId="{5EE4B3DF-DD5A-4A29-9157-140DD6109232}" destId="{75572E5A-BA13-4AAE-A4DB-006A18956005}" srcOrd="1" destOrd="0" presId="urn:microsoft.com/office/officeart/2008/layout/HorizontalMultiLevelHierarchy"/>
    <dgm:cxn modelId="{BD14DDE5-5862-4341-BAA1-EBCF0388A05D}" type="presParOf" srcId="{75572E5A-BA13-4AAE-A4DB-006A18956005}" destId="{55E251BF-7A8E-41C6-9C85-2CDFC959780A}" srcOrd="0" destOrd="0" presId="urn:microsoft.com/office/officeart/2008/layout/HorizontalMultiLevelHierarchy"/>
    <dgm:cxn modelId="{4412CD6E-0F46-BE4C-A319-63B27623B077}" type="presParOf" srcId="{55E251BF-7A8E-41C6-9C85-2CDFC959780A}" destId="{77EFB498-9693-4F5A-8217-8DF7E1FCA58D}" srcOrd="0" destOrd="0" presId="urn:microsoft.com/office/officeart/2008/layout/HorizontalMultiLevelHierarchy"/>
    <dgm:cxn modelId="{9E0410A3-1C76-D346-8546-3CB686CCE467}" type="presParOf" srcId="{75572E5A-BA13-4AAE-A4DB-006A18956005}" destId="{8EB9F365-F969-4B97-8392-D391D23E730B}" srcOrd="1" destOrd="0" presId="urn:microsoft.com/office/officeart/2008/layout/HorizontalMultiLevelHierarchy"/>
    <dgm:cxn modelId="{3BF5E41D-435A-2541-9923-40A32AE99115}" type="presParOf" srcId="{8EB9F365-F969-4B97-8392-D391D23E730B}" destId="{FD7B6F34-4C90-4B40-B8E7-8CD98BBDC8A4}" srcOrd="0" destOrd="0" presId="urn:microsoft.com/office/officeart/2008/layout/HorizontalMultiLevelHierarchy"/>
    <dgm:cxn modelId="{7332757B-2B2B-6E4C-8D59-41F7D08BC55B}" type="presParOf" srcId="{8EB9F365-F969-4B97-8392-D391D23E730B}" destId="{81980EE9-F8C3-4598-8850-733CF3ADD0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9" y="1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7317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9" y="9377317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9" y="1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89520"/>
            <a:ext cx="548640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9" y="9377317"/>
            <a:ext cx="2971800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8850" y="738188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E65FAE-BFF9-462D-963E-715476E45F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2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AB29-06CB-48C0-81B5-DC027EAB15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6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7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9D8EF8C8-46FA-4C5C-894C-AFCD4784E4A8}"/>
              </a:ext>
            </a:extLst>
          </p:cNvPr>
          <p:cNvSpPr/>
          <p:nvPr userDrawn="1"/>
        </p:nvSpPr>
        <p:spPr>
          <a:xfrm>
            <a:off x="-815796" y="1467162"/>
            <a:ext cx="436656" cy="435814"/>
          </a:xfrm>
          <a:prstGeom prst="ellipse">
            <a:avLst/>
          </a:prstGeom>
          <a:solidFill>
            <a:srgbClr val="FEC2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F83D78B0-65B0-4B3C-BEC6-D32847CED309}"/>
              </a:ext>
            </a:extLst>
          </p:cNvPr>
          <p:cNvSpPr/>
          <p:nvPr userDrawn="1"/>
        </p:nvSpPr>
        <p:spPr>
          <a:xfrm>
            <a:off x="-815796" y="749024"/>
            <a:ext cx="436656" cy="435814"/>
          </a:xfrm>
          <a:prstGeom prst="ellipse">
            <a:avLst/>
          </a:prstGeom>
          <a:solidFill>
            <a:srgbClr val="009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D5FB2D8C-3104-4711-962F-9AE97F851967}"/>
              </a:ext>
            </a:extLst>
          </p:cNvPr>
          <p:cNvSpPr/>
          <p:nvPr userDrawn="1"/>
        </p:nvSpPr>
        <p:spPr>
          <a:xfrm>
            <a:off x="-815796" y="2185300"/>
            <a:ext cx="436656" cy="435814"/>
          </a:xfrm>
          <a:prstGeom prst="ellipse">
            <a:avLst/>
          </a:prstGeom>
          <a:solidFill>
            <a:srgbClr val="CBA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4" Type="http://schemas.openxmlformats.org/officeDocument/2006/relationships/image" Target="../media/image6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2DBFFFB-DC0E-4893-B8DB-7703AAD0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76" y="-378499"/>
            <a:ext cx="5167950" cy="5167950"/>
          </a:xfrm>
          <a:prstGeom prst="ellipse">
            <a:avLst/>
          </a:prstGeom>
        </p:spPr>
      </p:pic>
      <p:pic>
        <p:nvPicPr>
          <p:cNvPr id="11" name="Рисунок 10" descr="логотип для портала_моб верс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062540"/>
            <a:ext cx="1346826" cy="4888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BBCA9E-2C33-45F3-8E45-82601DB24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456" y="5890374"/>
            <a:ext cx="1681008" cy="6710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B714D01-6A3B-4D9F-9E1E-A95B0F6D2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763" y="413499"/>
            <a:ext cx="7819701" cy="40793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B07CAAA-2151-4126-9A63-2625F7112D72}"/>
              </a:ext>
            </a:extLst>
          </p:cNvPr>
          <p:cNvSpPr/>
          <p:nvPr/>
        </p:nvSpPr>
        <p:spPr>
          <a:xfrm>
            <a:off x="395536" y="23589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>
                <a:solidFill>
                  <a:srgbClr val="008000"/>
                </a:solidFill>
                <a:latin typeface="Times New Roman"/>
                <a:cs typeface="Times New Roman"/>
              </a:rPr>
              <a:t>Актуальные вопросы развития инициативного бюджетирования в Российской Федерации</a:t>
            </a:r>
            <a:endParaRPr lang="ru-RU" sz="2200" dirty="0">
              <a:solidFill>
                <a:srgbClr val="008000"/>
              </a:solidFill>
              <a:latin typeface="Montserrat" panose="00000500000000000000" pitchFamily="2" charset="-52"/>
              <a:cs typeface="Times New Roman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E0B1810F-B369-48DE-9073-982B18DD1A14}"/>
              </a:ext>
            </a:extLst>
          </p:cNvPr>
          <p:cNvSpPr/>
          <p:nvPr/>
        </p:nvSpPr>
        <p:spPr>
          <a:xfrm>
            <a:off x="7937669" y="3364415"/>
            <a:ext cx="2036513" cy="2032584"/>
          </a:xfrm>
          <a:prstGeom prst="ellipse">
            <a:avLst/>
          </a:prstGeom>
          <a:solidFill>
            <a:srgbClr val="FEC24D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179512" y="468963"/>
            <a:ext cx="852546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000099"/>
              </a:buClr>
            </a:pPr>
            <a:r>
              <a:rPr lang="ru-RU" sz="2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ЭФФЕКТЫ </a:t>
            </a:r>
          </a:p>
          <a:p>
            <a:pPr eaLnBrk="0" hangingPunct="0">
              <a:lnSpc>
                <a:spcPct val="90000"/>
              </a:lnSpc>
              <a:buClr>
                <a:srgbClr val="000099"/>
              </a:buClr>
            </a:pPr>
            <a:r>
              <a:rPr lang="ru-RU" sz="2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ИНИЦИАТИВНОГО БЮДЖЕТИРОВАНИЯ</a:t>
            </a:r>
            <a:endParaRPr lang="ru-RU" sz="28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87014"/>
              </p:ext>
            </p:extLst>
          </p:nvPr>
        </p:nvGraphicFramePr>
        <p:xfrm>
          <a:off x="179512" y="1484784"/>
          <a:ext cx="8744232" cy="494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7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9071575-99B7-499E-B7C3-9742E129EE77}"/>
              </a:ext>
            </a:extLst>
          </p:cNvPr>
          <p:cNvGrpSpPr/>
          <p:nvPr/>
        </p:nvGrpSpPr>
        <p:grpSpPr>
          <a:xfrm>
            <a:off x="476551" y="495765"/>
            <a:ext cx="5477256" cy="5477256"/>
            <a:chOff x="-798508" y="356808"/>
            <a:chExt cx="5477256" cy="5477256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539F39F2-760D-4B87-86A0-06E39B7EF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98508" y="356808"/>
              <a:ext cx="5477256" cy="5477256"/>
            </a:xfrm>
            <a:prstGeom prst="ellipse">
              <a:avLst/>
            </a:prstGeom>
          </p:spPr>
        </p:pic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7D59C967-019F-4A52-BF52-A94576ADEFFC}"/>
                </a:ext>
              </a:extLst>
            </p:cNvPr>
            <p:cNvSpPr/>
            <p:nvPr/>
          </p:nvSpPr>
          <p:spPr>
            <a:xfrm>
              <a:off x="1023555" y="1555579"/>
              <a:ext cx="3655193" cy="365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B53924F-8B9B-47F4-85F0-A4B1C6171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75183" y="0"/>
            <a:ext cx="7819701" cy="4079301"/>
          </a:xfrm>
          <a:prstGeom prst="rect">
            <a:avLst/>
          </a:prstGeom>
        </p:spPr>
      </p:pic>
      <p:pic>
        <p:nvPicPr>
          <p:cNvPr id="8" name="Рисунок 7" descr="логотип для портала_моб версия.png">
            <a:extLst>
              <a:ext uri="{FF2B5EF4-FFF2-40B4-BE49-F238E27FC236}">
                <a16:creationId xmlns="" xmlns:a16="http://schemas.microsoft.com/office/drawing/2014/main" id="{42969DEE-5A1C-40D2-A2FD-64F59DA0A1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0166" y="5973021"/>
            <a:ext cx="1346826" cy="4888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6B31881-FA3C-4658-BA8D-A09D70721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196" y="5790865"/>
            <a:ext cx="1681008" cy="67102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B7685EA-A85B-49D3-A709-E8B299DFE08D}"/>
              </a:ext>
            </a:extLst>
          </p:cNvPr>
          <p:cNvSpPr/>
          <p:nvPr/>
        </p:nvSpPr>
        <p:spPr>
          <a:xfrm>
            <a:off x="2778559" y="2770506"/>
            <a:ext cx="259181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Для чего нужно Инициативное </a:t>
            </a:r>
            <a:r>
              <a:rPr lang="ru-RU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бюджетирование</a:t>
            </a:r>
            <a:endParaRPr lang="ru-RU" sz="24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64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25152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497236"/>
            <a:ext cx="7605464" cy="553328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charset="2"/>
              <a:buChar char="Ø"/>
            </a:pP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Инициативное бюджетирование </a:t>
            </a:r>
            <a:r>
              <a:rPr lang="ru-RU" sz="2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работает</a:t>
            </a: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как способ решения острых проблем граждан</a:t>
            </a:r>
          </a:p>
          <a:p>
            <a:pPr marL="457200" indent="-457200" algn="just">
              <a:buFont typeface="Wingdings" charset="2"/>
              <a:buChar char="Ø"/>
            </a:pP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Новая «</a:t>
            </a:r>
            <a:r>
              <a:rPr lang="ru-RU" sz="2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иная форма</a:t>
            </a: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» местного самоуправления»</a:t>
            </a:r>
          </a:p>
          <a:p>
            <a:pPr marL="457200" indent="-457200" algn="just">
              <a:buFont typeface="Wingdings" charset="2"/>
              <a:buChar char="Ø"/>
            </a:pPr>
            <a:r>
              <a:rPr lang="ru-RU" sz="2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Инструмент </a:t>
            </a: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повышения эффективности бюджетных расходов, изменения городской среды</a:t>
            </a:r>
          </a:p>
          <a:p>
            <a:pPr marL="457200" indent="-457200" algn="just">
              <a:buFont typeface="Wingdings" charset="2"/>
              <a:buChar char="Ø"/>
            </a:pPr>
            <a:r>
              <a:rPr lang="ru-RU" sz="2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Технология</a:t>
            </a: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эффективного общения граждан с властью и власти с гражданами</a:t>
            </a:r>
            <a:endParaRPr lang="en-US" sz="28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?????? (</a:t>
            </a: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еще 20 минут)</a:t>
            </a:r>
          </a:p>
          <a:p>
            <a:pPr marL="457200" indent="-457200" algn="just">
              <a:buFont typeface="Wingdings" charset="2"/>
              <a:buChar char="Ø"/>
            </a:pPr>
            <a:endParaRPr lang="ru-RU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Ø"/>
            </a:pPr>
            <a:endParaRPr lang="ru-RU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Ø"/>
            </a:pPr>
            <a:endParaRPr lang="ru-RU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Ø"/>
            </a:pPr>
            <a:endParaRPr lang="ru-RU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lang="ru-RU" sz="2400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abyalil.ru/upload/iblock/dcc/%D0%93%D0%B5%D1%80%D0%B1%20%D0%A0%D0%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6" y="-9906000"/>
            <a:ext cx="270000" cy="3825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786" y="-86014"/>
            <a:ext cx="8361778" cy="4555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73E87"/>
                </a:solidFill>
                <a:latin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rgbClr val="073E87"/>
                </a:solidFill>
                <a:latin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Для </a:t>
            </a:r>
            <a:r>
              <a:rPr lang="ru-RU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чего нужно Инициативное бюджетирование?</a:t>
            </a:r>
            <a:r>
              <a:rPr lang="ru-RU" sz="3200" b="1" dirty="0" smtClean="0">
                <a:solidFill>
                  <a:srgbClr val="073E87"/>
                </a:solidFill>
                <a:latin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073E87"/>
                </a:solidFill>
                <a:latin typeface="Times New Roman"/>
                <a:cs typeface="Times New Roman"/>
              </a:rPr>
            </a:br>
            <a:r>
              <a:rPr lang="ru-RU" sz="3200" b="1" dirty="0">
                <a:solidFill>
                  <a:srgbClr val="073E87"/>
                </a:solidFill>
                <a:latin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073E87"/>
                </a:solidFill>
                <a:latin typeface="Times New Roman"/>
                <a:cs typeface="Times New Roman"/>
              </a:rPr>
            </a:br>
            <a:endParaRPr lang="ru-RU" sz="3200" b="1" dirty="0">
              <a:solidFill>
                <a:srgbClr val="073E8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7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Политический контекст</a:t>
            </a:r>
            <a:endParaRPr lang="ru-RU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«В </a:t>
            </a:r>
            <a:r>
              <a:rPr lang="ru-RU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будущем году мы направим регионам 20 миллиардов рублей на программы благоустройства, </a:t>
            </a:r>
            <a:r>
              <a:rPr lang="ru-RU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и </a:t>
            </a:r>
            <a:r>
              <a:rPr lang="ru-RU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дело принципа, чтобы </a:t>
            </a:r>
            <a:r>
              <a:rPr lang="ru-RU" sz="2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в принятии решения по использованию этих ресурсов участвовали сами жители, определяли, какие проекты благоустройства осуществлять в первую очередь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…»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Послание ФС РФ, декабрь 2016.</a:t>
            </a:r>
          </a:p>
          <a:p>
            <a:pPr lvl="0" algn="just"/>
            <a:r>
              <a:rPr lang="ru-RU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«В </a:t>
            </a:r>
            <a:r>
              <a:rPr lang="ru-RU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обществе появляется все больше инициативных граждан, становится  больше добровольческих инициатив на местном </a:t>
            </a:r>
            <a:r>
              <a:rPr lang="ru-RU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уровне…</a:t>
            </a:r>
            <a:r>
              <a:rPr lang="ru-RU" sz="2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, в рамках которого жители участвуют в выборе конкретных направлений  использования денежных средств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…»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Совет по местному самоуправлению, август 2017.</a:t>
            </a:r>
          </a:p>
          <a:p>
            <a:pPr algn="just"/>
            <a:r>
              <a:rPr lang="ru-RU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«Любой город может успешно развиваться только вместе с жителями, на основе учёта их мнения, их инициатив, когда работают сильные институты прямой демократии и местного самоуправления, эффективные механизмы коммуникаций с </a:t>
            </a:r>
            <a:r>
              <a:rPr lang="ru-RU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людьми».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MUF-2018,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июль 2018.</a:t>
            </a:r>
            <a:endParaRPr lang="ru-RU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ru-RU" sz="2000" dirty="0"/>
          </a:p>
          <a:p>
            <a:endParaRPr lang="ru-RU" sz="2000" dirty="0"/>
          </a:p>
          <a:p>
            <a:pPr lvl="0"/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3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Текущая ситуация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40796"/>
            <a:ext cx="8229600" cy="5185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ГП «</a:t>
            </a:r>
            <a:r>
              <a:rPr lang="ru-RU" sz="2200" b="1" dirty="0">
                <a:solidFill>
                  <a:srgbClr val="008000"/>
                </a:solidFill>
                <a:latin typeface="Times New Roman"/>
                <a:cs typeface="Times New Roman"/>
              </a:rPr>
              <a:t>Обеспечение доступным и комфортным жильем и коммунальными услугами граждан Российской Федерации</a:t>
            </a:r>
            <a:r>
              <a:rPr lang="ru-RU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»</a:t>
            </a:r>
            <a:r>
              <a:rPr lang="ru-RU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. </a:t>
            </a:r>
            <a:r>
              <a:rPr lang="ru-RU" sz="2200" dirty="0">
                <a:solidFill>
                  <a:srgbClr val="008000"/>
                </a:solidFill>
                <a:latin typeface="Times New Roman"/>
                <a:cs typeface="Times New Roman"/>
              </a:rPr>
              <a:t>П</a:t>
            </a:r>
            <a:r>
              <a:rPr lang="ru-RU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ервоочередному </a:t>
            </a:r>
            <a:r>
              <a:rPr lang="ru-RU" sz="2200" dirty="0">
                <a:solidFill>
                  <a:srgbClr val="008000"/>
                </a:solidFill>
                <a:latin typeface="Times New Roman"/>
                <a:cs typeface="Times New Roman"/>
              </a:rPr>
              <a:t>благоустройству подлежат общественные пространства, которые поддержаны большинством населения муниципального образования. (Постановление Правительства Российской Федерации 30 декабря 2018 г. № 1710)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Федеральный проект «Формирование комфортной городской среды». </a:t>
            </a:r>
            <a:r>
              <a:rPr lang="ru-RU" sz="2200" dirty="0">
                <a:solidFill>
                  <a:srgbClr val="008000"/>
                </a:solidFill>
                <a:latin typeface="Times New Roman"/>
                <a:cs typeface="Times New Roman"/>
              </a:rPr>
              <a:t>С</a:t>
            </a:r>
            <a:r>
              <a:rPr lang="ru-RU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оздание механизма прямого участия граждан в формировании комфортной городской среды, увеличение доли граждан, принимающих участие в решении вопросов развития городской среды, до 30 процентов.</a:t>
            </a:r>
          </a:p>
          <a:p>
            <a:pPr algn="just"/>
            <a:r>
              <a:rPr lang="ru-RU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рейтинговое </a:t>
            </a:r>
            <a:r>
              <a:rPr lang="ru-RU" sz="2200" dirty="0">
                <a:solidFill>
                  <a:srgbClr val="008000"/>
                </a:solidFill>
                <a:latin typeface="Times New Roman"/>
                <a:cs typeface="Times New Roman"/>
              </a:rPr>
              <a:t>голосование в городах по выбору общественных </a:t>
            </a:r>
            <a:r>
              <a:rPr lang="ru-RU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территорий</a:t>
            </a:r>
            <a:endParaRPr lang="ru-RU" sz="22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200" dirty="0">
                <a:solidFill>
                  <a:srgbClr val="008000"/>
                </a:solidFill>
                <a:latin typeface="Times New Roman"/>
                <a:cs typeface="Times New Roman"/>
              </a:rPr>
              <a:t>участие в мониторинге реализации государственных (муниципальных) программ формирования современной городской среды с использованием информационных </a:t>
            </a:r>
            <a:r>
              <a:rPr lang="ru-RU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систем</a:t>
            </a:r>
            <a:r>
              <a:rPr lang="ru-RU" sz="2200" dirty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endParaRPr lang="ru-RU" sz="22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algn="just">
              <a:buFont typeface="Wingdings" charset="2"/>
              <a:buChar char="ü"/>
            </a:pPr>
            <a:endParaRPr lang="ru-RU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6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9BE66D5F-B3BA-49F0-B9E1-A97A582ABEEA}"/>
              </a:ext>
            </a:extLst>
          </p:cNvPr>
          <p:cNvSpPr/>
          <p:nvPr/>
        </p:nvSpPr>
        <p:spPr>
          <a:xfrm>
            <a:off x="72072" y="1216527"/>
            <a:ext cx="2590049" cy="4849342"/>
          </a:xfrm>
          <a:custGeom>
            <a:avLst/>
            <a:gdLst>
              <a:gd name="connsiteX0" fmla="*/ 0 w 5180097"/>
              <a:gd name="connsiteY0" fmla="*/ 2424671 h 4849342"/>
              <a:gd name="connsiteX1" fmla="*/ 2590049 w 5180097"/>
              <a:gd name="connsiteY1" fmla="*/ 0 h 4849342"/>
              <a:gd name="connsiteX2" fmla="*/ 5180098 w 5180097"/>
              <a:gd name="connsiteY2" fmla="*/ 2424671 h 4849342"/>
              <a:gd name="connsiteX3" fmla="*/ 2590049 w 5180097"/>
              <a:gd name="connsiteY3" fmla="*/ 4849342 h 4849342"/>
              <a:gd name="connsiteX4" fmla="*/ 0 w 5180097"/>
              <a:gd name="connsiteY4" fmla="*/ 2424671 h 4849342"/>
              <a:gd name="connsiteX0" fmla="*/ 0 w 5180098"/>
              <a:gd name="connsiteY0" fmla="*/ 2424671 h 4849342"/>
              <a:gd name="connsiteX1" fmla="*/ 2590049 w 5180098"/>
              <a:gd name="connsiteY1" fmla="*/ 0 h 4849342"/>
              <a:gd name="connsiteX2" fmla="*/ 5180098 w 5180098"/>
              <a:gd name="connsiteY2" fmla="*/ 2424671 h 4849342"/>
              <a:gd name="connsiteX3" fmla="*/ 2590049 w 5180098"/>
              <a:gd name="connsiteY3" fmla="*/ 4849342 h 4849342"/>
              <a:gd name="connsiteX4" fmla="*/ 0 w 5180098"/>
              <a:gd name="connsiteY4" fmla="*/ 2424671 h 4849342"/>
              <a:gd name="connsiteX0" fmla="*/ 0 w 5180098"/>
              <a:gd name="connsiteY0" fmla="*/ 2424671 h 4849342"/>
              <a:gd name="connsiteX1" fmla="*/ 2590049 w 5180098"/>
              <a:gd name="connsiteY1" fmla="*/ 0 h 4849342"/>
              <a:gd name="connsiteX2" fmla="*/ 5180098 w 5180098"/>
              <a:gd name="connsiteY2" fmla="*/ 2424671 h 4849342"/>
              <a:gd name="connsiteX3" fmla="*/ 2590049 w 5180098"/>
              <a:gd name="connsiteY3" fmla="*/ 4849342 h 4849342"/>
              <a:gd name="connsiteX4" fmla="*/ 0 w 5180098"/>
              <a:gd name="connsiteY4" fmla="*/ 2424671 h 4849342"/>
              <a:gd name="connsiteX0" fmla="*/ 0 w 5180098"/>
              <a:gd name="connsiteY0" fmla="*/ 2424671 h 4849342"/>
              <a:gd name="connsiteX1" fmla="*/ 2590049 w 5180098"/>
              <a:gd name="connsiteY1" fmla="*/ 0 h 4849342"/>
              <a:gd name="connsiteX2" fmla="*/ 5180098 w 5180098"/>
              <a:gd name="connsiteY2" fmla="*/ 2424671 h 4849342"/>
              <a:gd name="connsiteX3" fmla="*/ 2590049 w 5180098"/>
              <a:gd name="connsiteY3" fmla="*/ 4849342 h 4849342"/>
              <a:gd name="connsiteX4" fmla="*/ 91440 w 5180098"/>
              <a:gd name="connsiteY4" fmla="*/ 2516111 h 4849342"/>
              <a:gd name="connsiteX0" fmla="*/ 2503671 w 5093720"/>
              <a:gd name="connsiteY0" fmla="*/ 0 h 4849342"/>
              <a:gd name="connsiteX1" fmla="*/ 5093720 w 5093720"/>
              <a:gd name="connsiteY1" fmla="*/ 2424671 h 4849342"/>
              <a:gd name="connsiteX2" fmla="*/ 2503671 w 5093720"/>
              <a:gd name="connsiteY2" fmla="*/ 4849342 h 4849342"/>
              <a:gd name="connsiteX3" fmla="*/ 5062 w 5093720"/>
              <a:gd name="connsiteY3" fmla="*/ 2516111 h 4849342"/>
              <a:gd name="connsiteX0" fmla="*/ 0 w 2590049"/>
              <a:gd name="connsiteY0" fmla="*/ 0 h 4849342"/>
              <a:gd name="connsiteX1" fmla="*/ 2590049 w 2590049"/>
              <a:gd name="connsiteY1" fmla="*/ 2424671 h 4849342"/>
              <a:gd name="connsiteX2" fmla="*/ 0 w 2590049"/>
              <a:gd name="connsiteY2" fmla="*/ 4849342 h 484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049" h="4849342">
                <a:moveTo>
                  <a:pt x="0" y="0"/>
                </a:moveTo>
                <a:cubicBezTo>
                  <a:pt x="1430445" y="0"/>
                  <a:pt x="2590049" y="1085562"/>
                  <a:pt x="2590049" y="2424671"/>
                </a:cubicBezTo>
                <a:cubicBezTo>
                  <a:pt x="2590049" y="3763780"/>
                  <a:pt x="1430445" y="4849342"/>
                  <a:pt x="0" y="4849342"/>
                </a:cubicBezTo>
              </a:path>
            </a:pathLst>
          </a:custGeom>
          <a:noFill/>
          <a:ln w="28575" cap="rnd">
            <a:solidFill>
              <a:srgbClr val="CBAA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Google Shape;123;p1">
            <a:extLst>
              <a:ext uri="{FF2B5EF4-FFF2-40B4-BE49-F238E27FC236}">
                <a16:creationId xmlns="" xmlns:a16="http://schemas.microsoft.com/office/drawing/2014/main" id="{3A6B8FB1-FFA8-4215-AD52-1D2075055334}"/>
              </a:ext>
            </a:extLst>
          </p:cNvPr>
          <p:cNvSpPr txBox="1">
            <a:spLocks/>
          </p:cNvSpPr>
          <p:nvPr/>
        </p:nvSpPr>
        <p:spPr>
          <a:xfrm>
            <a:off x="457199" y="369988"/>
            <a:ext cx="7890594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9447"/>
                </a:solidFill>
                <a:latin typeface="Montserrat" panose="00000500000000000000" pitchFamily="2" charset="-52"/>
                <a:cs typeface="Times New Roman"/>
              </a:rPr>
              <a:t> </a:t>
            </a:r>
            <a:r>
              <a:rPr lang="ru-RU" sz="3600" b="1" dirty="0" smtClean="0">
                <a:solidFill>
                  <a:srgbClr val="009447"/>
                </a:solidFill>
                <a:latin typeface="Times New Roman"/>
                <a:cs typeface="Times New Roman"/>
              </a:rPr>
              <a:t>Экосистема гражданского участия</a:t>
            </a:r>
            <a:endParaRPr lang="en-US" sz="3600" b="1" dirty="0">
              <a:solidFill>
                <a:srgbClr val="009447"/>
              </a:solidFill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94C4EEBA-A1AE-472F-B321-377D22E3FE64}"/>
              </a:ext>
            </a:extLst>
          </p:cNvPr>
          <p:cNvGrpSpPr/>
          <p:nvPr/>
        </p:nvGrpSpPr>
        <p:grpSpPr>
          <a:xfrm>
            <a:off x="-517237" y="6345422"/>
            <a:ext cx="9872272" cy="381948"/>
            <a:chOff x="-517237" y="6345422"/>
            <a:chExt cx="9872272" cy="38194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="" xmlns:a16="http://schemas.microsoft.com/office/drawing/2014/main" id="{BF101C66-C41E-4794-8EB2-934DA8346973}"/>
                </a:ext>
              </a:extLst>
            </p:cNvPr>
            <p:cNvSpPr/>
            <p:nvPr/>
          </p:nvSpPr>
          <p:spPr>
            <a:xfrm>
              <a:off x="8556560" y="6345422"/>
              <a:ext cx="798475" cy="3704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9D46"/>
                </a:gs>
                <a:gs pos="100000">
                  <a:srgbClr val="3AAA1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rgbClr val="000000"/>
                </a:buClr>
                <a:buSzPts val="1600"/>
              </a:pPr>
              <a:endParaRPr lang="en-US" dirty="0">
                <a:latin typeface="Montserrat" panose="00000500000000000000" pitchFamily="2" charset="-52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DA50B89-8F92-47F6-8B70-5A7ED1ED6960}"/>
                </a:ext>
              </a:extLst>
            </p:cNvPr>
            <p:cNvGrpSpPr/>
            <p:nvPr/>
          </p:nvGrpSpPr>
          <p:grpSpPr>
            <a:xfrm>
              <a:off x="-517237" y="6352796"/>
              <a:ext cx="3221758" cy="374574"/>
              <a:chOff x="-517237" y="6352796"/>
              <a:chExt cx="3221758" cy="374574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="" xmlns:a16="http://schemas.microsoft.com/office/drawing/2014/main" id="{5E438EE1-3341-4B5F-8900-80D00159FC6A}"/>
                  </a:ext>
                </a:extLst>
              </p:cNvPr>
              <p:cNvSpPr/>
              <p:nvPr/>
            </p:nvSpPr>
            <p:spPr>
              <a:xfrm>
                <a:off x="-517237" y="6356887"/>
                <a:ext cx="3221758" cy="37048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9D46"/>
                  </a:gs>
                  <a:gs pos="100000">
                    <a:srgbClr val="3AAA12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buClr>
                    <a:srgbClr val="000000"/>
                  </a:buClr>
                  <a:buSzPts val="1600"/>
                </a:pPr>
                <a:endParaRPr lang="en-US" dirty="0">
                  <a:latin typeface="Montserrat" panose="00000500000000000000" pitchFamily="2" charset="-52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" name="Рисунок 11" descr="логотип для портала_моб версия.png">
                <a:extLst>
                  <a:ext uri="{FF2B5EF4-FFF2-40B4-BE49-F238E27FC236}">
                    <a16:creationId xmlns="" xmlns:a16="http://schemas.microsoft.com/office/drawing/2014/main" id="{3AC6F15C-28FD-4F99-ADA8-4CEE2B501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27299" y="6423321"/>
                <a:ext cx="654627" cy="237613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="" xmlns:a16="http://schemas.microsoft.com/office/drawing/2014/main" id="{03ED643C-A5EF-4B3A-BB83-4E3155882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9985" y="6352796"/>
                <a:ext cx="822071" cy="307493"/>
              </a:xfrm>
              <a:prstGeom prst="rect">
                <a:avLst/>
              </a:prstGeom>
            </p:spPr>
          </p:pic>
        </p:grpSp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907A782C-93AE-4447-91AA-EF98CC7475F0}"/>
                </a:ext>
              </a:extLst>
            </p:cNvPr>
            <p:cNvCxnSpPr>
              <a:cxnSpLocks/>
            </p:cNvCxnSpPr>
            <p:nvPr/>
          </p:nvCxnSpPr>
          <p:spPr>
            <a:xfrm>
              <a:off x="5105384" y="6567408"/>
              <a:ext cx="3358447" cy="4561"/>
            </a:xfrm>
            <a:prstGeom prst="line">
              <a:avLst/>
            </a:prstGeom>
            <a:ln w="9525">
              <a:solidFill>
                <a:srgbClr val="3AAA1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Google Shape;125;p1">
            <a:extLst>
              <a:ext uri="{FF2B5EF4-FFF2-40B4-BE49-F238E27FC236}">
                <a16:creationId xmlns="" xmlns:a16="http://schemas.microsoft.com/office/drawing/2014/main" id="{50F2347F-C0AA-4AEE-A6F3-2146B8C184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98051" y="6338724"/>
            <a:ext cx="424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700">
                <a:solidFill>
                  <a:schemeClr val="bg1"/>
                </a:solidFill>
              </a:rPr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C19E4A3-B4FA-4FB4-8CE3-108312858CC3}"/>
              </a:ext>
            </a:extLst>
          </p:cNvPr>
          <p:cNvSpPr/>
          <p:nvPr/>
        </p:nvSpPr>
        <p:spPr>
          <a:xfrm>
            <a:off x="2662121" y="5265286"/>
            <a:ext cx="6283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Диалог с властью на основании законодательства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A2CDCE23-1535-463B-A6D7-4004E42E991F}"/>
              </a:ext>
            </a:extLst>
          </p:cNvPr>
          <p:cNvSpPr/>
          <p:nvPr/>
        </p:nvSpPr>
        <p:spPr>
          <a:xfrm>
            <a:off x="2662121" y="976882"/>
            <a:ext cx="5643273" cy="147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Разнообразие </a:t>
            </a:r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форм участия граждан граждан в управлении городами и поселениями</a:t>
            </a:r>
          </a:p>
          <a:p>
            <a:pPr lvl="0"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CAC7C0B-BC00-4322-90DC-CB936EACB790}"/>
              </a:ext>
            </a:extLst>
          </p:cNvPr>
          <p:cNvSpPr/>
          <p:nvPr/>
        </p:nvSpPr>
        <p:spPr>
          <a:xfrm>
            <a:off x="3166946" y="3474112"/>
            <a:ext cx="53896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Процедуры участия: выдвижение, обсуждение, выбор, участие в реализации, общественный контроль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198025D1-F945-472D-99D6-0B8E4ED4A902}"/>
              </a:ext>
            </a:extLst>
          </p:cNvPr>
          <p:cNvSpPr/>
          <p:nvPr/>
        </p:nvSpPr>
        <p:spPr>
          <a:xfrm>
            <a:off x="1146511" y="1216527"/>
            <a:ext cx="553998" cy="553998"/>
          </a:xfrm>
          <a:prstGeom prst="ellipse">
            <a:avLst/>
          </a:prstGeom>
          <a:solidFill>
            <a:srgbClr val="CBA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D111FBDF-8026-49E7-A599-10EFE4BED1E4}"/>
              </a:ext>
            </a:extLst>
          </p:cNvPr>
          <p:cNvSpPr/>
          <p:nvPr/>
        </p:nvSpPr>
        <p:spPr>
          <a:xfrm>
            <a:off x="2150523" y="2368959"/>
            <a:ext cx="553998" cy="553998"/>
          </a:xfrm>
          <a:prstGeom prst="ellipse">
            <a:avLst/>
          </a:prstGeom>
          <a:solidFill>
            <a:srgbClr val="CBA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36087629-73E0-466E-85BE-BDB19880CE2A}"/>
              </a:ext>
            </a:extLst>
          </p:cNvPr>
          <p:cNvSpPr/>
          <p:nvPr/>
        </p:nvSpPr>
        <p:spPr>
          <a:xfrm>
            <a:off x="2329668" y="3537539"/>
            <a:ext cx="553998" cy="553998"/>
          </a:xfrm>
          <a:prstGeom prst="ellipse">
            <a:avLst/>
          </a:prstGeom>
          <a:solidFill>
            <a:srgbClr val="CBA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E7B07BDF-AE03-48BC-93DC-5005C9EF587D}"/>
              </a:ext>
            </a:extLst>
          </p:cNvPr>
          <p:cNvSpPr/>
          <p:nvPr/>
        </p:nvSpPr>
        <p:spPr>
          <a:xfrm>
            <a:off x="1848058" y="3322581"/>
            <a:ext cx="553998" cy="553998"/>
          </a:xfrm>
          <a:prstGeom prst="ellipse">
            <a:avLst/>
          </a:prstGeom>
          <a:solidFill>
            <a:srgbClr val="CBA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6D54B555-B35A-469A-90F5-3FE240518C85}"/>
              </a:ext>
            </a:extLst>
          </p:cNvPr>
          <p:cNvSpPr/>
          <p:nvPr/>
        </p:nvSpPr>
        <p:spPr>
          <a:xfrm>
            <a:off x="1423510" y="5252276"/>
            <a:ext cx="553998" cy="553998"/>
          </a:xfrm>
          <a:prstGeom prst="ellipse">
            <a:avLst/>
          </a:prstGeom>
          <a:solidFill>
            <a:srgbClr val="CBA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B1A28B27-0F60-4079-BBC6-083AD53FA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80430" y="5387304"/>
            <a:ext cx="288000" cy="26802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91BB0F6-B4FE-4D5C-A2C6-A2959347578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615"/>
          <a:stretch/>
        </p:blipFill>
        <p:spPr>
          <a:xfrm>
            <a:off x="37080" y="1476880"/>
            <a:ext cx="2289692" cy="4329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66946" y="23689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Формализация традиционных способов гражданского </a:t>
            </a:r>
            <a:r>
              <a:rPr lang="ru-RU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участия </a:t>
            </a:r>
            <a:endParaRPr lang="ru-RU" sz="2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91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2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Правовые основы </a:t>
            </a:r>
            <a:r>
              <a:rPr lang="ru-RU" b="1" dirty="0">
                <a:solidFill>
                  <a:srgbClr val="008000"/>
                </a:solidFill>
                <a:latin typeface="Times New Roman"/>
                <a:cs typeface="Times New Roman"/>
              </a:rPr>
              <a:t>ИБ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75842"/>
            <a:ext cx="8229600" cy="5882158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Перечень поручений Президента РФ от 7 сентября 2017 года № Пр-1773 по итогам заседания Совета при Президенте РФ по развитию местного самоуправления 5 августа 2017 г. </a:t>
            </a:r>
            <a:r>
              <a:rPr lang="ru-RU" sz="5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Правительству РФ</a:t>
            </a:r>
            <a:r>
              <a:rPr lang="ru-RU" sz="5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представить предложения о внесении в законодательство РФ изменений, предусматривающих </a:t>
            </a:r>
            <a:r>
              <a:rPr lang="ru-RU" sz="5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определение правовых основ инициативного бюджетирования</a:t>
            </a:r>
            <a:r>
              <a:rPr lang="ru-RU" sz="5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, а также наделения органов государственной власти субъекта РФ и органов местного самоуправления полномочиями по установлению особенностей реализации такого бюджетирования.</a:t>
            </a:r>
          </a:p>
          <a:p>
            <a:pPr marL="0" lvl="0" indent="0" algn="just">
              <a:lnSpc>
                <a:spcPct val="120000"/>
              </a:lnSpc>
              <a:spcAft>
                <a:spcPts val="1800"/>
              </a:spcAft>
              <a:buNone/>
              <a:defRPr/>
            </a:pPr>
            <a:endParaRPr lang="ru-RU" sz="45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Aft>
                <a:spcPts val="1800"/>
              </a:spcAft>
              <a:buNone/>
              <a:defRPr/>
            </a:pPr>
            <a:r>
              <a:rPr lang="ru-RU" sz="6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Закрепить в Федеральном законе № 131-ФЗ «Об общих принципах организации местного самоуправления в Российской Федерации» </a:t>
            </a:r>
            <a:r>
              <a:rPr lang="ru-RU" sz="6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возможность инициативной группе граждан выступать с инициативным проектом, </a:t>
            </a:r>
            <a:r>
              <a:rPr lang="ru-RU" sz="6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направленным на решение конкретных вопросов местного значения на территории муниципального образования (части территории муниципального образования), которые являются приоритетными для граждан. </a:t>
            </a:r>
          </a:p>
          <a:p>
            <a:pPr marL="0" lvl="0" indent="0" algn="just">
              <a:lnSpc>
                <a:spcPct val="120000"/>
              </a:lnSpc>
              <a:spcAft>
                <a:spcPts val="1800"/>
              </a:spcAft>
              <a:buNone/>
              <a:defRPr/>
            </a:pPr>
            <a:r>
              <a:rPr lang="ru-RU" sz="6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Новая редакция бюджетного Кодекса РФ: </a:t>
            </a:r>
            <a:r>
              <a:rPr lang="ru-RU" sz="6200" dirty="0">
                <a:solidFill>
                  <a:srgbClr val="008000"/>
                </a:solidFill>
                <a:latin typeface="Times New Roman"/>
                <a:cs typeface="Times New Roman"/>
              </a:rPr>
              <a:t>инициативные платежи (денежные средства) включить в состав неналоговых доходов местных бюджетов наряду со средствами самообложения граждан</a:t>
            </a:r>
            <a:r>
              <a:rPr lang="ru-RU" sz="6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;</a:t>
            </a:r>
            <a:r>
              <a:rPr lang="ru-RU" sz="6200" dirty="0">
                <a:solidFill>
                  <a:srgbClr val="008000"/>
                </a:solidFill>
                <a:latin typeface="Times New Roman"/>
                <a:cs typeface="Times New Roman"/>
              </a:rPr>
              <a:t> установить исключение из принципа  общего (совокупного) покрытия расходов бюджетов, которое позволит обеспечить направление инициативных платежей (денежных средств) исключительно на реализацию инициативных проектов граждан.</a:t>
            </a:r>
          </a:p>
          <a:p>
            <a:pPr marL="0" indent="0" algn="just">
              <a:spcAft>
                <a:spcPts val="1800"/>
              </a:spcAft>
              <a:buNone/>
              <a:defRPr/>
            </a:pPr>
            <a:endParaRPr lang="en-US" sz="2000" dirty="0">
              <a:latin typeface="Times New Roman"/>
              <a:cs typeface="Times New Roman"/>
            </a:endParaRPr>
          </a:p>
          <a:p>
            <a:pPr marL="0" lvl="0" indent="0" algn="just">
              <a:spcAft>
                <a:spcPts val="1800"/>
              </a:spcAft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Новая </a:t>
            </a: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редакция Бюджетного Кодекса Российской Федерации</a:t>
            </a:r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/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ru-RU" sz="2000" dirty="0" smtClean="0"/>
          </a:p>
          <a:p>
            <a:endParaRPr lang="ru-RU" sz="2000" dirty="0" smtClean="0"/>
          </a:p>
          <a:p>
            <a:pPr lvl="0"/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05" y="-1323528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914" y="764704"/>
            <a:ext cx="8338808" cy="582132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charset="2"/>
              <a:buChar char="ü"/>
            </a:pP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Закон </a:t>
            </a:r>
            <a:r>
              <a:rPr lang="ru-RU" sz="2600" dirty="0">
                <a:solidFill>
                  <a:srgbClr val="008000"/>
                </a:solidFill>
                <a:latin typeface="Times New Roman"/>
                <a:cs typeface="Times New Roman"/>
              </a:rPr>
              <a:t>Пермского края от 02.06.2016 №654-ПК «О реализации проектов инициативного бюджетирования в Пермском крае</a:t>
            </a: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»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Законы Ленинградской области </a:t>
            </a:r>
            <a:r>
              <a:rPr lang="ru-RU" sz="2600" dirty="0">
                <a:solidFill>
                  <a:srgbClr val="008000"/>
                </a:solidFill>
                <a:latin typeface="Times New Roman"/>
                <a:cs typeface="Times New Roman"/>
              </a:rPr>
              <a:t>от </a:t>
            </a: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25 декабря 2017 года и 15 </a:t>
            </a:r>
            <a:r>
              <a:rPr lang="ru-RU" sz="2600" dirty="0">
                <a:solidFill>
                  <a:srgbClr val="008000"/>
                </a:solidFill>
                <a:latin typeface="Times New Roman"/>
                <a:cs typeface="Times New Roman"/>
              </a:rPr>
              <a:t>января 2018 </a:t>
            </a: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года </a:t>
            </a:r>
            <a:r>
              <a:rPr lang="ru-RU" sz="2600" dirty="0">
                <a:solidFill>
                  <a:srgbClr val="008000"/>
                </a:solidFill>
                <a:latin typeface="Times New Roman"/>
                <a:cs typeface="Times New Roman"/>
              </a:rPr>
              <a:t>«О содействии участию населения </a:t>
            </a: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в </a:t>
            </a:r>
            <a:r>
              <a:rPr lang="ru-RU" sz="2600" dirty="0">
                <a:solidFill>
                  <a:srgbClr val="008000"/>
                </a:solidFill>
                <a:latin typeface="Times New Roman"/>
                <a:cs typeface="Times New Roman"/>
              </a:rPr>
              <a:t>осуществлении местного самоуправления в иных </a:t>
            </a: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формах и «</a:t>
            </a:r>
            <a:r>
              <a:rPr lang="ru-RU" sz="2600" dirty="0">
                <a:solidFill>
                  <a:srgbClr val="008000"/>
                </a:solidFill>
                <a:latin typeface="Times New Roman"/>
                <a:cs typeface="Times New Roman"/>
              </a:rPr>
              <a:t>О внесении изменений в областной закон </a:t>
            </a: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«</a:t>
            </a:r>
            <a:r>
              <a:rPr lang="ru-RU" sz="2600" dirty="0">
                <a:solidFill>
                  <a:srgbClr val="008000"/>
                </a:solidFill>
                <a:latin typeface="Times New Roman"/>
                <a:cs typeface="Times New Roman"/>
              </a:rPr>
              <a:t>О содействии развитию на части территорий муниципальных образований Ленинградской области иных форм местного самоуправления» </a:t>
            </a:r>
            <a:endParaRPr lang="ru-RU" sz="26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10 октября 2018 Закон Московской</a:t>
            </a:r>
            <a:r>
              <a:rPr lang="ru-RU" sz="26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области «О реализации проектов инициативного бюджетирования»</a:t>
            </a:r>
            <a:endParaRPr lang="ru-RU" sz="26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ü"/>
            </a:pPr>
            <a:r>
              <a:rPr lang="ru-RU" sz="2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Закон Кемеровской области</a:t>
            </a:r>
            <a:r>
              <a:rPr lang="en-US" sz="2600" dirty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endParaRPr lang="ru-RU" sz="26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180000" indent="-1800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latin typeface="Myriad Pro" panose="020B0503030403020204" pitchFamily="34" charset="0"/>
              <a:cs typeface="Times New Roman"/>
            </a:endParaRPr>
          </a:p>
          <a:p>
            <a:pPr algn="just"/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272808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Региональное законодательство</a:t>
            </a:r>
            <a:endParaRPr lang="ru-RU" sz="32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2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05" y="-1323528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272808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Общие черты практик ИБ</a:t>
            </a:r>
            <a:endParaRPr lang="ru-RU" sz="32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052736"/>
            <a:ext cx="7605464" cy="5380505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>
                <a:solidFill>
                  <a:srgbClr val="008000"/>
                </a:solidFill>
                <a:latin typeface="Times New Roman"/>
                <a:cs typeface="Times New Roman"/>
              </a:rPr>
              <a:t>Е</a:t>
            </a: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жегодно возобновляемые практики улучшения общественной инфраструктуры поселений, основанные на проектах с участием граждан в: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Выдвижении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Обсуждении 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Выборе на основе конкурсного отбора 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uk-UA" sz="2800" dirty="0">
                <a:solidFill>
                  <a:srgbClr val="008000"/>
                </a:solidFill>
                <a:latin typeface="Times New Roman"/>
                <a:cs typeface="Times New Roman"/>
              </a:rPr>
              <a:t>Р</a:t>
            </a:r>
            <a:r>
              <a:rPr lang="ru-RU" sz="2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еализации</a:t>
            </a: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проектов  </a:t>
            </a:r>
          </a:p>
          <a:p>
            <a:pPr marL="457200" lvl="0" indent="-457200" algn="just">
              <a:buFont typeface="Wingdings" charset="2"/>
              <a:buChar char="ü"/>
            </a:pPr>
            <a:r>
              <a:rPr lang="ru-RU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Общественном контроле</a:t>
            </a:r>
          </a:p>
          <a:p>
            <a:pPr lvl="0" algn="just"/>
            <a:r>
              <a:rPr lang="ru-RU" sz="2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Публичный, открытый характер мероприятий</a:t>
            </a:r>
            <a:endParaRPr lang="ru-RU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ü"/>
            </a:pPr>
            <a:endParaRPr lang="ru-RU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194" name="Picture 2" descr="http://www.abyalil.ru/upload/iblock/dcc/%D0%93%D0%B5%D1%80%D0%B1%20%D0%A0%D0%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6" y="-9906000"/>
            <a:ext cx="270000" cy="382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60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25152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052736"/>
            <a:ext cx="7605464" cy="553328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charset="2"/>
              <a:buChar char="Ø"/>
            </a:pPr>
            <a:endParaRPr lang="ru-RU" sz="3200" dirty="0" smtClean="0">
              <a:solidFill>
                <a:srgbClr val="073E87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Ø"/>
            </a:pPr>
            <a:r>
              <a:rPr lang="ru-RU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Ежегодный Доклад о лучших практиках инициативного бюджетирования в субъектах Российской Федерации, выпускаемый Минфином России</a:t>
            </a:r>
          </a:p>
          <a:p>
            <a:pPr marL="457200" indent="-457200" algn="just">
              <a:buFont typeface="Wingdings" charset="2"/>
              <a:buChar char="Ø"/>
            </a:pPr>
            <a:r>
              <a:rPr lang="ru-RU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«50 вопросов об инициативном бюджетировании» </a:t>
            </a:r>
          </a:p>
          <a:p>
            <a:pPr marL="457200" indent="-457200" algn="just">
              <a:buFont typeface="Wingdings" charset="2"/>
              <a:buChar char="Ø"/>
            </a:pPr>
            <a:r>
              <a:rPr lang="ru-RU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Сайт 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budget4me</a:t>
            </a:r>
            <a:r>
              <a:rPr lang="ru-RU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ru</a:t>
            </a:r>
            <a:r>
              <a:rPr lang="ru-RU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</a:t>
            </a:r>
            <a:r>
              <a:rPr lang="ru-RU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конкурс</a:t>
            </a:r>
            <a:r>
              <a:rPr lang="en-US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проектов инициативного бюджетирования (2016-2017гг), еженедельные новости</a:t>
            </a:r>
          </a:p>
          <a:p>
            <a:pPr marL="457200" indent="-457200" algn="just">
              <a:buFont typeface="Wingdings" charset="2"/>
              <a:buChar char="Ø"/>
            </a:pPr>
            <a:endParaRPr lang="ru-RU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lang="ru-RU" sz="2400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abyalil.ru/upload/iblock/dcc/%D0%93%D0%B5%D1%80%D0%B1%20%D0%A0%D0%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6" y="-9906000"/>
            <a:ext cx="270000" cy="382589"/>
          </a:xfrm>
          <a:prstGeom prst="rect">
            <a:avLst/>
          </a:prstGeom>
          <a:noFill/>
        </p:spPr>
      </p:pic>
      <p:pic>
        <p:nvPicPr>
          <p:cNvPr id="6" name="Рисунок 1" descr="http://budget4me.ru/media/cache/f7/d6/f7d68cbe674d4d2d70f0c96bb026f62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6" y="-100269"/>
            <a:ext cx="2645410" cy="115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5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23976</TotalTime>
  <Words>720</Words>
  <Application>Microsoft Office PowerPoint</Application>
  <PresentationFormat>Экран (4:3)</PresentationFormat>
  <Paragraphs>67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Times New Roman</vt:lpstr>
      <vt:lpstr>Myriad Pro</vt:lpstr>
      <vt:lpstr>Montserrat</vt:lpstr>
      <vt:lpstr>Wingdings</vt:lpstr>
      <vt:lpstr>Arial</vt:lpstr>
      <vt:lpstr>Calibri</vt:lpstr>
      <vt:lpstr>Trebuchet MS</vt:lpstr>
      <vt:lpstr>Office Theme</vt:lpstr>
      <vt:lpstr>Презентация PowerPoint</vt:lpstr>
      <vt:lpstr> Для чего нужно Инициативное бюджетирование?  </vt:lpstr>
      <vt:lpstr>Политический контекст</vt:lpstr>
      <vt:lpstr>Текущая ситуация </vt:lpstr>
      <vt:lpstr>Презентация PowerPoint</vt:lpstr>
      <vt:lpstr>Правовые основы ИБ</vt:lpstr>
      <vt:lpstr>Региональное законодательство</vt:lpstr>
      <vt:lpstr>Общие черты практик ИБ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Шаповалова Наталья Арнольдовна</cp:lastModifiedBy>
  <cp:revision>1114</cp:revision>
  <cp:lastPrinted>2019-04-09T15:12:51Z</cp:lastPrinted>
  <dcterms:created xsi:type="dcterms:W3CDTF">2014-05-13T07:16:38Z</dcterms:created>
  <dcterms:modified xsi:type="dcterms:W3CDTF">2019-07-07T18:09:34Z</dcterms:modified>
</cp:coreProperties>
</file>