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89" r:id="rId4"/>
    <p:sldId id="293" r:id="rId5"/>
    <p:sldId id="297" r:id="rId6"/>
    <p:sldId id="407" r:id="rId7"/>
    <p:sldId id="371" r:id="rId8"/>
    <p:sldId id="389" r:id="rId9"/>
    <p:sldId id="1140" r:id="rId10"/>
    <p:sldId id="1141" r:id="rId11"/>
    <p:sldId id="409" r:id="rId12"/>
    <p:sldId id="396" r:id="rId13"/>
    <p:sldId id="397" r:id="rId14"/>
    <p:sldId id="395" r:id="rId15"/>
    <p:sldId id="392" r:id="rId16"/>
    <p:sldId id="1139" r:id="rId17"/>
    <p:sldId id="312" r:id="rId18"/>
    <p:sldId id="1138" r:id="rId19"/>
    <p:sldId id="315" r:id="rId20"/>
    <p:sldId id="1137" r:id="rId21"/>
    <p:sldId id="1120" r:id="rId22"/>
    <p:sldId id="292" r:id="rId23"/>
  </p:sldIdLst>
  <p:sldSz cx="9144000" cy="5143500" type="screen16x9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3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цокин Никита Владимирович" initials="МН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1E"/>
    <a:srgbClr val="134C91"/>
    <a:srgbClr val="06ABF4"/>
    <a:srgbClr val="BCE292"/>
    <a:srgbClr val="CCE9AD"/>
    <a:srgbClr val="C4E9B1"/>
    <a:srgbClr val="BFDFA1"/>
    <a:srgbClr val="765C96"/>
    <a:srgbClr val="8166A2"/>
    <a:srgbClr val="026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6373" autoAdjust="0"/>
  </p:normalViewPr>
  <p:slideViewPr>
    <p:cSldViewPr snapToGrid="0">
      <p:cViewPr varScale="1">
        <p:scale>
          <a:sx n="139" d="100"/>
          <a:sy n="139" d="100"/>
        </p:scale>
        <p:origin x="750" y="120"/>
      </p:cViewPr>
      <p:guideLst>
        <p:guide orient="horz" pos="4565"/>
        <p:guide pos="5760"/>
        <p:guide/>
        <p:guide orient="horz" pos="3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91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07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9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3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5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0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802" y="9429354"/>
            <a:ext cx="2946292" cy="495696"/>
          </a:xfrm>
          <a:prstGeom prst="rect">
            <a:avLst/>
          </a:prstGeom>
        </p:spPr>
        <p:txBody>
          <a:bodyPr/>
          <a:lstStyle/>
          <a:p>
            <a:fld id="{14696552-920F-4B31-9AF9-C3E3BD6AAE5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2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3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7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42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4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61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pPr/>
              <a:t>11/20/2023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4767264"/>
            <a:ext cx="3086100" cy="4390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4767264"/>
            <a:ext cx="2057400" cy="43903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E9A6-9407-450E-A009-73B5284A7D43}" type="datetime1">
              <a:rPr lang="ru-RU" smtClean="0"/>
              <a:pPr/>
              <a:t>20.11.2023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513337" y="4905375"/>
            <a:ext cx="141265" cy="806567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5" y="35235"/>
            <a:ext cx="4342476" cy="2077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3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18" y="4783477"/>
            <a:ext cx="2103121" cy="43903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78"/>
            <a:ext cx="2926080" cy="439031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95" y="4795860"/>
            <a:ext cx="2103121" cy="26885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5"/>
            <a:ext cx="4342476" cy="2616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90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685800" hangingPunct="1"/>
            <a:endParaRPr sz="290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7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9"/>
            <a:ext cx="2103122" cy="685248"/>
          </a:xfrm>
          <a:prstGeom prst="rect">
            <a:avLst/>
          </a:prstGeom>
        </p:spPr>
        <p:txBody>
          <a:bodyPr lIns="243834" tIns="121918" rIns="243834" bIns="121918"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2" y="4783462"/>
            <a:ext cx="2926080" cy="685248"/>
          </a:xfrm>
          <a:prstGeom prst="rect">
            <a:avLst/>
          </a:prstGeom>
        </p:spPr>
        <p:txBody>
          <a:bodyPr lIns="243834" tIns="121918" rIns="243834" bIns="121918"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02034" y="4795860"/>
            <a:ext cx="141265" cy="806567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5E5E5E"/>
                </a:solidFill>
              </a:rPr>
              <a:pPr/>
              <a:t>‹#›</a:t>
            </a:fld>
            <a:endParaRPr lang="ru-RU">
              <a:solidFill>
                <a:srgbClr val="5E5E5E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2" y="397589"/>
            <a:ext cx="9144000" cy="28083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0"/>
          </a:p>
        </p:txBody>
      </p:sp>
    </p:spTree>
    <p:extLst>
      <p:ext uri="{BB962C8B-B14F-4D97-AF65-F5344CB8AC3E}">
        <p14:creationId xmlns:p14="http://schemas.microsoft.com/office/powerpoint/2010/main" val="392891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27.svg"/><Relationship Id="rId10" Type="http://schemas.openxmlformats.org/officeDocument/2006/relationships/image" Target="../media/image43.png"/><Relationship Id="rId4" Type="http://schemas.openxmlformats.org/officeDocument/2006/relationships/image" Target="../media/image26.pn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b.cert.roskazna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eb.cert.roskazna.ru/pia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5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11" Type="http://schemas.openxmlformats.org/officeDocument/2006/relationships/image" Target="../media/image42.svg"/><Relationship Id="rId5" Type="http://schemas.openxmlformats.org/officeDocument/2006/relationships/image" Target="../media/image60.png"/><Relationship Id="rId15" Type="http://schemas.openxmlformats.org/officeDocument/2006/relationships/image" Target="../media/image64.svg"/><Relationship Id="rId10" Type="http://schemas.openxmlformats.org/officeDocument/2006/relationships/image" Target="../media/image41.png"/><Relationship Id="rId4" Type="http://schemas.openxmlformats.org/officeDocument/2006/relationships/image" Target="../media/image59.jpeg"/><Relationship Id="rId9" Type="http://schemas.openxmlformats.org/officeDocument/2006/relationships/image" Target="../media/image40.sv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gov.ru/&#1054;&#1090;&#1082;&#1088;&#1099;&#1090;&#1099;&#1077;-&#1076;&#1072;&#1085;&#1085;&#1099;&#1077;?code=7710568760-BUDGETSFUNCTIONSFK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chemeClr val="bg1">
                <a:lumMod val="50000"/>
                <a:alpha val="39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4" name="object 9"/>
          <p:cNvSpPr/>
          <p:nvPr/>
        </p:nvSpPr>
        <p:spPr>
          <a:xfrm>
            <a:off x="7167446" y="320733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7" name="TextBox 16"/>
          <p:cNvSpPr txBox="1"/>
          <p:nvPr/>
        </p:nvSpPr>
        <p:spPr>
          <a:xfrm>
            <a:off x="467998" y="1031639"/>
            <a:ext cx="8546605" cy="249299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2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функции ЕПБС в открытом и конфиденциальном контуре для регионов.</a:t>
            </a:r>
          </a:p>
          <a:p>
            <a:r>
              <a:rPr lang="ru-RU" sz="22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функции ПИАО для регионов:</a:t>
            </a:r>
          </a:p>
          <a:p>
            <a:r>
              <a:rPr lang="ru-RU" sz="18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контрольные точки и риски;</a:t>
            </a:r>
          </a:p>
          <a:p>
            <a:r>
              <a:rPr lang="ru-RU" sz="18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объекты капитального строительства;</a:t>
            </a:r>
          </a:p>
          <a:p>
            <a:r>
              <a:rPr lang="ru-RU" sz="18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субсидии и казначейское сопровождение;</a:t>
            </a:r>
          </a:p>
          <a:p>
            <a:r>
              <a:rPr lang="ru-RU" sz="18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паспорт федерального округа;</a:t>
            </a:r>
          </a:p>
          <a:p>
            <a:r>
              <a:rPr lang="ru-RU" sz="18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паспорт региона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4828295"/>
            <a:ext cx="365759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767" y="4828295"/>
            <a:ext cx="3596028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ноябрь 2023 год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3BCA37-A6AD-E124-8164-8A252211EE89}"/>
              </a:ext>
            </a:extLst>
          </p:cNvPr>
          <p:cNvSpPr txBox="1"/>
          <p:nvPr/>
        </p:nvSpPr>
        <p:spPr>
          <a:xfrm>
            <a:off x="2623067" y="3537691"/>
            <a:ext cx="6226998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ru-RU" sz="24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Бабко Надежда Витальевна</a:t>
            </a:r>
          </a:p>
          <a:p>
            <a:pPr algn="r"/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развития информационных систем Федерального казначейства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92" y="203851"/>
            <a:ext cx="5947583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Паспорт региона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4068799" y="3173968"/>
            <a:ext cx="57600" cy="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D08ABA-18C8-C6C9-F9E0-6EB67AAE0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86"/>
          <a:stretch/>
        </p:blipFill>
        <p:spPr>
          <a:xfrm>
            <a:off x="100703" y="534149"/>
            <a:ext cx="8272732" cy="4202682"/>
          </a:xfrm>
          <a:prstGeom prst="rect">
            <a:avLst/>
          </a:prstGeom>
        </p:spPr>
      </p:pic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A366D622-D7C9-CF3C-8E15-E83AD36C4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4853" y="539868"/>
            <a:ext cx="387745" cy="38774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7967F-1364-4901-A63D-69C265028CEE}"/>
              </a:ext>
            </a:extLst>
          </p:cNvPr>
          <p:cNvSpPr/>
          <p:nvPr/>
        </p:nvSpPr>
        <p:spPr>
          <a:xfrm>
            <a:off x="3681748" y="3231568"/>
            <a:ext cx="5026618" cy="1838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Все параметры субъекта РФ</a:t>
            </a:r>
            <a:r>
              <a:rPr lang="ru-RU" sz="1400" spc="-1" dirty="0"/>
              <a:t>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Доходы, расходы, дефицит, профицит, госдолг;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Казначейское обслуживание;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Дотационность;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Остатки на казначейских счетах;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Переданные полномочия, режим первоочередных расходов;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Казначейское сопровождение;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Исполнительные документы и решения налоговых органов;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200" spc="-1" dirty="0"/>
              <a:t>Объекты капстроительства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FE679D-050D-C3D3-5428-1FDF46DA0DAC}"/>
              </a:ext>
            </a:extLst>
          </p:cNvPr>
          <p:cNvSpPr/>
          <p:nvPr/>
        </p:nvSpPr>
        <p:spPr>
          <a:xfrm>
            <a:off x="5632598" y="568705"/>
            <a:ext cx="3323644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Новый 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</a:t>
            </a:r>
            <a:r>
              <a:rPr lang="ru-RU" sz="1200" spc="-1" dirty="0">
                <a:solidFill>
                  <a:srgbClr val="FFFFFF"/>
                </a:solidFill>
              </a:rPr>
              <a:t>170</a:t>
            </a:r>
            <a:r>
              <a:rPr lang="en-US" sz="1200" spc="-1" dirty="0">
                <a:solidFill>
                  <a:srgbClr val="FFFFFF"/>
                </a:solidFill>
              </a:rPr>
              <a:t>_00</a:t>
            </a:r>
            <a:r>
              <a:rPr lang="ru-RU" sz="1200" spc="-1" dirty="0">
                <a:solidFill>
                  <a:srgbClr val="FFFFFF"/>
                </a:solidFill>
              </a:rPr>
              <a:t>2</a:t>
            </a:r>
            <a:r>
              <a:rPr lang="en-US" sz="1200" spc="-1" dirty="0">
                <a:solidFill>
                  <a:srgbClr val="FFFFFF"/>
                </a:solidFill>
              </a:rPr>
              <a:t>_report</a:t>
            </a:r>
            <a:endParaRPr lang="ru-RU" sz="1200" spc="-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8C5910-5220-2769-4FCB-7589B67072C0}"/>
              </a:ext>
            </a:extLst>
          </p:cNvPr>
          <p:cNvSpPr/>
          <p:nvPr/>
        </p:nvSpPr>
        <p:spPr>
          <a:xfrm>
            <a:off x="2052534" y="4508977"/>
            <a:ext cx="1550848" cy="51473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паспорт каждого местного бюджета</a:t>
            </a:r>
            <a:endParaRPr lang="ru-RU" sz="1200" spc="-1" dirty="0"/>
          </a:p>
        </p:txBody>
      </p:sp>
      <p:pic>
        <p:nvPicPr>
          <p:cNvPr id="16" name="Рисунок 15" descr="Добавить со сплошной заливкой">
            <a:extLst>
              <a:ext uri="{FF2B5EF4-FFF2-40B4-BE49-F238E27FC236}">
                <a16:creationId xmlns:a16="http://schemas.microsoft.com/office/drawing/2014/main" id="{ACD4D17B-4E85-B7BF-B534-E86A05D896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8012" y="4572869"/>
            <a:ext cx="434522" cy="4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2E234-64D1-D4DE-0E1A-4AA2239B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" y="684309"/>
            <a:ext cx="7927450" cy="44591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732" y="203851"/>
            <a:ext cx="6548743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Оперативное исполнение по нацпроектам в регионах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4068799" y="3173968"/>
            <a:ext cx="57600" cy="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FE679D-050D-C3D3-5428-1FDF46DA0DAC}"/>
              </a:ext>
            </a:extLst>
          </p:cNvPr>
          <p:cNvSpPr/>
          <p:nvPr/>
        </p:nvSpPr>
        <p:spPr>
          <a:xfrm>
            <a:off x="5719653" y="561291"/>
            <a:ext cx="3323644" cy="514738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Отчет в ПИАО: </a:t>
            </a:r>
            <a:r>
              <a:rPr lang="en-US" sz="1200" spc="-1" dirty="0">
                <a:solidFill>
                  <a:srgbClr val="FFFFFF"/>
                </a:solidFill>
              </a:rPr>
              <a:t>205_Rashodi_subektov_na_FP</a:t>
            </a:r>
          </a:p>
        </p:txBody>
      </p:sp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A366D622-D7C9-CF3C-8E15-E83AD36C4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1908" y="526325"/>
            <a:ext cx="387745" cy="38774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7967F-1364-4901-A63D-69C265028CEE}"/>
              </a:ext>
            </a:extLst>
          </p:cNvPr>
          <p:cNvSpPr/>
          <p:nvPr/>
        </p:nvSpPr>
        <p:spPr>
          <a:xfrm>
            <a:off x="5719654" y="1076029"/>
            <a:ext cx="3323644" cy="791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Ежедневно формируется в ПИАО и передается в ГАСУ АРМ НП. Цифры в ГАСУ из ПИАО</a:t>
            </a:r>
            <a:endParaRPr lang="ru-RU" sz="1400" spc="-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02AD3-689C-C0F3-C144-7A6441EF5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140" y="2621560"/>
            <a:ext cx="4741647" cy="2441207"/>
          </a:xfrm>
          <a:prstGeom prst="rect">
            <a:avLst/>
          </a:prstGeom>
        </p:spPr>
      </p:pic>
      <p:pic>
        <p:nvPicPr>
          <p:cNvPr id="9" name="Рисунок 8" descr="Стрелка вниз со сплошной заливкой">
            <a:extLst>
              <a:ext uri="{FF2B5EF4-FFF2-40B4-BE49-F238E27FC236}">
                <a16:creationId xmlns:a16="http://schemas.microsoft.com/office/drawing/2014/main" id="{D10A4392-1EB6-1B96-9B7D-445C15DBF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7226" y="1428808"/>
            <a:ext cx="1217108" cy="12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8" y="56376"/>
            <a:ext cx="7063988" cy="553224"/>
          </a:xfrm>
        </p:spPr>
        <p:txBody>
          <a:bodyPr anchor="ctr"/>
          <a:lstStyle/>
          <a:p>
            <a:r>
              <a:rPr lang="ru-RU" sz="20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 средств </a:t>
            </a:r>
            <a:r>
              <a:rPr lang="ru-RU" sz="2000" dirty="0"/>
              <a:t>финансовыми органами субъектов Российской Федерации</a:t>
            </a:r>
            <a:endParaRPr lang="ru-RU" sz="1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226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>
            <a:off x="290204" y="1656221"/>
            <a:ext cx="1381081" cy="6509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>
              <a:lnSpc>
                <a:spcPct val="90000"/>
              </a:lnSpc>
            </a:pPr>
            <a:r>
              <a:rPr lang="ru-RU" altLang="ko-KR" sz="1400" b="1" dirty="0">
                <a:solidFill>
                  <a:srgbClr val="11437F"/>
                </a:solidFill>
              </a:rPr>
              <a:t>Финансовый орган субъекта РФ</a:t>
            </a:r>
          </a:p>
        </p:txBody>
      </p:sp>
      <p:cxnSp>
        <p:nvCxnSpPr>
          <p:cNvPr id="231" name="Прямая соединительная линия 230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grpSp>
        <p:nvGrpSpPr>
          <p:cNvPr id="178" name="Группа 177"/>
          <p:cNvGrpSpPr/>
          <p:nvPr/>
        </p:nvGrpSpPr>
        <p:grpSpPr>
          <a:xfrm>
            <a:off x="547895" y="2270767"/>
            <a:ext cx="865699" cy="888903"/>
            <a:chOff x="1362911" y="876307"/>
            <a:chExt cx="865699" cy="888903"/>
          </a:xfrm>
        </p:grpSpPr>
        <p:sp>
          <p:nvSpPr>
            <p:cNvPr id="348" name="Oval 10">
              <a:extLst>
                <a:ext uri="{FF2B5EF4-FFF2-40B4-BE49-F238E27FC236}">
                  <a16:creationId xmlns:a16="http://schemas.microsoft.com/office/drawing/2014/main" id="{416C3F62-A6A6-433C-9E34-BADC5C424F6C}"/>
                </a:ext>
              </a:extLst>
            </p:cNvPr>
            <p:cNvSpPr/>
            <p:nvPr/>
          </p:nvSpPr>
          <p:spPr>
            <a:xfrm>
              <a:off x="1362911" y="876307"/>
              <a:ext cx="865699" cy="888903"/>
            </a:xfrm>
            <a:prstGeom prst="ellipse">
              <a:avLst/>
            </a:prstGeom>
            <a:solidFill>
              <a:srgbClr val="134C9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endParaRPr lang="en-JM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81" y="1000050"/>
              <a:ext cx="567777" cy="567777"/>
            </a:xfrm>
            <a:prstGeom prst="rect">
              <a:avLst/>
            </a:prstGeom>
          </p:spPr>
        </p:pic>
      </p:grpSp>
      <p:sp>
        <p:nvSpPr>
          <p:cNvPr id="192" name="Скругленный прямоугольник 191"/>
          <p:cNvSpPr/>
          <p:nvPr/>
        </p:nvSpPr>
        <p:spPr>
          <a:xfrm>
            <a:off x="4932040" y="2962287"/>
            <a:ext cx="1758829" cy="1253596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ПУР КС</a:t>
            </a:r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4912619" y="1407167"/>
            <a:ext cx="1758829" cy="863600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Информационная система ФО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7323706" y="2282542"/>
            <a:ext cx="1325734" cy="863600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ЭБ ПИАО</a:t>
            </a:r>
          </a:p>
        </p:txBody>
      </p:sp>
      <p:grpSp>
        <p:nvGrpSpPr>
          <p:cNvPr id="214" name="Группа 213"/>
          <p:cNvGrpSpPr/>
          <p:nvPr/>
        </p:nvGrpSpPr>
        <p:grpSpPr>
          <a:xfrm>
            <a:off x="3378554" y="3790894"/>
            <a:ext cx="786446" cy="815153"/>
            <a:chOff x="1362911" y="876307"/>
            <a:chExt cx="865699" cy="888903"/>
          </a:xfrm>
        </p:grpSpPr>
        <p:sp>
          <p:nvSpPr>
            <p:cNvPr id="215" name="Oval 10">
              <a:extLst>
                <a:ext uri="{FF2B5EF4-FFF2-40B4-BE49-F238E27FC236}">
                  <a16:creationId xmlns:a16="http://schemas.microsoft.com/office/drawing/2014/main" id="{416C3F62-A6A6-433C-9E34-BADC5C424F6C}"/>
                </a:ext>
              </a:extLst>
            </p:cNvPr>
            <p:cNvSpPr/>
            <p:nvPr/>
          </p:nvSpPr>
          <p:spPr>
            <a:xfrm>
              <a:off x="1362911" y="876307"/>
              <a:ext cx="865699" cy="888903"/>
            </a:xfrm>
            <a:prstGeom prst="ellipse">
              <a:avLst/>
            </a:prstGeom>
            <a:solidFill>
              <a:srgbClr val="134C9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endParaRPr lang="en-JM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216" name="Рисунок 2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81" y="1000050"/>
              <a:ext cx="567777" cy="567777"/>
            </a:xfrm>
            <a:prstGeom prst="rect">
              <a:avLst/>
            </a:prstGeom>
          </p:spPr>
        </p:pic>
      </p:grpSp>
      <p:sp>
        <p:nvSpPr>
          <p:cNvPr id="217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>
            <a:off x="3324567" y="3553048"/>
            <a:ext cx="887895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1400" b="1" dirty="0">
                <a:solidFill>
                  <a:srgbClr val="11437F"/>
                </a:solidFill>
              </a:rPr>
              <a:t>ТОФК</a:t>
            </a:r>
            <a:endParaRPr lang="ko-KR" altLang="en-US" sz="1400" b="1" dirty="0">
              <a:solidFill>
                <a:srgbClr val="11437F"/>
              </a:solidFill>
            </a:endParaRP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1826640" y="1756394"/>
            <a:ext cx="2482107" cy="842349"/>
          </a:xfrm>
          <a:prstGeom prst="roundRect">
            <a:avLst>
              <a:gd name="adj" fmla="val 28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РФ от 01.12.2021 г. N 2155 устанавливает общие требования к порядку осуществления КС ФО субъектов РФ</a:t>
            </a:r>
          </a:p>
        </p:txBody>
      </p:sp>
      <p:cxnSp>
        <p:nvCxnSpPr>
          <p:cNvPr id="7" name="Соединительная линия уступом 6"/>
          <p:cNvCxnSpPr>
            <a:stCxn id="348" idx="6"/>
            <a:endCxn id="193" idx="1"/>
          </p:cNvCxnSpPr>
          <p:nvPr/>
        </p:nvCxnSpPr>
        <p:spPr>
          <a:xfrm flipV="1">
            <a:off x="1413594" y="1838967"/>
            <a:ext cx="3499025" cy="876252"/>
          </a:xfrm>
          <a:prstGeom prst="bentConnector3">
            <a:avLst>
              <a:gd name="adj1" fmla="val 90677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48" idx="4"/>
            <a:endCxn id="215" idx="2"/>
          </p:cNvCxnSpPr>
          <p:nvPr/>
        </p:nvCxnSpPr>
        <p:spPr>
          <a:xfrm rot="16200000" flipH="1">
            <a:off x="1660249" y="2480165"/>
            <a:ext cx="1038801" cy="2397809"/>
          </a:xfrm>
          <a:prstGeom prst="bentConnector2">
            <a:avLst/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1200643" y="4263181"/>
            <a:ext cx="1933099" cy="655604"/>
          </a:xfrm>
          <a:prstGeom prst="roundRect">
            <a:avLst>
              <a:gd name="adj" fmla="val 28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Передача полномочий на основании Приказа Минфина России от 31 марта 2020 г. N 50н</a:t>
            </a:r>
          </a:p>
        </p:txBody>
      </p:sp>
      <p:cxnSp>
        <p:nvCxnSpPr>
          <p:cNvPr id="47" name="Соединительная линия уступом 46"/>
          <p:cNvCxnSpPr>
            <a:stCxn id="215" idx="6"/>
          </p:cNvCxnSpPr>
          <p:nvPr/>
        </p:nvCxnSpPr>
        <p:spPr>
          <a:xfrm flipV="1">
            <a:off x="4165000" y="3796533"/>
            <a:ext cx="767040" cy="401938"/>
          </a:xfrm>
          <a:prstGeom prst="bentConnector3">
            <a:avLst>
              <a:gd name="adj1" fmla="val 53110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193" idx="3"/>
            <a:endCxn id="208" idx="1"/>
          </p:cNvCxnSpPr>
          <p:nvPr/>
        </p:nvCxnSpPr>
        <p:spPr>
          <a:xfrm>
            <a:off x="6671448" y="1838967"/>
            <a:ext cx="652258" cy="875375"/>
          </a:xfrm>
          <a:prstGeom prst="bentConnector3">
            <a:avLst>
              <a:gd name="adj1" fmla="val 52645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192" idx="3"/>
            <a:endCxn id="208" idx="1"/>
          </p:cNvCxnSpPr>
          <p:nvPr/>
        </p:nvCxnSpPr>
        <p:spPr>
          <a:xfrm flipV="1">
            <a:off x="6690869" y="2714342"/>
            <a:ext cx="632837" cy="874743"/>
          </a:xfrm>
          <a:prstGeom prst="bentConnector3">
            <a:avLst>
              <a:gd name="adj1" fmla="val 50000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348" idx="4"/>
          </p:cNvCxnSpPr>
          <p:nvPr/>
        </p:nvCxnSpPr>
        <p:spPr>
          <a:xfrm rot="16200000" flipH="1">
            <a:off x="2826349" y="1314065"/>
            <a:ext cx="260087" cy="3951295"/>
          </a:xfrm>
          <a:prstGeom prst="bentConnector2">
            <a:avLst/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A74B17-6472-63A7-23DE-08A3AAC003BE}"/>
              </a:ext>
            </a:extLst>
          </p:cNvPr>
          <p:cNvSpPr/>
          <p:nvPr/>
        </p:nvSpPr>
        <p:spPr>
          <a:xfrm>
            <a:off x="865208" y="815276"/>
            <a:ext cx="3299791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Три варианта схемы работы субъектов РФ</a:t>
            </a:r>
            <a:endParaRPr lang="ru-RU" sz="1200" spc="-1" dirty="0"/>
          </a:p>
        </p:txBody>
      </p:sp>
      <p:pic>
        <p:nvPicPr>
          <p:cNvPr id="3" name="Рисунок 2" descr="Колокол со сплошной заливкой">
            <a:extLst>
              <a:ext uri="{FF2B5EF4-FFF2-40B4-BE49-F238E27FC236}">
                <a16:creationId xmlns:a16="http://schemas.microsoft.com/office/drawing/2014/main" id="{5821F5CE-F3F7-817E-3297-19048AC9E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464" y="794466"/>
            <a:ext cx="387745" cy="387745"/>
          </a:xfrm>
          <a:prstGeom prst="rect">
            <a:avLst/>
          </a:prstGeom>
        </p:spPr>
      </p:pic>
      <p:pic>
        <p:nvPicPr>
          <p:cNvPr id="5" name="Рисунок 4" descr="Значок 1 со сплошной заливкой">
            <a:extLst>
              <a:ext uri="{FF2B5EF4-FFF2-40B4-BE49-F238E27FC236}">
                <a16:creationId xmlns:a16="http://schemas.microsoft.com/office/drawing/2014/main" id="{D772835E-9E6F-DFDC-2E70-1FA171A192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6392" y="2166281"/>
            <a:ext cx="723790" cy="723790"/>
          </a:xfrm>
          <a:prstGeom prst="rect">
            <a:avLst/>
          </a:prstGeom>
        </p:spPr>
      </p:pic>
      <p:pic>
        <p:nvPicPr>
          <p:cNvPr id="8" name="Рисунок 7" descr="Значок со сплошной заливкой">
            <a:extLst>
              <a:ext uri="{FF2B5EF4-FFF2-40B4-BE49-F238E27FC236}">
                <a16:creationId xmlns:a16="http://schemas.microsoft.com/office/drawing/2014/main" id="{02A4BA41-5BD6-D9F8-50DA-56D5B677A3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67192" y="2895187"/>
            <a:ext cx="743802" cy="743802"/>
          </a:xfrm>
          <a:prstGeom prst="rect">
            <a:avLst/>
          </a:prstGeom>
        </p:spPr>
      </p:pic>
      <p:pic>
        <p:nvPicPr>
          <p:cNvPr id="10" name="Рисунок 9" descr="Значок 3 со сплошной заливкой">
            <a:extLst>
              <a:ext uri="{FF2B5EF4-FFF2-40B4-BE49-F238E27FC236}">
                <a16:creationId xmlns:a16="http://schemas.microsoft.com/office/drawing/2014/main" id="{06FFE8F7-6097-3218-AB62-336F5E4C5C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5866" y="4021646"/>
            <a:ext cx="758931" cy="75893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AC6E5C-7D71-C62D-6CBB-1778F57353AC}"/>
              </a:ext>
            </a:extLst>
          </p:cNvPr>
          <p:cNvSpPr/>
          <p:nvPr/>
        </p:nvSpPr>
        <p:spPr>
          <a:xfrm>
            <a:off x="5040974" y="2327796"/>
            <a:ext cx="1178671" cy="422405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spc="-1" dirty="0"/>
              <a:t>29</a:t>
            </a:r>
            <a:r>
              <a:rPr lang="ru-RU" sz="1200" spc="-1" dirty="0"/>
              <a:t> регионов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38BB4D-CDAA-52DE-7680-EE276A1E6D14}"/>
              </a:ext>
            </a:extLst>
          </p:cNvPr>
          <p:cNvSpPr/>
          <p:nvPr/>
        </p:nvSpPr>
        <p:spPr>
          <a:xfrm>
            <a:off x="2880330" y="3086669"/>
            <a:ext cx="1178671" cy="422405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spc="-1" dirty="0"/>
              <a:t>5</a:t>
            </a:r>
            <a:r>
              <a:rPr lang="ru-RU" sz="1200" spc="-1" dirty="0"/>
              <a:t>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48590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Скругленный прямоугольник 100"/>
          <p:cNvSpPr/>
          <p:nvPr/>
        </p:nvSpPr>
        <p:spPr>
          <a:xfrm>
            <a:off x="109069" y="2186612"/>
            <a:ext cx="8898109" cy="1809148"/>
          </a:xfrm>
          <a:prstGeom prst="roundRect">
            <a:avLst>
              <a:gd name="adj" fmla="val 0"/>
            </a:avLst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09069" y="744488"/>
            <a:ext cx="8898109" cy="144212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cxnSp>
        <p:nvCxnSpPr>
          <p:cNvPr id="231" name="Прямая соединительная линия 230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193" name="Скругленный прямоугольник 192"/>
          <p:cNvSpPr/>
          <p:nvPr/>
        </p:nvSpPr>
        <p:spPr>
          <a:xfrm>
            <a:off x="5306483" y="1020210"/>
            <a:ext cx="1480229" cy="716409"/>
          </a:xfrm>
          <a:prstGeom prst="roundRect">
            <a:avLst>
              <a:gd name="adj" fmla="val 2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Ситуационный центр ФК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838389" y="1014387"/>
            <a:ext cx="1325734" cy="716458"/>
          </a:xfrm>
          <a:prstGeom prst="roundRect">
            <a:avLst>
              <a:gd name="adj" fmla="val 2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Информаци-онная</a:t>
            </a:r>
            <a:r>
              <a:rPr lang="ru-RU" sz="1400" b="1" dirty="0"/>
              <a:t> система ФО</a:t>
            </a:r>
          </a:p>
        </p:txBody>
      </p:sp>
      <p:sp>
        <p:nvSpPr>
          <p:cNvPr id="217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>
            <a:off x="3821009" y="781894"/>
            <a:ext cx="887895" cy="2539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1200" b="1" dirty="0">
                <a:solidFill>
                  <a:srgbClr val="11437F"/>
                </a:solidFill>
              </a:rPr>
              <a:t>ТОФК</a:t>
            </a:r>
            <a:endParaRPr lang="ko-KR" altLang="en-US" sz="1200" b="1" dirty="0">
              <a:solidFill>
                <a:srgbClr val="11437F"/>
              </a:solidFill>
            </a:endParaRPr>
          </a:p>
        </p:txBody>
      </p:sp>
      <p:cxnSp>
        <p:nvCxnSpPr>
          <p:cNvPr id="56" name="Соединительная линия уступом 55"/>
          <p:cNvCxnSpPr>
            <a:stCxn id="51" idx="3"/>
            <a:endCxn id="66" idx="1"/>
          </p:cNvCxnSpPr>
          <p:nvPr/>
        </p:nvCxnSpPr>
        <p:spPr>
          <a:xfrm flipV="1">
            <a:off x="5972697" y="3096685"/>
            <a:ext cx="1451789" cy="425933"/>
          </a:xfrm>
          <a:prstGeom prst="bentConnector3">
            <a:avLst>
              <a:gd name="adj1" fmla="val 49406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348" idx="6"/>
            <a:endCxn id="193" idx="1"/>
          </p:cNvCxnSpPr>
          <p:nvPr/>
        </p:nvCxnSpPr>
        <p:spPr>
          <a:xfrm>
            <a:off x="4638586" y="1376616"/>
            <a:ext cx="667897" cy="1799"/>
          </a:xfrm>
          <a:prstGeom prst="bentConnector3">
            <a:avLst>
              <a:gd name="adj1" fmla="val 50000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164123" y="1487670"/>
            <a:ext cx="1670983" cy="476306"/>
          </a:xfrm>
          <a:prstGeom prst="roundRect">
            <a:avLst>
              <a:gd name="adj" fmla="val 28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с использованием инструмента обмена произвольными сообщениями ГИИС ЭБ</a:t>
            </a:r>
          </a:p>
        </p:txBody>
      </p:sp>
      <p:grpSp>
        <p:nvGrpSpPr>
          <p:cNvPr id="178" name="Группа 177"/>
          <p:cNvGrpSpPr/>
          <p:nvPr/>
        </p:nvGrpSpPr>
        <p:grpSpPr>
          <a:xfrm>
            <a:off x="3925439" y="1014436"/>
            <a:ext cx="713147" cy="724360"/>
            <a:chOff x="1362911" y="876307"/>
            <a:chExt cx="865699" cy="888903"/>
          </a:xfrm>
        </p:grpSpPr>
        <p:sp>
          <p:nvSpPr>
            <p:cNvPr id="348" name="Oval 10">
              <a:extLst>
                <a:ext uri="{FF2B5EF4-FFF2-40B4-BE49-F238E27FC236}">
                  <a16:creationId xmlns:a16="http://schemas.microsoft.com/office/drawing/2014/main" id="{416C3F62-A6A6-433C-9E34-BADC5C424F6C}"/>
                </a:ext>
              </a:extLst>
            </p:cNvPr>
            <p:cNvSpPr/>
            <p:nvPr/>
          </p:nvSpPr>
          <p:spPr>
            <a:xfrm>
              <a:off x="1362911" y="876307"/>
              <a:ext cx="865699" cy="88890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endParaRPr lang="en-JM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81" y="1000050"/>
              <a:ext cx="567777" cy="567777"/>
            </a:xfrm>
            <a:prstGeom prst="rect">
              <a:avLst/>
            </a:prstGeom>
          </p:spPr>
        </p:pic>
      </p:grpSp>
      <p:cxnSp>
        <p:nvCxnSpPr>
          <p:cNvPr id="41" name="Соединительная линия уступом 40"/>
          <p:cNvCxnSpPr>
            <a:stCxn id="208" idx="3"/>
            <a:endCxn id="348" idx="2"/>
          </p:cNvCxnSpPr>
          <p:nvPr/>
        </p:nvCxnSpPr>
        <p:spPr>
          <a:xfrm>
            <a:off x="2164123" y="1372616"/>
            <a:ext cx="1761316" cy="4000"/>
          </a:xfrm>
          <a:prstGeom prst="bentConnector3">
            <a:avLst>
              <a:gd name="adj1" fmla="val 50000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384291" y="1014387"/>
            <a:ext cx="1325734" cy="724409"/>
          </a:xfrm>
          <a:prstGeom prst="roundRect">
            <a:avLst>
              <a:gd name="adj" fmla="val 28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ПИАО</a:t>
            </a:r>
          </a:p>
        </p:txBody>
      </p:sp>
      <p:cxnSp>
        <p:nvCxnSpPr>
          <p:cNvPr id="49" name="Соединительная линия уступом 48"/>
          <p:cNvCxnSpPr>
            <a:stCxn id="193" idx="3"/>
            <a:endCxn id="48" idx="1"/>
          </p:cNvCxnSpPr>
          <p:nvPr/>
        </p:nvCxnSpPr>
        <p:spPr>
          <a:xfrm flipV="1">
            <a:off x="6786712" y="1376592"/>
            <a:ext cx="597579" cy="1823"/>
          </a:xfrm>
          <a:prstGeom prst="bentConnector3">
            <a:avLst>
              <a:gd name="adj1" fmla="val 50000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4492468" y="3164413"/>
            <a:ext cx="1480229" cy="716409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Диспетчер </a:t>
            </a:r>
            <a:r>
              <a:rPr lang="en-US" sz="1400" dirty="0"/>
              <a:t>ETL</a:t>
            </a:r>
            <a:endParaRPr lang="ru-RU" sz="14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9865" y="2757022"/>
            <a:ext cx="1374258" cy="716458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prstClr val="white"/>
                </a:solidFill>
              </a:rPr>
              <a:t>Информаци-онная</a:t>
            </a:r>
            <a:r>
              <a:rPr lang="ru-RU" sz="1400" b="1" dirty="0">
                <a:solidFill>
                  <a:prstClr val="white"/>
                </a:solidFill>
              </a:rPr>
              <a:t> система ФО</a:t>
            </a:r>
          </a:p>
        </p:txBody>
      </p:sp>
      <p:cxnSp>
        <p:nvCxnSpPr>
          <p:cNvPr id="55" name="Соединительная линия уступом 54"/>
          <p:cNvCxnSpPr>
            <a:stCxn id="53" idx="3"/>
            <a:endCxn id="51" idx="1"/>
          </p:cNvCxnSpPr>
          <p:nvPr/>
        </p:nvCxnSpPr>
        <p:spPr>
          <a:xfrm>
            <a:off x="2164123" y="3115251"/>
            <a:ext cx="2328345" cy="407367"/>
          </a:xfrm>
          <a:prstGeom prst="bentConnector3">
            <a:avLst>
              <a:gd name="adj1" fmla="val 70149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3" idx="3"/>
            <a:endCxn id="68" idx="1"/>
          </p:cNvCxnSpPr>
          <p:nvPr/>
        </p:nvCxnSpPr>
        <p:spPr>
          <a:xfrm flipV="1">
            <a:off x="2164123" y="2630601"/>
            <a:ext cx="2302568" cy="484650"/>
          </a:xfrm>
          <a:prstGeom prst="bentConnector3">
            <a:avLst>
              <a:gd name="adj1" fmla="val 71065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7424486" y="2734480"/>
            <a:ext cx="1325734" cy="724409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ПИАО</a:t>
            </a:r>
          </a:p>
        </p:txBody>
      </p:sp>
      <p:cxnSp>
        <p:nvCxnSpPr>
          <p:cNvPr id="67" name="Соединительная линия уступом 66"/>
          <p:cNvCxnSpPr>
            <a:stCxn id="68" idx="3"/>
            <a:endCxn id="66" idx="1"/>
          </p:cNvCxnSpPr>
          <p:nvPr/>
        </p:nvCxnSpPr>
        <p:spPr>
          <a:xfrm>
            <a:off x="5946920" y="2630601"/>
            <a:ext cx="1477566" cy="466084"/>
          </a:xfrm>
          <a:prstGeom prst="bentConnector3">
            <a:avLst>
              <a:gd name="adj1" fmla="val 50000"/>
            </a:avLst>
          </a:prstGeom>
          <a:ln w="12700" cap="flat">
            <a:solidFill>
              <a:schemeClr val="accent1">
                <a:lumMod val="75000"/>
                <a:alpha val="40000"/>
              </a:schemeClr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4466691" y="2272396"/>
            <a:ext cx="1480229" cy="716409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СМЭВ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2592724" y="2966188"/>
            <a:ext cx="744468" cy="258232"/>
            <a:chOff x="1769480" y="1685141"/>
            <a:chExt cx="744468" cy="25823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944509" y="1705113"/>
              <a:ext cx="569439" cy="205149"/>
            </a:xfrm>
            <a:prstGeom prst="roundRect">
              <a:avLst>
                <a:gd name="adj" fmla="val 284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XML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1769480" y="1685141"/>
              <a:ext cx="251491" cy="258232"/>
              <a:chOff x="177028" y="1712246"/>
              <a:chExt cx="350062" cy="359445"/>
            </a:xfrm>
          </p:grpSpPr>
          <p:sp>
            <p:nvSpPr>
              <p:cNvPr id="60" name="Oval 10">
                <a:extLst>
                  <a:ext uri="{FF2B5EF4-FFF2-40B4-BE49-F238E27FC236}">
                    <a16:creationId xmlns:a16="http://schemas.microsoft.com/office/drawing/2014/main" id="{416C3F62-A6A6-433C-9E34-BADC5C424F6C}"/>
                  </a:ext>
                </a:extLst>
              </p:cNvPr>
              <p:cNvSpPr/>
              <p:nvPr/>
            </p:nvSpPr>
            <p:spPr>
              <a:xfrm>
                <a:off x="177028" y="1712246"/>
                <a:ext cx="350062" cy="359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04DA1F36-9B6D-4C84-991A-5E61E23F7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423" y="1758332"/>
                <a:ext cx="267271" cy="267271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2624528" y="1257533"/>
            <a:ext cx="744468" cy="258232"/>
            <a:chOff x="1769480" y="1685141"/>
            <a:chExt cx="744468" cy="25823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944509" y="1705113"/>
              <a:ext cx="569439" cy="205149"/>
            </a:xfrm>
            <a:prstGeom prst="roundRect">
              <a:avLst>
                <a:gd name="adj" fmla="val 284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Excel</a:t>
              </a:r>
              <a:endParaRPr lang="ru-RU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769480" y="1685141"/>
              <a:ext cx="251491" cy="258232"/>
              <a:chOff x="177028" y="1712246"/>
              <a:chExt cx="350062" cy="359445"/>
            </a:xfrm>
          </p:grpSpPr>
          <p:sp>
            <p:nvSpPr>
              <p:cNvPr id="35" name="Oval 10">
                <a:extLst>
                  <a:ext uri="{FF2B5EF4-FFF2-40B4-BE49-F238E27FC236}">
                    <a16:creationId xmlns:a16="http://schemas.microsoft.com/office/drawing/2014/main" id="{416C3F62-A6A6-433C-9E34-BADC5C424F6C}"/>
                  </a:ext>
                </a:extLst>
              </p:cNvPr>
              <p:cNvSpPr/>
              <p:nvPr/>
            </p:nvSpPr>
            <p:spPr>
              <a:xfrm>
                <a:off x="177028" y="1712246"/>
                <a:ext cx="350062" cy="359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 b="1" dirty="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04DA1F36-9B6D-4C84-991A-5E61E23F7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423" y="1758332"/>
                <a:ext cx="267271" cy="267271"/>
              </a:xfrm>
              <a:prstGeom prst="rect">
                <a:avLst/>
              </a:prstGeom>
            </p:spPr>
          </p:pic>
        </p:grpSp>
      </p:grpSp>
      <p:sp>
        <p:nvSpPr>
          <p:cNvPr id="98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 rot="16200000">
            <a:off x="-269670" y="1252161"/>
            <a:ext cx="1261276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1400" b="1" dirty="0">
                <a:solidFill>
                  <a:schemeClr val="accent5">
                    <a:lumMod val="50000"/>
                  </a:schemeClr>
                </a:solidFill>
              </a:rPr>
              <a:t>Временная схема</a:t>
            </a:r>
          </a:p>
        </p:txBody>
      </p:sp>
      <p:sp>
        <p:nvSpPr>
          <p:cNvPr id="99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 rot="16200000">
            <a:off x="-198272" y="2749231"/>
            <a:ext cx="1118478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1400" b="1" dirty="0">
                <a:solidFill>
                  <a:srgbClr val="11437F"/>
                </a:solidFill>
              </a:rPr>
              <a:t>Целевая схема</a:t>
            </a: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8" y="163197"/>
            <a:ext cx="7063988" cy="307777"/>
          </a:xfrm>
        </p:spPr>
        <p:txBody>
          <a:bodyPr anchor="ctr"/>
          <a:lstStyle/>
          <a:p>
            <a:r>
              <a:rPr lang="ru-RU" sz="2000" dirty="0">
                <a:solidFill>
                  <a:srgbClr val="11437F"/>
                </a:solidFill>
                <a:cs typeface="Arial" panose="020B0604020202020204" pitchFamily="34" charset="0"/>
              </a:rPr>
              <a:t>Временная и целевая схема по 9н</a:t>
            </a:r>
            <a:endParaRPr lang="ru-RU" sz="1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D49222-2A4A-387C-8D77-7CC4CBD55312}"/>
              </a:ext>
            </a:extLst>
          </p:cNvPr>
          <p:cNvSpPr/>
          <p:nvPr/>
        </p:nvSpPr>
        <p:spPr>
          <a:xfrm>
            <a:off x="321420" y="4049504"/>
            <a:ext cx="8473405" cy="1007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соответствии с приказом ФК от 22.02.2022 г. № 9н в 2022 году реализуется информационный обмена между ПИАО и информационными системами финансовых органов субъектов РФ  (муниципальных образований) в части передачи данных по казначейскому сопровождению целевых средств, осуществляемому </a:t>
            </a:r>
            <a:r>
              <a:rPr lang="ru-RU" sz="1400" dirty="0" err="1">
                <a:solidFill>
                  <a:schemeClr val="bg1"/>
                </a:solidFill>
              </a:rPr>
              <a:t>фин.органами</a:t>
            </a:r>
            <a:r>
              <a:rPr lang="ru-RU" sz="1400" dirty="0">
                <a:solidFill>
                  <a:schemeClr val="bg1"/>
                </a:solidFill>
              </a:rPr>
              <a:t> субъектов РФ (муниципальных образований)</a:t>
            </a:r>
            <a:endParaRPr lang="ru-RU" sz="1400" spc="-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69D913-84A0-A465-7E32-659A86C6C814}"/>
              </a:ext>
            </a:extLst>
          </p:cNvPr>
          <p:cNvSpPr/>
          <p:nvPr/>
        </p:nvSpPr>
        <p:spPr>
          <a:xfrm>
            <a:off x="6045821" y="2188752"/>
            <a:ext cx="1507144" cy="330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Работает</a:t>
            </a:r>
            <a:endParaRPr lang="ru-RU" sz="1200" spc="-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C63C26-3336-D76A-915A-971D525F55E6}"/>
              </a:ext>
            </a:extLst>
          </p:cNvPr>
          <p:cNvSpPr/>
          <p:nvPr/>
        </p:nvSpPr>
        <p:spPr>
          <a:xfrm>
            <a:off x="6056458" y="3616477"/>
            <a:ext cx="1507144" cy="330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Работает</a:t>
            </a:r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375905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D51FF-6843-2D57-6B09-1401B93A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6" y="611865"/>
            <a:ext cx="7871791" cy="44278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71969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 в субъектах РФ/ муниципальных образованиях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35093-CC0C-1820-122C-BFC248FA5BB2}"/>
              </a:ext>
            </a:extLst>
          </p:cNvPr>
          <p:cNvSpPr/>
          <p:nvPr/>
        </p:nvSpPr>
        <p:spPr>
          <a:xfrm>
            <a:off x="4513116" y="666035"/>
            <a:ext cx="4544620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PIAO_100_030_report</a:t>
            </a:r>
            <a:r>
              <a:rPr lang="ru-RU" sz="1200" spc="-1" dirty="0">
                <a:solidFill>
                  <a:srgbClr val="FFFFFF"/>
                </a:solidFill>
              </a:rPr>
              <a:t> </a:t>
            </a:r>
            <a:r>
              <a:rPr lang="en-US" sz="1200" spc="-1" dirty="0">
                <a:solidFill>
                  <a:srgbClr val="FFFFFF"/>
                </a:solidFill>
              </a:rPr>
              <a:t>PIAO_100_016_report</a:t>
            </a:r>
          </a:p>
        </p:txBody>
      </p:sp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455D1AEE-C79E-7934-AAD4-3D57CBA58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5370" y="637198"/>
            <a:ext cx="387745" cy="38774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F49B68-8F1A-049E-7591-62F5415EFB23}"/>
              </a:ext>
            </a:extLst>
          </p:cNvPr>
          <p:cNvSpPr/>
          <p:nvPr/>
        </p:nvSpPr>
        <p:spPr>
          <a:xfrm>
            <a:off x="5114679" y="4463454"/>
            <a:ext cx="3393217" cy="576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r>
              <a:rPr lang="ru-RU" sz="1400" dirty="0"/>
              <a:t>Регион видит все свои контракты на казначейском сопровождении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9037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70424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Казначейское сопровождение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1904-1A64-08B8-E06C-B83A3243A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435"/>
            <a:ext cx="6694999" cy="37659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6194066" y="668741"/>
            <a:ext cx="2704757" cy="4238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r>
              <a:rPr lang="ru-RU" sz="1400" dirty="0"/>
              <a:t>Отслеживается цепочка субподрядчиков по контрактам\соглашениям, стоящим на казначейском сопровождении. Движение средств по лицевым счетам и все выплаты субподрядчикам.</a:t>
            </a:r>
          </a:p>
          <a:p>
            <a:r>
              <a:rPr lang="ru-RU" sz="1400" dirty="0"/>
              <a:t>Пример: Строительно-монтажные работы по объекту «Проектирование и реконструкция канализационных очистных сооружений </a:t>
            </a:r>
            <a:r>
              <a:rPr lang="ru-RU" sz="1400" dirty="0" err="1"/>
              <a:t>г.о</a:t>
            </a:r>
            <a:r>
              <a:rPr lang="ru-RU" sz="1400" dirty="0"/>
              <a:t>. Кинель»</a:t>
            </a:r>
          </a:p>
          <a:p>
            <a:r>
              <a:rPr lang="ru-RU" sz="1400" dirty="0"/>
              <a:t>Управление архитектуры и градостроительства администрации городского округа Кинель Самарской области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EFDA43-DE25-5CBF-E1C4-29A6425E31C6}"/>
              </a:ext>
            </a:extLst>
          </p:cNvPr>
          <p:cNvSpPr/>
          <p:nvPr/>
        </p:nvSpPr>
        <p:spPr>
          <a:xfrm>
            <a:off x="245177" y="4393372"/>
            <a:ext cx="5734204" cy="6994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Скоро: банковское сопровождение Постановление Правительства РФ от 15 февраля 2023 г. N 224 "Об утверждении Правил осуществления в 2023 году банковского сопровождения при казначейском сопровождении средств"</a:t>
            </a:r>
            <a:endParaRPr lang="ru-RU" sz="1200" spc="-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5A158D-F0ED-2B2F-C565-859E13837F52}"/>
              </a:ext>
            </a:extLst>
          </p:cNvPr>
          <p:cNvSpPr/>
          <p:nvPr/>
        </p:nvSpPr>
        <p:spPr>
          <a:xfrm>
            <a:off x="2655737" y="585092"/>
            <a:ext cx="2899674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</a:t>
            </a:r>
            <a:r>
              <a:rPr lang="ru-RU" sz="1200" spc="-1" dirty="0">
                <a:solidFill>
                  <a:srgbClr val="FFFFFF"/>
                </a:solidFill>
              </a:rPr>
              <a:t>100</a:t>
            </a:r>
            <a:r>
              <a:rPr lang="en-US" sz="1200" spc="-1" dirty="0">
                <a:solidFill>
                  <a:srgbClr val="FFFFFF"/>
                </a:solidFill>
              </a:rPr>
              <a:t>_01</a:t>
            </a:r>
            <a:r>
              <a:rPr lang="ru-RU" sz="1200" spc="-1" dirty="0">
                <a:solidFill>
                  <a:srgbClr val="FFFFFF"/>
                </a:solidFill>
              </a:rPr>
              <a:t>7</a:t>
            </a:r>
            <a:r>
              <a:rPr lang="en-US" sz="1200" spc="-1" dirty="0">
                <a:solidFill>
                  <a:srgbClr val="FFFFFF"/>
                </a:solidFill>
              </a:rPr>
              <a:t>_report</a:t>
            </a:r>
            <a:endParaRPr lang="ru-RU" sz="1200" spc="-1" dirty="0"/>
          </a:p>
        </p:txBody>
      </p:sp>
      <p:pic>
        <p:nvPicPr>
          <p:cNvPr id="10" name="Рисунок 9" descr="Колокол со сплошной заливкой">
            <a:extLst>
              <a:ext uri="{FF2B5EF4-FFF2-40B4-BE49-F238E27FC236}">
                <a16:creationId xmlns:a16="http://schemas.microsoft.com/office/drawing/2014/main" id="{DFC52AEC-5317-BE13-D13E-381CCEF69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7992" y="556255"/>
            <a:ext cx="387745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DE0BD-871E-750E-60F0-7AE8BB56A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04"/>
          <a:stretch/>
        </p:blipFill>
        <p:spPr>
          <a:xfrm>
            <a:off x="109987" y="738664"/>
            <a:ext cx="8415144" cy="38197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163506"/>
            <a:ext cx="6534419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Объекты капитального строительства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5A158D-F0ED-2B2F-C565-859E13837F52}"/>
              </a:ext>
            </a:extLst>
          </p:cNvPr>
          <p:cNvSpPr/>
          <p:nvPr/>
        </p:nvSpPr>
        <p:spPr>
          <a:xfrm>
            <a:off x="2655737" y="510019"/>
            <a:ext cx="2951433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PIAO_192_000_report</a:t>
            </a:r>
            <a:endParaRPr lang="ru-RU" sz="1200" spc="-1" dirty="0"/>
          </a:p>
        </p:txBody>
      </p:sp>
      <p:pic>
        <p:nvPicPr>
          <p:cNvPr id="10" name="Рисунок 9" descr="Колокол со сплошной заливкой">
            <a:extLst>
              <a:ext uri="{FF2B5EF4-FFF2-40B4-BE49-F238E27FC236}">
                <a16:creationId xmlns:a16="http://schemas.microsoft.com/office/drawing/2014/main" id="{DFC52AEC-5317-BE13-D13E-381CCEF69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7992" y="481182"/>
            <a:ext cx="387745" cy="3877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897470-0B0A-7FDB-DAE6-F61B3A51C87B}"/>
              </a:ext>
            </a:extLst>
          </p:cNvPr>
          <p:cNvSpPr/>
          <p:nvPr/>
        </p:nvSpPr>
        <p:spPr>
          <a:xfrm>
            <a:off x="1130418" y="4507713"/>
            <a:ext cx="7394713" cy="576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Ежедневно формируется в ПИАО и передается в ГАСУ АРМ Строительство. </a:t>
            </a: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Все ОКС с участием федеральных средств, в том числе строящиеся в регионах и МО</a:t>
            </a:r>
            <a:endParaRPr lang="ru-RU" sz="1400" spc="-1" dirty="0"/>
          </a:p>
        </p:txBody>
      </p:sp>
    </p:spTree>
    <p:extLst>
      <p:ext uri="{BB962C8B-B14F-4D97-AF65-F5344CB8AC3E}">
        <p14:creationId xmlns:p14="http://schemas.microsoft.com/office/powerpoint/2010/main" val="370623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186467"/>
            <a:ext cx="7174334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подключения к подсистеме ПИАО</a:t>
            </a:r>
          </a:p>
        </p:txBody>
      </p: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3881445" y="2668231"/>
            <a:ext cx="4754524" cy="229984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r>
              <a:rPr lang="ru-RU" sz="1400" dirty="0"/>
              <a:t>Доступ к ПИАО ГИИС ЭБ осуществляется:</a:t>
            </a:r>
          </a:p>
          <a:p>
            <a:r>
              <a:rPr lang="ru-RU" sz="1400" dirty="0"/>
              <a:t>‒  через Личный кабинет ГИИС ЭБ по ссылке </a:t>
            </a:r>
            <a:r>
              <a:rPr lang="ru-RU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https://eb.cert.roskazna.ru</a:t>
            </a:r>
            <a:r>
              <a:rPr lang="ru-RU" sz="1400" dirty="0"/>
              <a:t> или</a:t>
            </a:r>
          </a:p>
          <a:p>
            <a:r>
              <a:rPr lang="ru-RU" sz="1400" dirty="0"/>
              <a:t>‒  по прямой ссылке доступа к ПИАО ГИИС ЭБ </a:t>
            </a:r>
            <a:r>
              <a:rPr lang="ru-RU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https://eb.cert.roskazna.ru/piao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</a:p>
          <a:p>
            <a:endParaRPr lang="ru-RU" sz="1400" dirty="0"/>
          </a:p>
          <a:p>
            <a:r>
              <a:rPr lang="ru-RU" sz="1400" dirty="0"/>
              <a:t>Необходимо выполнить настройки АРМ пользователя по инструкции «Настройка Континент ТЛС-2.0 для работы с точкой доступа ПОИБ СОБИ» на официальном сайте Федерального казначейства</a:t>
            </a:r>
          </a:p>
        </p:txBody>
      </p:sp>
      <p:sp>
        <p:nvSpPr>
          <p:cNvPr id="3" name="Скругленный прямоугольник 92">
            <a:extLst>
              <a:ext uri="{FF2B5EF4-FFF2-40B4-BE49-F238E27FC236}">
                <a16:creationId xmlns:a16="http://schemas.microsoft.com/office/drawing/2014/main" id="{80019851-B269-C84C-0383-ED4EE576CC3B}"/>
              </a:ext>
            </a:extLst>
          </p:cNvPr>
          <p:cNvSpPr/>
          <p:nvPr/>
        </p:nvSpPr>
        <p:spPr>
          <a:xfrm>
            <a:off x="508032" y="2833586"/>
            <a:ext cx="3031479" cy="828799"/>
          </a:xfrm>
          <a:prstGeom prst="roundRect">
            <a:avLst>
              <a:gd name="adj" fmla="val 3371"/>
            </a:avLst>
          </a:prstGeom>
          <a:solidFill>
            <a:srgbClr val="059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461"/>
            <a:r>
              <a:rPr lang="ru-RU" sz="1400" spc="-22" dirty="0">
                <a:solidFill>
                  <a:srgbClr val="FFFFFF"/>
                </a:solidFill>
                <a:cs typeface="Arial"/>
              </a:rPr>
              <a:t>Руководитель организации</a:t>
            </a:r>
            <a:br>
              <a:rPr lang="ru-RU" sz="1400" spc="-22" dirty="0">
                <a:solidFill>
                  <a:srgbClr val="FFFFFF"/>
                </a:solidFill>
                <a:cs typeface="Arial"/>
              </a:rPr>
            </a:br>
            <a:r>
              <a:rPr lang="ru-RU" sz="1400" spc="-22" dirty="0">
                <a:solidFill>
                  <a:srgbClr val="FFFFFF"/>
                </a:solidFill>
                <a:cs typeface="Arial"/>
              </a:rPr>
              <a:t> или уполномоченное лицо утверждают заявку на добавление полномочий для сотрудника</a:t>
            </a:r>
          </a:p>
        </p:txBody>
      </p:sp>
      <p:sp>
        <p:nvSpPr>
          <p:cNvPr id="5" name="Скругленный прямоугольник 79">
            <a:extLst>
              <a:ext uri="{FF2B5EF4-FFF2-40B4-BE49-F238E27FC236}">
                <a16:creationId xmlns:a16="http://schemas.microsoft.com/office/drawing/2014/main" id="{B63C0D35-3D79-CFF4-7179-BFCDB2E12029}"/>
              </a:ext>
            </a:extLst>
          </p:cNvPr>
          <p:cNvSpPr/>
          <p:nvPr/>
        </p:nvSpPr>
        <p:spPr>
          <a:xfrm>
            <a:off x="508032" y="1844726"/>
            <a:ext cx="3031479" cy="651739"/>
          </a:xfrm>
          <a:prstGeom prst="roundRect">
            <a:avLst>
              <a:gd name="adj" fmla="val 3371"/>
            </a:avLst>
          </a:prstGeom>
          <a:solidFill>
            <a:srgbClr val="059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461"/>
            <a:r>
              <a:rPr lang="ru-RU" sz="1400" spc="-22" dirty="0">
                <a:solidFill>
                  <a:srgbClr val="FFFFFF"/>
                </a:solidFill>
                <a:cs typeface="Arial"/>
              </a:rPr>
              <a:t>Выбрать полномочия </a:t>
            </a:r>
            <a:br>
              <a:rPr lang="ru-RU" sz="1400" spc="-22" dirty="0">
                <a:solidFill>
                  <a:srgbClr val="FFFFFF"/>
                </a:solidFill>
                <a:cs typeface="Arial"/>
              </a:rPr>
            </a:br>
            <a:r>
              <a:rPr lang="ru-RU" sz="1400" spc="-22" dirty="0">
                <a:solidFill>
                  <a:srgbClr val="FFFFFF"/>
                </a:solidFill>
                <a:cs typeface="Arial"/>
              </a:rPr>
              <a:t>для доступа к ПИАО в </a:t>
            </a:r>
          </a:p>
          <a:p>
            <a:pPr algn="ctr" defTabSz="580461"/>
            <a:r>
              <a:rPr lang="ru-RU" sz="1400" spc="-22" dirty="0">
                <a:solidFill>
                  <a:srgbClr val="FFFFFF"/>
                </a:solidFill>
                <a:cs typeface="Arial"/>
              </a:rPr>
              <a:t>ПОИБ СОБИ ФК</a:t>
            </a:r>
          </a:p>
        </p:txBody>
      </p:sp>
      <p:sp>
        <p:nvSpPr>
          <p:cNvPr id="9" name="Скругленный прямоугольник 100">
            <a:extLst>
              <a:ext uri="{FF2B5EF4-FFF2-40B4-BE49-F238E27FC236}">
                <a16:creationId xmlns:a16="http://schemas.microsoft.com/office/drawing/2014/main" id="{A6ABFAD4-F186-66A9-C59A-68E25A6827AD}"/>
              </a:ext>
            </a:extLst>
          </p:cNvPr>
          <p:cNvSpPr/>
          <p:nvPr/>
        </p:nvSpPr>
        <p:spPr>
          <a:xfrm>
            <a:off x="1176960" y="3999506"/>
            <a:ext cx="1693622" cy="420872"/>
          </a:xfrm>
          <a:prstGeom prst="roundRect">
            <a:avLst>
              <a:gd name="adj" fmla="val 3371"/>
            </a:avLst>
          </a:prstGeom>
          <a:solidFill>
            <a:srgbClr val="019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461"/>
            <a:r>
              <a:rPr lang="ru-RU" sz="1400" dirty="0">
                <a:solidFill>
                  <a:srgbClr val="FFFFFF"/>
                </a:solidFill>
                <a:cs typeface="Arial"/>
              </a:rPr>
              <a:t>Доступ получен</a:t>
            </a:r>
          </a:p>
        </p:txBody>
      </p:sp>
      <p:sp>
        <p:nvSpPr>
          <p:cNvPr id="10" name="Скругленный прямоугольник 51">
            <a:extLst>
              <a:ext uri="{FF2B5EF4-FFF2-40B4-BE49-F238E27FC236}">
                <a16:creationId xmlns:a16="http://schemas.microsoft.com/office/drawing/2014/main" id="{CF191B67-35C2-3342-01AB-E495FAF6DE3E}"/>
              </a:ext>
            </a:extLst>
          </p:cNvPr>
          <p:cNvSpPr/>
          <p:nvPr/>
        </p:nvSpPr>
        <p:spPr>
          <a:xfrm>
            <a:off x="4374424" y="873057"/>
            <a:ext cx="2336204" cy="648000"/>
          </a:xfrm>
          <a:prstGeom prst="roundRect">
            <a:avLst>
              <a:gd name="adj" fmla="val 3371"/>
            </a:avLst>
          </a:prstGeom>
          <a:solidFill>
            <a:srgbClr val="059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461"/>
            <a:r>
              <a:rPr lang="ru-RU" sz="1400" spc="-22" dirty="0">
                <a:solidFill>
                  <a:srgbClr val="FFFFFF"/>
                </a:solidFill>
                <a:cs typeface="Arial"/>
              </a:rPr>
              <a:t>Выполнить регистрацию сотрудника в </a:t>
            </a:r>
          </a:p>
          <a:p>
            <a:pPr algn="ctr" defTabSz="580461"/>
            <a:r>
              <a:rPr lang="ru-RU" sz="1400" spc="-22" dirty="0">
                <a:solidFill>
                  <a:srgbClr val="FFFFFF"/>
                </a:solidFill>
                <a:cs typeface="Arial"/>
              </a:rPr>
              <a:t>ПОИБ СОБИ ФК</a:t>
            </a:r>
          </a:p>
        </p:txBody>
      </p:sp>
      <p:sp>
        <p:nvSpPr>
          <p:cNvPr id="11" name="Скругленный прямоугольник 50">
            <a:extLst>
              <a:ext uri="{FF2B5EF4-FFF2-40B4-BE49-F238E27FC236}">
                <a16:creationId xmlns:a16="http://schemas.microsoft.com/office/drawing/2014/main" id="{01EFCE44-9C10-1276-46BA-01DE10B0940A}"/>
              </a:ext>
            </a:extLst>
          </p:cNvPr>
          <p:cNvSpPr/>
          <p:nvPr/>
        </p:nvSpPr>
        <p:spPr>
          <a:xfrm>
            <a:off x="508032" y="866306"/>
            <a:ext cx="3031479" cy="641299"/>
          </a:xfrm>
          <a:prstGeom prst="roundRect">
            <a:avLst>
              <a:gd name="adj" fmla="val 3371"/>
            </a:avLst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461"/>
            <a:r>
              <a:rPr lang="ru-RU" sz="1400" dirty="0"/>
              <a:t>Сотрудник организации зарегистрирован в </a:t>
            </a:r>
          </a:p>
          <a:p>
            <a:pPr algn="ctr" defTabSz="580461"/>
            <a:r>
              <a:rPr lang="ru-RU" sz="1400" dirty="0"/>
              <a:t>ПОИБ СОБИ ФК?</a:t>
            </a:r>
          </a:p>
        </p:txBody>
      </p:sp>
      <p:cxnSp>
        <p:nvCxnSpPr>
          <p:cNvPr id="13" name="Соединительная линия уступом 123">
            <a:extLst>
              <a:ext uri="{FF2B5EF4-FFF2-40B4-BE49-F238E27FC236}">
                <a16:creationId xmlns:a16="http://schemas.microsoft.com/office/drawing/2014/main" id="{E9A42B7A-C5B9-838C-762A-91F3BB5F1F05}"/>
              </a:ext>
            </a:extLst>
          </p:cNvPr>
          <p:cNvCxnSpPr>
            <a:cxnSpLocks/>
            <a:stCxn id="10" idx="2"/>
            <a:endCxn id="5" idx="3"/>
          </p:cNvCxnSpPr>
          <p:nvPr/>
        </p:nvCxnSpPr>
        <p:spPr>
          <a:xfrm rot="5400000">
            <a:off x="4216250" y="844319"/>
            <a:ext cx="649539" cy="2003015"/>
          </a:xfrm>
          <a:prstGeom prst="bentConnector2">
            <a:avLst/>
          </a:prstGeom>
          <a:ln w="50800">
            <a:solidFill>
              <a:srgbClr val="06ABF4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32E46D-DCDA-B9C0-A63B-1FCC80A5B759}"/>
              </a:ext>
            </a:extLst>
          </p:cNvPr>
          <p:cNvSpPr/>
          <p:nvPr/>
        </p:nvSpPr>
        <p:spPr>
          <a:xfrm>
            <a:off x="7119840" y="2231457"/>
            <a:ext cx="3738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НЕТ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F804112-27B2-0B1E-2227-8CCAEEC0339E}"/>
              </a:ext>
            </a:extLst>
          </p:cNvPr>
          <p:cNvCxnSpPr>
            <a:cxnSpLocks/>
          </p:cNvCxnSpPr>
          <p:nvPr/>
        </p:nvCxnSpPr>
        <p:spPr>
          <a:xfrm>
            <a:off x="3539511" y="1170835"/>
            <a:ext cx="834913" cy="1225"/>
          </a:xfrm>
          <a:prstGeom prst="straightConnector1">
            <a:avLst/>
          </a:prstGeom>
          <a:ln w="76200">
            <a:solidFill>
              <a:srgbClr val="FF931E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AD4A116-E1D9-8546-4037-F8F59EF58C89}"/>
              </a:ext>
            </a:extLst>
          </p:cNvPr>
          <p:cNvSpPr/>
          <p:nvPr/>
        </p:nvSpPr>
        <p:spPr>
          <a:xfrm>
            <a:off x="3635228" y="844966"/>
            <a:ext cx="492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НЕТ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38DA1846-8488-9BE1-DE04-4C9E2E9D0E4A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>
            <a:off x="2023772" y="2496465"/>
            <a:ext cx="0" cy="337121"/>
          </a:xfrm>
          <a:prstGeom prst="straightConnector1">
            <a:avLst/>
          </a:prstGeom>
          <a:ln w="50800">
            <a:solidFill>
              <a:srgbClr val="06ABF4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5CE08EB-699D-4BAD-22BC-8C532D8ACAC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023771" y="3662385"/>
            <a:ext cx="1" cy="335163"/>
          </a:xfrm>
          <a:prstGeom prst="straightConnector1">
            <a:avLst/>
          </a:prstGeom>
          <a:ln w="50800">
            <a:solidFill>
              <a:srgbClr val="06ABF4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41325A7F-CCB2-45C9-C7EC-EF3AFA6A707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2023771" y="1512505"/>
            <a:ext cx="1" cy="332221"/>
          </a:xfrm>
          <a:prstGeom prst="straightConnector1">
            <a:avLst/>
          </a:prstGeom>
          <a:ln w="76200">
            <a:solidFill>
              <a:srgbClr val="FF931E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08AA1D35-14DE-6AE3-6F31-4B437AA00D30}"/>
              </a:ext>
            </a:extLst>
          </p:cNvPr>
          <p:cNvSpPr/>
          <p:nvPr/>
        </p:nvSpPr>
        <p:spPr>
          <a:xfrm>
            <a:off x="1360100" y="1521057"/>
            <a:ext cx="492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ДА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05" name="Рисунок 104" descr="Стремление со сплошной заливкой">
            <a:extLst>
              <a:ext uri="{FF2B5EF4-FFF2-40B4-BE49-F238E27FC236}">
                <a16:creationId xmlns:a16="http://schemas.microsoft.com/office/drawing/2014/main" id="{56DE72AC-5373-1FB4-08DA-51ADB1BAF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304" y="37401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2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186467"/>
            <a:ext cx="7174334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ПИАО</a:t>
            </a:r>
          </a:p>
        </p:txBody>
      </p: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64D6B5-5DED-2E6A-C64E-921EF11F3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47" y="719067"/>
            <a:ext cx="6865257" cy="43535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B63FB-389A-7F78-6434-49ABF450F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95" y="550960"/>
            <a:ext cx="2224631" cy="4447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AE28EB-8151-85D1-2882-786E5EE5E55F}"/>
              </a:ext>
            </a:extLst>
          </p:cNvPr>
          <p:cNvSpPr/>
          <p:nvPr/>
        </p:nvSpPr>
        <p:spPr>
          <a:xfrm>
            <a:off x="3466650" y="2766061"/>
            <a:ext cx="2751269" cy="699404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Как только получили доступ к ПИАО – можно установить мобильное приложение ПИАО</a:t>
            </a:r>
            <a:endParaRPr lang="ru-RU" sz="1200" spc="-1" dirty="0"/>
          </a:p>
        </p:txBody>
      </p:sp>
      <p:pic>
        <p:nvPicPr>
          <p:cNvPr id="14" name="Рисунок 13" descr="Стрелка вправо со сплошной заливкой">
            <a:extLst>
              <a:ext uri="{FF2B5EF4-FFF2-40B4-BE49-F238E27FC236}">
                <a16:creationId xmlns:a16="http://schemas.microsoft.com/office/drawing/2014/main" id="{FB47FC4A-0801-F262-EFD7-DC025E280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24171">
            <a:off x="2493542" y="26585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3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593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Единый портал бюджетной системы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5293BA7-F646-4838-B537-18D4BF20A44E}"/>
              </a:ext>
            </a:extLst>
          </p:cNvPr>
          <p:cNvSpPr/>
          <p:nvPr/>
        </p:nvSpPr>
        <p:spPr>
          <a:xfrm>
            <a:off x="610853" y="678777"/>
            <a:ext cx="3721055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исполнения федерального, регионального и местных бюджетов (ежедневно обновляемая информация)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A8FB13F-39E4-4026-98E1-A2BC675F9484}"/>
              </a:ext>
            </a:extLst>
          </p:cNvPr>
          <p:cNvSpPr/>
          <p:nvPr/>
        </p:nvSpPr>
        <p:spPr>
          <a:xfrm>
            <a:off x="610854" y="1806312"/>
            <a:ext cx="3255686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участников и неучастников бюджетного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процесса (перечень всех получателей средств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бюджета, их полномочия и реквизиты)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025B1F4-4B6F-46D4-B803-3FCDF88844DD}"/>
              </a:ext>
            </a:extLst>
          </p:cNvPr>
          <p:cNvSpPr/>
          <p:nvPr/>
        </p:nvSpPr>
        <p:spPr>
          <a:xfrm>
            <a:off x="610853" y="2446771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соглашений о предоставлении средств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бюджетов (в части открытого набора показателей)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D5D3031-ED17-4FE8-850A-D3EE40F5F679}"/>
              </a:ext>
            </a:extLst>
          </p:cNvPr>
          <p:cNvSpPr/>
          <p:nvPr/>
        </p:nvSpPr>
        <p:spPr>
          <a:xfrm>
            <a:off x="610853" y="2990175"/>
            <a:ext cx="3721055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Реестр государственных заданий 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6F9E4EE-60AD-4549-9E76-100965438C0F}"/>
              </a:ext>
            </a:extLst>
          </p:cNvPr>
          <p:cNvSpPr/>
          <p:nvPr/>
        </p:nvSpPr>
        <p:spPr>
          <a:xfrm>
            <a:off x="603596" y="1304954"/>
            <a:ext cx="3400889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параметрах реализации национальных (федеральных, региональных) проектов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E680BDD-4110-4FF8-A31C-D930E343B42F}"/>
              </a:ext>
            </a:extLst>
          </p:cNvPr>
          <p:cNvSpPr/>
          <p:nvPr/>
        </p:nvSpPr>
        <p:spPr>
          <a:xfrm>
            <a:off x="610853" y="3349498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Справочники и классификаторы, применяемые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бюджетном процессе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8CF4E05-82E9-4DA2-B6F9-5BE9E74C8222}"/>
              </a:ext>
            </a:extLst>
          </p:cNvPr>
          <p:cNvSpPr/>
          <p:nvPr/>
        </p:nvSpPr>
        <p:spPr>
          <a:xfrm>
            <a:off x="610853" y="3867446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о ФБ и документы и материалы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 проекту закона о ФБ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8CF4E05-82E9-4DA2-B6F9-5BE9E74C8222}"/>
              </a:ext>
            </a:extLst>
          </p:cNvPr>
          <p:cNvSpPr/>
          <p:nvPr/>
        </p:nvSpPr>
        <p:spPr>
          <a:xfrm>
            <a:off x="596338" y="4368362"/>
            <a:ext cx="372105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Открытые данные, в том числе в формате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(236+ наборов)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1237" y="756607"/>
            <a:ext cx="238055" cy="3886636"/>
            <a:chOff x="241237" y="891774"/>
            <a:chExt cx="238055" cy="3886636"/>
          </a:xfrm>
        </p:grpSpPr>
        <p:grpSp>
          <p:nvGrpSpPr>
            <p:cNvPr id="43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7433" y="891774"/>
              <a:ext cx="230924" cy="232446"/>
              <a:chOff x="257076" y="816623"/>
              <a:chExt cx="403429" cy="403429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1487349"/>
              <a:ext cx="230924" cy="232446"/>
              <a:chOff x="257076" y="816623"/>
              <a:chExt cx="403429" cy="403429"/>
            </a:xfrm>
          </p:grpSpPr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2007354"/>
              <a:ext cx="230924" cy="232446"/>
              <a:chOff x="257076" y="816623"/>
              <a:chExt cx="403429" cy="403429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2624928"/>
              <a:ext cx="230924" cy="232446"/>
              <a:chOff x="257076" y="816623"/>
              <a:chExt cx="403429" cy="403429"/>
            </a:xfrm>
          </p:grpSpPr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8368" y="3130796"/>
              <a:ext cx="230924" cy="232446"/>
              <a:chOff x="257076" y="816623"/>
              <a:chExt cx="403429" cy="403429"/>
            </a:xfrm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7433" y="3541312"/>
              <a:ext cx="230924" cy="232446"/>
              <a:chOff x="257076" y="816623"/>
              <a:chExt cx="403429" cy="403429"/>
            </a:xfrm>
          </p:grpSpPr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1823" y="4024251"/>
              <a:ext cx="230924" cy="232446"/>
              <a:chOff x="257076" y="816623"/>
              <a:chExt cx="403429" cy="403429"/>
            </a:xfrm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Группа 11">
              <a:extLst>
                <a:ext uri="{FF2B5EF4-FFF2-40B4-BE49-F238E27FC236}">
                  <a16:creationId xmlns:a16="http://schemas.microsoft.com/office/drawing/2014/main" id="{109E5278-27D6-4651-98ED-5D6A49D7C9AB}"/>
                </a:ext>
              </a:extLst>
            </p:cNvPr>
            <p:cNvGrpSpPr/>
            <p:nvPr/>
          </p:nvGrpSpPr>
          <p:grpSpPr>
            <a:xfrm>
              <a:off x="241237" y="4545964"/>
              <a:ext cx="230924" cy="232446"/>
              <a:chOff x="257076" y="816623"/>
              <a:chExt cx="403429" cy="403429"/>
            </a:xfrm>
          </p:grpSpPr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F1D5AC5-92C9-4354-9506-FEF08DFBC119}"/>
                  </a:ext>
                </a:extLst>
              </p:cNvPr>
              <p:cNvSpPr/>
              <p:nvPr/>
            </p:nvSpPr>
            <p:spPr>
              <a:xfrm>
                <a:off x="257076" y="816623"/>
                <a:ext cx="403429" cy="403429"/>
              </a:xfrm>
              <a:prstGeom prst="ellipse">
                <a:avLst/>
              </a:pr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Ромб 50">
                <a:extLst>
                  <a:ext uri="{FF2B5EF4-FFF2-40B4-BE49-F238E27FC236}">
                    <a16:creationId xmlns:a16="http://schemas.microsoft.com/office/drawing/2014/main" id="{F0AA0882-6F37-41EE-9C50-28EEB3D3F667}"/>
                  </a:ext>
                </a:extLst>
              </p:cNvPr>
              <p:cNvSpPr/>
              <p:nvPr/>
            </p:nvSpPr>
            <p:spPr>
              <a:xfrm>
                <a:off x="353259" y="948075"/>
                <a:ext cx="211061" cy="140523"/>
              </a:xfrm>
              <a:custGeom>
                <a:avLst/>
                <a:gdLst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0 w 397303"/>
                  <a:gd name="connsiteY4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0 w 397303"/>
                  <a:gd name="connsiteY5" fmla="*/ 198652 h 397303"/>
                  <a:gd name="connsiteX0" fmla="*/ 0 w 397303"/>
                  <a:gd name="connsiteY0" fmla="*/ 198652 h 397303"/>
                  <a:gd name="connsiteX1" fmla="*/ 198652 w 397303"/>
                  <a:gd name="connsiteY1" fmla="*/ 0 h 397303"/>
                  <a:gd name="connsiteX2" fmla="*/ 397303 w 397303"/>
                  <a:gd name="connsiteY2" fmla="*/ 198652 h 397303"/>
                  <a:gd name="connsiteX3" fmla="*/ 198652 w 397303"/>
                  <a:gd name="connsiteY3" fmla="*/ 397303 h 397303"/>
                  <a:gd name="connsiteX4" fmla="*/ 73082 w 397303"/>
                  <a:gd name="connsiteY4" fmla="*/ 278428 h 397303"/>
                  <a:gd name="connsiteX5" fmla="*/ 91440 w 397303"/>
                  <a:gd name="connsiteY5" fmla="*/ 290092 h 397303"/>
                  <a:gd name="connsiteX0" fmla="*/ 133078 w 331729"/>
                  <a:gd name="connsiteY0" fmla="*/ 0 h 397303"/>
                  <a:gd name="connsiteX1" fmla="*/ 331729 w 331729"/>
                  <a:gd name="connsiteY1" fmla="*/ 198652 h 397303"/>
                  <a:gd name="connsiteX2" fmla="*/ 133078 w 331729"/>
                  <a:gd name="connsiteY2" fmla="*/ 397303 h 397303"/>
                  <a:gd name="connsiteX3" fmla="*/ 7508 w 331729"/>
                  <a:gd name="connsiteY3" fmla="*/ 278428 h 397303"/>
                  <a:gd name="connsiteX4" fmla="*/ 25866 w 331729"/>
                  <a:gd name="connsiteY4" fmla="*/ 290092 h 397303"/>
                  <a:gd name="connsiteX0" fmla="*/ 331729 w 331729"/>
                  <a:gd name="connsiteY0" fmla="*/ 0 h 198651"/>
                  <a:gd name="connsiteX1" fmla="*/ 133078 w 331729"/>
                  <a:gd name="connsiteY1" fmla="*/ 198651 h 198651"/>
                  <a:gd name="connsiteX2" fmla="*/ 7508 w 331729"/>
                  <a:gd name="connsiteY2" fmla="*/ 79776 h 198651"/>
                  <a:gd name="connsiteX3" fmla="*/ 25866 w 331729"/>
                  <a:gd name="connsiteY3" fmla="*/ 91440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0 w 324221"/>
                  <a:gd name="connsiteY2" fmla="*/ 79776 h 198651"/>
                  <a:gd name="connsiteX0" fmla="*/ 324221 w 324221"/>
                  <a:gd name="connsiteY0" fmla="*/ 0 h 198651"/>
                  <a:gd name="connsiteX1" fmla="*/ 125570 w 324221"/>
                  <a:gd name="connsiteY1" fmla="*/ 198651 h 198651"/>
                  <a:gd name="connsiteX2" fmla="*/ 25854 w 324221"/>
                  <a:gd name="connsiteY2" fmla="*/ 104199 h 198651"/>
                  <a:gd name="connsiteX3" fmla="*/ 0 w 324221"/>
                  <a:gd name="connsiteY3" fmla="*/ 79776 h 198651"/>
                  <a:gd name="connsiteX0" fmla="*/ 298367 w 298367"/>
                  <a:gd name="connsiteY0" fmla="*/ 0 h 198651"/>
                  <a:gd name="connsiteX1" fmla="*/ 99716 w 298367"/>
                  <a:gd name="connsiteY1" fmla="*/ 198651 h 198651"/>
                  <a:gd name="connsiteX2" fmla="*/ 0 w 298367"/>
                  <a:gd name="connsiteY2" fmla="*/ 104199 h 19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8367" h="198651">
                    <a:moveTo>
                      <a:pt x="298367" y="0"/>
                    </a:moveTo>
                    <a:lnTo>
                      <a:pt x="99716" y="198651"/>
                    </a:lnTo>
                    <a:lnTo>
                      <a:pt x="0" y="104199"/>
                    </a:lnTo>
                  </a:path>
                </a:pathLst>
              </a:custGeom>
              <a:solidFill>
                <a:schemeClr val="bg1">
                  <a:alpha val="26000"/>
                </a:schemeClr>
              </a:solidFill>
              <a:ln w="22225">
                <a:solidFill>
                  <a:srgbClr val="D565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DE882D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4040590" y="682473"/>
            <a:ext cx="4720442" cy="2740342"/>
            <a:chOff x="4133087" y="713554"/>
            <a:chExt cx="4720442" cy="2740342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5654" y="713554"/>
              <a:ext cx="4695415" cy="2641171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6" name="Picture 3" descr="C:\Users\zemlyakova\Desktop\край-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3087" y="3303978"/>
              <a:ext cx="4720442" cy="149918"/>
            </a:xfrm>
            <a:prstGeom prst="rect">
              <a:avLst/>
            </a:prstGeom>
            <a:noFill/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A3DD82D-D793-4941-B559-1084AF744EE9}"/>
              </a:ext>
            </a:extLst>
          </p:cNvPr>
          <p:cNvSpPr/>
          <p:nvPr/>
        </p:nvSpPr>
        <p:spPr>
          <a:xfrm>
            <a:off x="3910520" y="1758167"/>
            <a:ext cx="4967956" cy="2392175"/>
          </a:xfrm>
          <a:prstGeom prst="rect">
            <a:avLst/>
          </a:prstGeom>
          <a:solidFill>
            <a:srgbClr val="9BBB59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72000" rIns="72000" bIns="7200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субсидий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грантов в форме субсидий, подлежащих предоставлению юридическим лицам, индивидуальным предпринимателям, а также физическим лицам - производителям товаров, работ, услуг;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утвержденных государственных (муниципальных) социальных заказах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 год и на плановый период 2024 и 2025 годов;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об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исполнении государственных (муниципальных) социальных заказов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оказание государственных (муниципальных) услуг в социальной сфере;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50н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0CBA833-13C0-4F6F-BD2F-D8C5226A88BA}"/>
              </a:ext>
            </a:extLst>
          </p:cNvPr>
          <p:cNvSpPr/>
          <p:nvPr/>
        </p:nvSpPr>
        <p:spPr>
          <a:xfrm>
            <a:off x="3910520" y="4162854"/>
            <a:ext cx="4967956" cy="684698"/>
          </a:xfrm>
          <a:prstGeom prst="rect">
            <a:avLst/>
          </a:prstGeom>
          <a:solidFill>
            <a:srgbClr val="4F81BD"/>
          </a:solidFill>
          <a:ln w="127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000" tIns="72000" rIns="72000" bIns="72000">
            <a:no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СКОРО: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отраслевые коэффициенты; реестр функций и полномочий; редизайн; реестр исполнителей по социальному сертификату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FAB3874-9FD4-4F8A-96E1-E8D0538A24DA}"/>
              </a:ext>
            </a:extLst>
          </p:cNvPr>
          <p:cNvSpPr/>
          <p:nvPr/>
        </p:nvSpPr>
        <p:spPr>
          <a:xfrm>
            <a:off x="327274" y="4820150"/>
            <a:ext cx="4163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Приказ Минфина России от 28.12.2016 г. N 243н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4DA1F36-9B6D-4C84-991A-5E61E23F78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4828128"/>
            <a:ext cx="267271" cy="267271"/>
          </a:xfrm>
          <a:prstGeom prst="rect">
            <a:avLst/>
          </a:prstGeom>
        </p:spPr>
      </p:pic>
      <p:pic>
        <p:nvPicPr>
          <p:cNvPr id="1028" name="Picture 4" descr="Значок Телеграмм: что значит, где его скачать и как поменять">
            <a:extLst>
              <a:ext uri="{FF2B5EF4-FFF2-40B4-BE49-F238E27FC236}">
                <a16:creationId xmlns:a16="http://schemas.microsoft.com/office/drawing/2014/main" id="{66322342-1CD7-6A60-A130-5D7FE73F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6" y="66137"/>
            <a:ext cx="804634" cy="5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5275F1-56FC-738E-1536-3725F8C17ACF}"/>
              </a:ext>
            </a:extLst>
          </p:cNvPr>
          <p:cNvSpPr/>
          <p:nvPr/>
        </p:nvSpPr>
        <p:spPr>
          <a:xfrm>
            <a:off x="2409127" y="86846"/>
            <a:ext cx="1995776" cy="514738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Официальный телеграм-канал </a:t>
            </a:r>
            <a:r>
              <a:rPr lang="en-US" sz="1200" spc="-1" dirty="0">
                <a:solidFill>
                  <a:srgbClr val="FFFFFF"/>
                </a:solidFill>
              </a:rPr>
              <a:t>https://t.me/epbsrf</a:t>
            </a:r>
            <a:r>
              <a:rPr lang="ru-RU" sz="1200" spc="-1" dirty="0">
                <a:solidFill>
                  <a:srgbClr val="FFFFFF"/>
                </a:solidFill>
              </a:rPr>
              <a:t> </a:t>
            </a:r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188251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407223" y="800953"/>
            <a:ext cx="2242752" cy="2261130"/>
            <a:chOff x="3407223" y="800953"/>
            <a:chExt cx="2242752" cy="22611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630002" y="800953"/>
              <a:ext cx="1831362" cy="2261130"/>
              <a:chOff x="3630002" y="800953"/>
              <a:chExt cx="1831362" cy="2261130"/>
            </a:xfrm>
          </p:grpSpPr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3715523" y="873552"/>
                <a:ext cx="1668343" cy="2188531"/>
              </a:xfrm>
              <a:prstGeom prst="roundRect">
                <a:avLst>
                  <a:gd name="adj" fmla="val 2078"/>
                </a:avLst>
              </a:prstGeom>
              <a:solidFill>
                <a:srgbClr val="F5F5F5"/>
              </a:solidFill>
              <a:ln w="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3630002" y="800953"/>
                <a:ext cx="1831362" cy="2216296"/>
              </a:xfrm>
              <a:prstGeom prst="roundRect">
                <a:avLst>
                  <a:gd name="adj" fmla="val 698"/>
                </a:avLst>
              </a:prstGeom>
              <a:noFill/>
              <a:ln w="12700">
                <a:solidFill>
                  <a:srgbClr val="11437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3794224" y="1028481"/>
                <a:ext cx="1570430" cy="1722098"/>
                <a:chOff x="3794224" y="1028481"/>
                <a:chExt cx="1570430" cy="1722098"/>
              </a:xfrm>
            </p:grpSpPr>
            <p:pic>
              <p:nvPicPr>
                <p:cNvPr id="151" name="Рисунок 1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4224" y="1028481"/>
                  <a:ext cx="1536324" cy="322718"/>
                </a:xfrm>
                <a:prstGeom prst="rect">
                  <a:avLst/>
                </a:prstGeom>
              </p:spPr>
            </p:pic>
            <p:grpSp>
              <p:nvGrpSpPr>
                <p:cNvPr id="6" name="Группа 5"/>
                <p:cNvGrpSpPr/>
                <p:nvPr/>
              </p:nvGrpSpPr>
              <p:grpSpPr>
                <a:xfrm>
                  <a:off x="3820173" y="1488627"/>
                  <a:ext cx="1544481" cy="1261952"/>
                  <a:chOff x="3820173" y="1488627"/>
                  <a:chExt cx="1544481" cy="1261952"/>
                </a:xfrm>
              </p:grpSpPr>
              <p:sp>
                <p:nvSpPr>
                  <p:cNvPr id="152" name="Прямоугольник 151"/>
                  <p:cNvSpPr/>
                  <p:nvPr/>
                </p:nvSpPr>
                <p:spPr>
                  <a:xfrm>
                    <a:off x="3820173" y="1513443"/>
                    <a:ext cx="1133044" cy="1200329"/>
                  </a:xfrm>
                  <a:prstGeom prst="rect">
                    <a:avLst/>
                  </a:prstGeom>
                </p:spPr>
                <p:txBody>
                  <a:bodyPr wrap="square" lIns="0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Аналитических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отчетов </a:t>
                    </a:r>
                  </a:p>
                  <a:p>
                    <a:endParaRPr lang="ru-RU" sz="900" dirty="0">
                      <a:solidFill>
                        <a:srgbClr val="11437F"/>
                      </a:solidFill>
                    </a:endParaRP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Источников данных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  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Витрин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данных</a:t>
                    </a:r>
                    <a:endParaRPr lang="ru-RU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5" name="Прямоугольник 174"/>
                  <p:cNvSpPr/>
                  <p:nvPr/>
                </p:nvSpPr>
                <p:spPr>
                  <a:xfrm>
                    <a:off x="4570047" y="1488627"/>
                    <a:ext cx="788999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2100" b="1" dirty="0">
                        <a:solidFill>
                          <a:srgbClr val="002060"/>
                        </a:solidFill>
                      </a:rPr>
                      <a:t>&gt;300</a:t>
                    </a:r>
                    <a:endParaRPr lang="ru-RU" sz="21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6" name="Прямоугольник 175"/>
                  <p:cNvSpPr/>
                  <p:nvPr/>
                </p:nvSpPr>
                <p:spPr>
                  <a:xfrm>
                    <a:off x="4575655" y="1914554"/>
                    <a:ext cx="788999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2100" b="1" dirty="0">
                        <a:solidFill>
                          <a:srgbClr val="002060"/>
                        </a:solidFill>
                      </a:rPr>
                      <a:t>&gt;</a:t>
                    </a:r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150</a:t>
                    </a:r>
                  </a:p>
                </p:txBody>
              </p:sp>
              <p:sp>
                <p:nvSpPr>
                  <p:cNvPr id="177" name="Прямоугольник 176"/>
                  <p:cNvSpPr/>
                  <p:nvPr/>
                </p:nvSpPr>
                <p:spPr>
                  <a:xfrm>
                    <a:off x="4868655" y="2335081"/>
                    <a:ext cx="467950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11</a:t>
                    </a:r>
                  </a:p>
                </p:txBody>
              </p:sp>
            </p:grpSp>
          </p:grpSp>
        </p:grpSp>
        <p:sp>
          <p:nvSpPr>
            <p:cNvPr id="5" name="Прямоугольник 4"/>
            <p:cNvSpPr/>
            <p:nvPr/>
          </p:nvSpPr>
          <p:spPr>
            <a:xfrm rot="18900000">
              <a:off x="3407223" y="1765709"/>
              <a:ext cx="335015" cy="340914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180223 w 369138"/>
                <a:gd name="connsiteY0" fmla="*/ 188585 h 395461"/>
                <a:gd name="connsiteX1" fmla="*/ 369138 w 369138"/>
                <a:gd name="connsiteY1" fmla="*/ 0 h 395461"/>
                <a:gd name="connsiteX2" fmla="*/ 369138 w 369138"/>
                <a:gd name="connsiteY2" fmla="*/ 395461 h 395461"/>
                <a:gd name="connsiteX3" fmla="*/ 0 w 369138"/>
                <a:gd name="connsiteY3" fmla="*/ 369139 h 395461"/>
                <a:gd name="connsiteX4" fmla="*/ 180223 w 369138"/>
                <a:gd name="connsiteY4" fmla="*/ 188585 h 395461"/>
                <a:gd name="connsiteX0" fmla="*/ 180223 w 392831"/>
                <a:gd name="connsiteY0" fmla="*/ 188585 h 399406"/>
                <a:gd name="connsiteX1" fmla="*/ 369138 w 392831"/>
                <a:gd name="connsiteY1" fmla="*/ 0 h 399406"/>
                <a:gd name="connsiteX2" fmla="*/ 392831 w 392831"/>
                <a:gd name="connsiteY2" fmla="*/ 399406 h 399406"/>
                <a:gd name="connsiteX3" fmla="*/ 0 w 392831"/>
                <a:gd name="connsiteY3" fmla="*/ 369139 h 399406"/>
                <a:gd name="connsiteX4" fmla="*/ 180223 w 392831"/>
                <a:gd name="connsiteY4" fmla="*/ 188585 h 39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31" h="399406">
                  <a:moveTo>
                    <a:pt x="180223" y="188585"/>
                  </a:moveTo>
                  <a:lnTo>
                    <a:pt x="369138" y="0"/>
                  </a:lnTo>
                  <a:lnTo>
                    <a:pt x="392831" y="399406"/>
                  </a:lnTo>
                  <a:lnTo>
                    <a:pt x="0" y="369139"/>
                  </a:lnTo>
                  <a:lnTo>
                    <a:pt x="180223" y="18858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Прямоугольник 4"/>
            <p:cNvSpPr/>
            <p:nvPr/>
          </p:nvSpPr>
          <p:spPr>
            <a:xfrm rot="2700000" flipH="1">
              <a:off x="5328207" y="1775282"/>
              <a:ext cx="321767" cy="321769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206546 w 414585"/>
                <a:gd name="connsiteY0" fmla="*/ 188585 h 418837"/>
                <a:gd name="connsiteX1" fmla="*/ 395461 w 414585"/>
                <a:gd name="connsiteY1" fmla="*/ 0 h 418837"/>
                <a:gd name="connsiteX2" fmla="*/ 414585 w 414585"/>
                <a:gd name="connsiteY2" fmla="*/ 418837 h 418837"/>
                <a:gd name="connsiteX3" fmla="*/ 0 w 414585"/>
                <a:gd name="connsiteY3" fmla="*/ 395461 h 418837"/>
                <a:gd name="connsiteX4" fmla="*/ 206546 w 414585"/>
                <a:gd name="connsiteY4" fmla="*/ 188585 h 418837"/>
                <a:gd name="connsiteX0" fmla="*/ 198046 w 406085"/>
                <a:gd name="connsiteY0" fmla="*/ 188585 h 418837"/>
                <a:gd name="connsiteX1" fmla="*/ 386961 w 406085"/>
                <a:gd name="connsiteY1" fmla="*/ 0 h 418837"/>
                <a:gd name="connsiteX2" fmla="*/ 406085 w 406085"/>
                <a:gd name="connsiteY2" fmla="*/ 418837 h 418837"/>
                <a:gd name="connsiteX3" fmla="*/ 0 w 406085"/>
                <a:gd name="connsiteY3" fmla="*/ 386962 h 418837"/>
                <a:gd name="connsiteX4" fmla="*/ 198046 w 406085"/>
                <a:gd name="connsiteY4" fmla="*/ 188585 h 418837"/>
                <a:gd name="connsiteX0" fmla="*/ 198046 w 406085"/>
                <a:gd name="connsiteY0" fmla="*/ 175836 h 406088"/>
                <a:gd name="connsiteX1" fmla="*/ 374211 w 406085"/>
                <a:gd name="connsiteY1" fmla="*/ 0 h 406088"/>
                <a:gd name="connsiteX2" fmla="*/ 406085 w 406085"/>
                <a:gd name="connsiteY2" fmla="*/ 406088 h 406088"/>
                <a:gd name="connsiteX3" fmla="*/ 0 w 406085"/>
                <a:gd name="connsiteY3" fmla="*/ 374213 h 406088"/>
                <a:gd name="connsiteX4" fmla="*/ 198046 w 406085"/>
                <a:gd name="connsiteY4" fmla="*/ 175836 h 4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85" h="406088">
                  <a:moveTo>
                    <a:pt x="198046" y="175836"/>
                  </a:moveTo>
                  <a:lnTo>
                    <a:pt x="374211" y="0"/>
                  </a:lnTo>
                  <a:lnTo>
                    <a:pt x="406085" y="406088"/>
                  </a:lnTo>
                  <a:lnTo>
                    <a:pt x="0" y="374213"/>
                  </a:lnTo>
                  <a:lnTo>
                    <a:pt x="198046" y="1758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1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47967"/>
            <a:ext cx="7174334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376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 txBox="1">
            <a:spLocks/>
          </p:cNvSpPr>
          <p:nvPr/>
        </p:nvSpPr>
        <p:spPr>
          <a:xfrm>
            <a:off x="1705202" y="47967"/>
            <a:ext cx="717433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45874" y="3029897"/>
            <a:ext cx="8812404" cy="1863969"/>
          </a:xfrm>
          <a:prstGeom prst="roundRect">
            <a:avLst>
              <a:gd name="adj" fmla="val 1897"/>
            </a:avLst>
          </a:prstGeom>
          <a:solidFill>
            <a:srgbClr val="F5F5F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19138" y="3301484"/>
            <a:ext cx="2525836" cy="1553105"/>
            <a:chOff x="270343" y="3301484"/>
            <a:chExt cx="2525836" cy="155310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70343" y="3301484"/>
              <a:ext cx="2220415" cy="1553105"/>
            </a:xfrm>
            <a:prstGeom prst="roundRect">
              <a:avLst>
                <a:gd name="adj" fmla="val 2423"/>
              </a:avLst>
            </a:prstGeom>
            <a:solidFill>
              <a:srgbClr val="3FB3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27158" y="3380136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675" y="3406886"/>
              <a:ext cx="168452" cy="168452"/>
            </a:xfrm>
            <a:prstGeom prst="rect">
              <a:avLst/>
            </a:prstGeom>
            <a:noFill/>
          </p:spPr>
        </p:pic>
        <p:sp>
          <p:nvSpPr>
            <p:cNvPr id="125" name="Прямоугольник 124"/>
            <p:cNvSpPr/>
            <p:nvPr/>
          </p:nvSpPr>
          <p:spPr>
            <a:xfrm>
              <a:off x="608635" y="3338146"/>
              <a:ext cx="2187544" cy="307777"/>
            </a:xfrm>
            <a:prstGeom prst="rect">
              <a:avLst/>
            </a:prstGeom>
          </p:spPr>
          <p:txBody>
            <a:bodyPr wrap="square" lIns="0" rIns="3600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</a:t>
              </a:r>
            </a:p>
            <a:p>
              <a:r>
                <a:rPr lang="ru-RU" sz="700" b="1" dirty="0">
                  <a:solidFill>
                    <a:schemeClr val="bg1"/>
                  </a:solidFill>
                </a:rPr>
                <a:t>которых является Минфин России</a:t>
              </a:r>
            </a:p>
          </p:txBody>
        </p:sp>
        <p:grpSp>
          <p:nvGrpSpPr>
            <p:cNvPr id="126" name="Группа 3"/>
            <p:cNvGrpSpPr/>
            <p:nvPr/>
          </p:nvGrpSpPr>
          <p:grpSpPr>
            <a:xfrm>
              <a:off x="321547" y="3683914"/>
              <a:ext cx="2117867" cy="1117670"/>
              <a:chOff x="321547" y="3974470"/>
              <a:chExt cx="2117867" cy="1053173"/>
            </a:xfrm>
          </p:grpSpPr>
          <p:sp>
            <p:nvSpPr>
              <p:cNvPr id="127" name="Скругленный прямоугольник 126"/>
              <p:cNvSpPr/>
              <p:nvPr/>
            </p:nvSpPr>
            <p:spPr>
              <a:xfrm>
                <a:off x="321547" y="3974705"/>
                <a:ext cx="753627" cy="1051600"/>
              </a:xfrm>
              <a:prstGeom prst="roundRect">
                <a:avLst>
                  <a:gd name="adj" fmla="val 2106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Соглашения</a:t>
                </a:r>
              </a:p>
            </p:txBody>
          </p:sp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25401" y="4707986"/>
                <a:ext cx="1314000" cy="319657"/>
              </a:xfrm>
              <a:prstGeom prst="roundRect">
                <a:avLst>
                  <a:gd name="adj" fmla="val 3744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  <a:cs typeface="Arial" pitchFamily="34" charset="0"/>
                  </a:rPr>
                  <a:t>ПУиО регионов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БА, ЛБО и БО субъектов РФ и МО</a:t>
                </a:r>
              </a:p>
              <a:p>
                <a:endParaRPr lang="ru-RU" sz="650" b="1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endParaRPr lang="ru-RU" sz="8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Скругленный прямоугольник 128"/>
              <p:cNvSpPr/>
              <p:nvPr/>
            </p:nvSpPr>
            <p:spPr>
              <a:xfrm>
                <a:off x="1125414" y="3974470"/>
                <a:ext cx="1314000" cy="685652"/>
              </a:xfrm>
              <a:prstGeom prst="roundRect">
                <a:avLst>
                  <a:gd name="adj" fmla="val 2182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72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бюджетного планирования</a:t>
                </a:r>
                <a:r>
                  <a:rPr lang="ru-RU" sz="700" dirty="0">
                    <a:solidFill>
                      <a:srgbClr val="006C43"/>
                    </a:solidFill>
                    <a:latin typeface="Arial Narrow" pitchFamily="34" charset="0"/>
                  </a:rPr>
                  <a:t> 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Кассовый план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ПОФР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Мониторинг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исполнения ФБ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в части БА</a:t>
                </a: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2495650" y="3301485"/>
            <a:ext cx="6395171" cy="1551006"/>
            <a:chOff x="2546855" y="3301485"/>
            <a:chExt cx="6395171" cy="1551006"/>
          </a:xfrm>
        </p:grpSpPr>
        <p:sp>
          <p:nvSpPr>
            <p:cNvPr id="131" name="Скругленный прямоугольник 78"/>
            <p:cNvSpPr/>
            <p:nvPr/>
          </p:nvSpPr>
          <p:spPr>
            <a:xfrm>
              <a:off x="2546855" y="3301485"/>
              <a:ext cx="6395171" cy="1551006"/>
            </a:xfrm>
            <a:prstGeom prst="roundRect">
              <a:avLst>
                <a:gd name="adj" fmla="val 2087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79"/>
            <p:cNvSpPr/>
            <p:nvPr/>
          </p:nvSpPr>
          <p:spPr>
            <a:xfrm>
              <a:off x="2906756" y="3398777"/>
              <a:ext cx="3817728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 которых является Федеральное казначейство</a:t>
              </a:r>
            </a:p>
          </p:txBody>
        </p:sp>
        <p:grpSp>
          <p:nvGrpSpPr>
            <p:cNvPr id="133" name="Группа 59"/>
            <p:cNvGrpSpPr/>
            <p:nvPr/>
          </p:nvGrpSpPr>
          <p:grpSpPr>
            <a:xfrm>
              <a:off x="2600592" y="3683914"/>
              <a:ext cx="6281451" cy="1109413"/>
              <a:chOff x="2600592" y="3683914"/>
              <a:chExt cx="6281451" cy="1109413"/>
            </a:xfrm>
          </p:grpSpPr>
          <p:sp>
            <p:nvSpPr>
              <p:cNvPr id="137" name="Скругленный прямоугольник 136"/>
              <p:cNvSpPr/>
              <p:nvPr/>
            </p:nvSpPr>
            <p:spPr>
              <a:xfrm>
                <a:off x="7840916" y="3683914"/>
                <a:ext cx="1040005" cy="529200"/>
              </a:xfrm>
              <a:prstGeom prst="roundRect">
                <a:avLst>
                  <a:gd name="adj" fmla="val 27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</a:t>
                </a:r>
                <a:br>
                  <a:rPr lang="ru-RU" sz="700" b="1" dirty="0">
                    <a:solidFill>
                      <a:schemeClr val="tx2"/>
                    </a:solidFill>
                  </a:rPr>
                </a:br>
                <a:r>
                  <a:rPr lang="ru-RU" sz="700" b="1" dirty="0">
                    <a:solidFill>
                      <a:schemeClr val="tx2"/>
                    </a:solidFill>
                  </a:rPr>
                  <a:t>ведения НСИ</a:t>
                </a:r>
                <a:endParaRPr lang="ru-RU" sz="7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Сводный реестр</a:t>
                </a:r>
              </a:p>
              <a:p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8" name="Скругленный прямоугольник 137"/>
              <p:cNvSpPr/>
              <p:nvPr/>
            </p:nvSpPr>
            <p:spPr>
              <a:xfrm>
                <a:off x="7839794" y="4258436"/>
                <a:ext cx="1042249" cy="529200"/>
              </a:xfrm>
              <a:prstGeom prst="roundRect">
                <a:avLst>
                  <a:gd name="adj" fmla="val 27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ПУР КС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Казначейское сопровождение (71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c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чета)</a:t>
                </a: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6506307" y="3683914"/>
                <a:ext cx="1286190" cy="1104768"/>
              </a:xfrm>
              <a:prstGeom prst="roundRect">
                <a:avLst>
                  <a:gd name="adj" fmla="val 115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36000" rtlCol="0" anchor="t" anchorCtr="0">
                <a:noAutofit/>
              </a:bodyPr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Подсистема учета</a:t>
                </a:r>
              </a:p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и отчетности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Бухгалтерская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Отчетность по операциям системы  казначейских платежей</a:t>
                </a:r>
              </a:p>
            </p:txBody>
          </p:sp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5134841" y="3683914"/>
                <a:ext cx="1321157" cy="529058"/>
              </a:xfrm>
              <a:prstGeom prst="roundRect">
                <a:avLst>
                  <a:gd name="adj" fmla="val 24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5135576" y="4258436"/>
                <a:ext cx="1319687" cy="530246"/>
              </a:xfrm>
              <a:prstGeom prst="roundRect">
                <a:avLst>
                  <a:gd name="adj" fmla="val 2994"/>
                </a:avLst>
              </a:prstGeom>
              <a:solidFill>
                <a:srgbClr val="D0E2F8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ПУДС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Денежные обязательства</a:t>
                </a: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2600592" y="3683914"/>
                <a:ext cx="1369998" cy="1109413"/>
              </a:xfrm>
              <a:prstGeom prst="roundRect">
                <a:avLst>
                  <a:gd name="adj" fmla="val 1145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Единый портал бюджетной </a:t>
                </a:r>
              </a:p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системы РФ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Общероссийские перечни услуг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Федеральные перечни услуг и работ</a:t>
                </a:r>
              </a:p>
            </p:txBody>
          </p:sp>
        </p:grpSp>
        <p:grpSp>
          <p:nvGrpSpPr>
            <p:cNvPr id="134" name="Группа 1"/>
            <p:cNvGrpSpPr/>
            <p:nvPr/>
          </p:nvGrpSpPr>
          <p:grpSpPr>
            <a:xfrm>
              <a:off x="2607861" y="3386212"/>
              <a:ext cx="223428" cy="223428"/>
              <a:chOff x="2559503" y="3759912"/>
              <a:chExt cx="223428" cy="223428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2559503" y="3759912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-25000"/>
              </a:p>
            </p:txBody>
          </p:sp>
          <p:pic>
            <p:nvPicPr>
              <p:cNvPr id="136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6796" y="3795037"/>
                <a:ext cx="144094" cy="16045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7" name="Скругленный прямоугольник 166"/>
          <p:cNvSpPr/>
          <p:nvPr/>
        </p:nvSpPr>
        <p:spPr>
          <a:xfrm>
            <a:off x="3978814" y="3681384"/>
            <a:ext cx="1055191" cy="1108800"/>
          </a:xfrm>
          <a:prstGeom prst="roundRect">
            <a:avLst>
              <a:gd name="adj" fmla="val 1204"/>
            </a:avLst>
          </a:prstGeom>
          <a:solidFill>
            <a:srgbClr val="D0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 anchorCtr="0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tx2"/>
                </a:solidFill>
              </a:rPr>
              <a:t>МВУ ПУиО 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Регистр «Главная книга» (ф. 0504072)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Сведения о дебиторах  </a:t>
            </a:r>
            <a:br>
              <a:rPr lang="ru-RU" sz="65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и кредиторах в разрезе контрактов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Нефинансовые активы</a:t>
            </a:r>
          </a:p>
          <a:p>
            <a:endParaRPr lang="ru-RU" sz="65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800" b="1" dirty="0">
              <a:solidFill>
                <a:schemeClr val="tx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8322" y="725156"/>
            <a:ext cx="8984975" cy="4339538"/>
            <a:chOff x="58322" y="725156"/>
            <a:chExt cx="8984975" cy="4339538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8322" y="725156"/>
              <a:ext cx="8984975" cy="4259146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09900">
                  <a:alpha val="50196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602402" y="4913969"/>
              <a:ext cx="3638176" cy="150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8755"/>
                  </a:solidFill>
                  <a:latin typeface="Arial" pitchFamily="34" charset="0"/>
                </a:rPr>
                <a:t>Многоуровневый контроль качества данных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5032" y="800953"/>
            <a:ext cx="3265300" cy="2210233"/>
            <a:chOff x="145032" y="773791"/>
            <a:chExt cx="3265300" cy="2210233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145032" y="773791"/>
              <a:ext cx="3265300" cy="2210233"/>
            </a:xfrm>
            <a:prstGeom prst="roundRect">
              <a:avLst>
                <a:gd name="adj" fmla="val 2209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1511192" y="1146431"/>
              <a:ext cx="1846800" cy="792000"/>
            </a:xfrm>
            <a:prstGeom prst="roundRect">
              <a:avLst>
                <a:gd name="adj" fmla="val 1905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ФК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Оперативная  информация об исполнении               федерального бюджета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Показатели исполнения  бюджетов бюджетной  системы РФ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Платежные поручения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Казначейское сопровождение (41 счета)</a:t>
              </a:r>
            </a:p>
            <a:p>
              <a:endParaRPr lang="ru-RU" sz="700" dirty="0">
                <a:solidFill>
                  <a:schemeClr val="tx1"/>
                </a:solidFill>
              </a:endParaRPr>
            </a:p>
            <a:p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197836" y="1146431"/>
              <a:ext cx="1264130" cy="1782000"/>
            </a:xfrm>
            <a:prstGeom prst="roundRect">
              <a:avLst>
                <a:gd name="adj" fmla="val 1507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Планы-графики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Закупки (извещения)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Контракты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Каталог ТРУ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жалоб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плановых и внеплановых проверок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результатов проверок </a:t>
              </a:r>
              <a:b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</a:b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и выданных предписаний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недобросовестных      поставщиков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гарантий</a:t>
              </a:r>
            </a:p>
            <a:p>
              <a:pPr>
                <a:lnSpc>
                  <a:spcPts val="900"/>
                </a:lnSpc>
              </a:pPr>
              <a:endParaRPr lang="ru-RU" sz="800" dirty="0">
                <a:latin typeface="Arial Narrow" panose="020B0606020202030204" pitchFamily="34" charset="0"/>
              </a:endParaRPr>
            </a:p>
            <a:p>
              <a:endParaRPr lang="ru-RU" sz="800" dirty="0"/>
            </a:p>
            <a:p>
              <a:endParaRPr lang="ru-RU" sz="800" dirty="0"/>
            </a:p>
            <a:p>
              <a:endParaRPr lang="ru-RU" sz="3200" b="1" dirty="0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529744" y="805403"/>
              <a:ext cx="2667601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Информационные системы, оператором которых является Федеральное казначейство</a:t>
              </a: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1511193" y="2424256"/>
              <a:ext cx="1846800" cy="504000"/>
            </a:xfrm>
            <a:prstGeom prst="roundRect">
              <a:avLst>
                <a:gd name="adj" fmla="val 252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 Мониторинг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Данные по контрактам с рисками и признаками нарушений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Рейтинг по закупкам</a:t>
              </a:r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1511193" y="1993906"/>
              <a:ext cx="1846800" cy="378000"/>
            </a:xfrm>
            <a:prstGeom prst="roundRect">
              <a:avLst>
                <a:gd name="adj" fmla="val 399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«Планирование»</a:t>
              </a:r>
              <a:endParaRPr lang="ru-RU" sz="700" b="1" dirty="0">
                <a:solidFill>
                  <a:schemeClr val="tx2"/>
                </a:solidFill>
              </a:endParaRP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Нарушения, административное производство</a:t>
              </a:r>
            </a:p>
            <a:p>
              <a:pPr marL="72000" indent="-72000"/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    и предписания</a:t>
              </a: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72" name="Группа 171"/>
            <p:cNvGrpSpPr/>
            <p:nvPr/>
          </p:nvGrpSpPr>
          <p:grpSpPr>
            <a:xfrm>
              <a:off x="239865" y="852581"/>
              <a:ext cx="223428" cy="223428"/>
              <a:chOff x="2567378" y="3785553"/>
              <a:chExt cx="223428" cy="223428"/>
            </a:xfrm>
          </p:grpSpPr>
          <p:sp>
            <p:nvSpPr>
              <p:cNvPr id="173" name="Овал 172"/>
              <p:cNvSpPr/>
              <p:nvPr/>
            </p:nvSpPr>
            <p:spPr>
              <a:xfrm>
                <a:off x="2567378" y="3785553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174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05256" y="3820316"/>
                <a:ext cx="147600" cy="16435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5674351" y="800952"/>
            <a:ext cx="3278300" cy="2210400"/>
            <a:chOff x="5674351" y="773790"/>
            <a:chExt cx="3278300" cy="221040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5674351" y="773790"/>
              <a:ext cx="3278300" cy="2210400"/>
            </a:xfrm>
            <a:prstGeom prst="roundRect">
              <a:avLst>
                <a:gd name="adj" fmla="val 1988"/>
              </a:avLst>
            </a:prstGeom>
            <a:solidFill>
              <a:srgbClr val="F7964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065194" y="852107"/>
              <a:ext cx="2257199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Внешние источники данных</a:t>
              </a:r>
            </a:p>
          </p:txBody>
        </p:sp>
        <p:grpSp>
          <p:nvGrpSpPr>
            <p:cNvPr id="154" name="Группа 153"/>
            <p:cNvGrpSpPr/>
            <p:nvPr/>
          </p:nvGrpSpPr>
          <p:grpSpPr>
            <a:xfrm>
              <a:off x="5722708" y="1152750"/>
              <a:ext cx="3176235" cy="1783773"/>
              <a:chOff x="5529161" y="1219065"/>
              <a:chExt cx="3418883" cy="1877315"/>
            </a:xfrm>
          </p:grpSpPr>
          <p:sp>
            <p:nvSpPr>
              <p:cNvPr id="155" name="Скругленный прямоугольник 154"/>
              <p:cNvSpPr/>
              <p:nvPr/>
            </p:nvSpPr>
            <p:spPr>
              <a:xfrm>
                <a:off x="6836430" y="1895485"/>
                <a:ext cx="1228380" cy="625150"/>
              </a:xfrm>
              <a:prstGeom prst="roundRect">
                <a:avLst>
                  <a:gd name="adj" fmla="val 2406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ФАС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Реестр гарантирующих  поставщиков и зон их деятельности</a:t>
                </a:r>
              </a:p>
              <a:p>
                <a:endParaRPr lang="en-US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8114912" y="1219065"/>
                <a:ext cx="833129" cy="492542"/>
              </a:xfrm>
              <a:prstGeom prst="roundRect">
                <a:avLst>
                  <a:gd name="adj" fmla="val 2544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ФНС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дисквалифицированных лиц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endParaRPr lang="ru-RU" sz="6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6836433" y="2564862"/>
                <a:ext cx="1228382" cy="528793"/>
              </a:xfrm>
              <a:prstGeom prst="roundRect">
                <a:avLst>
                  <a:gd name="adj" fmla="val 237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Портал </a:t>
                </a:r>
                <a:r>
                  <a:rPr lang="en-US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Finam</a:t>
                </a:r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US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ru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Цена за баррель нефти марки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Brent</a:t>
                </a:r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en-US" sz="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8" name="Скругленный прямоугольник 157"/>
              <p:cNvSpPr/>
              <p:nvPr/>
            </p:nvSpPr>
            <p:spPr>
              <a:xfrm>
                <a:off x="6836430" y="1219065"/>
                <a:ext cx="1228382" cy="625150"/>
              </a:xfrm>
              <a:prstGeom prst="roundRect">
                <a:avLst>
                  <a:gd name="adj" fmla="val 2807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ФССП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Исполнение судебных актов,    актов других органов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и должностных лиц</a:t>
                </a:r>
              </a:p>
            </p:txBody>
          </p:sp>
          <p:sp>
            <p:nvSpPr>
              <p:cNvPr id="159" name="Скругленный прямоугольник 158"/>
              <p:cNvSpPr/>
              <p:nvPr/>
            </p:nvSpPr>
            <p:spPr>
              <a:xfrm>
                <a:off x="5529161" y="2702346"/>
                <a:ext cx="1259382" cy="394034"/>
              </a:xfrm>
              <a:prstGeom prst="roundRect">
                <a:avLst>
                  <a:gd name="adj" fmla="val 318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Сайты ФОИВ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Реестры лицензий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5529161" y="2276414"/>
                <a:ext cx="1259382" cy="382746"/>
              </a:xfrm>
              <a:prstGeom prst="roundRect">
                <a:avLst>
                  <a:gd name="adj" fmla="val 3274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Центробанк России</a:t>
                </a:r>
              </a:p>
              <a:p>
                <a:pPr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Курс доллара США </a:t>
                </a:r>
              </a:p>
            </p:txBody>
          </p:sp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5530090" y="1219065"/>
                <a:ext cx="1259384" cy="1009731"/>
              </a:xfrm>
              <a:prstGeom prst="roundRect">
                <a:avLst>
                  <a:gd name="adj" fmla="val 1489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Интерфакс</a:t>
                </a:r>
                <a:endParaRPr lang="ru-RU" sz="7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сведений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 банкротстве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юридически значимых сведений о фактах   деятельности юр.лиц,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ИП и иных субъектов экономической деятельности </a:t>
                </a:r>
              </a:p>
            </p:txBody>
          </p:sp>
          <p:sp>
            <p:nvSpPr>
              <p:cNvPr id="162" name="Скругленный прямоугольник 161"/>
              <p:cNvSpPr/>
              <p:nvPr/>
            </p:nvSpPr>
            <p:spPr>
              <a:xfrm>
                <a:off x="8114914" y="1767650"/>
                <a:ext cx="833130" cy="496331"/>
              </a:xfrm>
              <a:prstGeom prst="roundRect">
                <a:avLst>
                  <a:gd name="adj" fmla="val 3535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0" bIns="0" rtlCol="0" anchor="t" anchorCtr="0">
                <a:noAutofit/>
              </a:bodyPr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ГИР БО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Бухгалтерская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(финансовая)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отчетности юр.лиц</a:t>
                </a:r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8114914" y="2316954"/>
                <a:ext cx="833130" cy="776701"/>
              </a:xfrm>
              <a:prstGeom prst="roundRect">
                <a:avLst>
                  <a:gd name="adj" fmla="val 1613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650" b="1" dirty="0">
                    <a:solidFill>
                      <a:schemeClr val="accent6">
                        <a:lumMod val="50000"/>
                      </a:schemeClr>
                    </a:solidFill>
                  </a:rPr>
                  <a:t>Минфин России</a:t>
                </a:r>
                <a:endParaRPr lang="en-US" sz="65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 о результатах мониторинга качества финменеджмента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8" name="Овал 177"/>
            <p:cNvSpPr/>
            <p:nvPr/>
          </p:nvSpPr>
          <p:spPr>
            <a:xfrm>
              <a:off x="5765162" y="849945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79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4206" y="876695"/>
              <a:ext cx="168452" cy="168452"/>
            </a:xfrm>
            <a:prstGeom prst="rect">
              <a:avLst/>
            </a:prstGeom>
            <a:noFill/>
          </p:spPr>
        </p:pic>
      </p:grp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3455935" y="1934310"/>
            <a:ext cx="288000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330548" y="1934310"/>
            <a:ext cx="288000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372782" y="2823511"/>
            <a:ext cx="360000" cy="363711"/>
            <a:chOff x="4372782" y="2785638"/>
            <a:chExt cx="360000" cy="363711"/>
          </a:xfrm>
        </p:grpSpPr>
        <p:sp>
          <p:nvSpPr>
            <p:cNvPr id="80" name="Прямоугольник 4"/>
            <p:cNvSpPr>
              <a:spLocks noChangeAspect="1"/>
            </p:cNvSpPr>
            <p:nvPr/>
          </p:nvSpPr>
          <p:spPr>
            <a:xfrm rot="13500000">
              <a:off x="4373624" y="2790191"/>
              <a:ext cx="358316" cy="360000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206546 w 395461"/>
                <a:gd name="connsiteY0" fmla="*/ 164527 h 371403"/>
                <a:gd name="connsiteX1" fmla="*/ 367392 w 395461"/>
                <a:gd name="connsiteY1" fmla="*/ 0 h 371403"/>
                <a:gd name="connsiteX2" fmla="*/ 395461 w 395461"/>
                <a:gd name="connsiteY2" fmla="*/ 371403 h 371403"/>
                <a:gd name="connsiteX3" fmla="*/ 0 w 395461"/>
                <a:gd name="connsiteY3" fmla="*/ 371403 h 371403"/>
                <a:gd name="connsiteX4" fmla="*/ 206546 w 395461"/>
                <a:gd name="connsiteY4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82487 w 371402"/>
                <a:gd name="connsiteY4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20273 w 371402"/>
                <a:gd name="connsiteY4" fmla="*/ 223813 h 371403"/>
                <a:gd name="connsiteX5" fmla="*/ 182487 w 371402"/>
                <a:gd name="connsiteY5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20273 w 371402"/>
                <a:gd name="connsiteY4" fmla="*/ 223813 h 371403"/>
                <a:gd name="connsiteX5" fmla="*/ 142327 w 371402"/>
                <a:gd name="connsiteY5" fmla="*/ 205768 h 371403"/>
                <a:gd name="connsiteX6" fmla="*/ 182487 w 371402"/>
                <a:gd name="connsiteY6" fmla="*/ 164527 h 371403"/>
                <a:gd name="connsiteX0" fmla="*/ 196547 w 385462"/>
                <a:gd name="connsiteY0" fmla="*/ 164527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196547 w 385462"/>
                <a:gd name="connsiteY6" fmla="*/ 164527 h 371403"/>
                <a:gd name="connsiteX0" fmla="*/ 254692 w 385462"/>
                <a:gd name="connsiteY0" fmla="*/ 106384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254692 w 385462"/>
                <a:gd name="connsiteY6" fmla="*/ 106384 h 371403"/>
                <a:gd name="connsiteX0" fmla="*/ 254692 w 385462"/>
                <a:gd name="connsiteY0" fmla="*/ 106384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74185 w 385462"/>
                <a:gd name="connsiteY6" fmla="*/ 103515 h 371403"/>
                <a:gd name="connsiteX7" fmla="*/ 254692 w 385462"/>
                <a:gd name="connsiteY7" fmla="*/ 106384 h 371403"/>
                <a:gd name="connsiteX0" fmla="*/ 254692 w 385462"/>
                <a:gd name="connsiteY0" fmla="*/ 129179 h 394198"/>
                <a:gd name="connsiteX1" fmla="*/ 357393 w 385462"/>
                <a:gd name="connsiteY1" fmla="*/ 22795 h 394198"/>
                <a:gd name="connsiteX2" fmla="*/ 385462 w 385462"/>
                <a:gd name="connsiteY2" fmla="*/ 394198 h 394198"/>
                <a:gd name="connsiteX3" fmla="*/ 14060 w 385462"/>
                <a:gd name="connsiteY3" fmla="*/ 366129 h 394198"/>
                <a:gd name="connsiteX4" fmla="*/ 134333 w 385462"/>
                <a:gd name="connsiteY4" fmla="*/ 246608 h 394198"/>
                <a:gd name="connsiteX5" fmla="*/ 0 w 385462"/>
                <a:gd name="connsiteY5" fmla="*/ 120296 h 394198"/>
                <a:gd name="connsiteX6" fmla="*/ 104259 w 385462"/>
                <a:gd name="connsiteY6" fmla="*/ -1 h 394198"/>
                <a:gd name="connsiteX7" fmla="*/ 254692 w 385462"/>
                <a:gd name="connsiteY7" fmla="*/ 129179 h 394198"/>
                <a:gd name="connsiteX0" fmla="*/ 270730 w 401500"/>
                <a:gd name="connsiteY0" fmla="*/ 129180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50371 w 401500"/>
                <a:gd name="connsiteY4" fmla="*/ 24660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70730 w 401500"/>
                <a:gd name="connsiteY7" fmla="*/ 129180 h 394199"/>
                <a:gd name="connsiteX0" fmla="*/ 260705 w 401500"/>
                <a:gd name="connsiteY0" fmla="*/ 139204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50371 w 401500"/>
                <a:gd name="connsiteY4" fmla="*/ 24660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60705 w 401500"/>
                <a:gd name="connsiteY7" fmla="*/ 139204 h 394199"/>
                <a:gd name="connsiteX0" fmla="*/ 260705 w 401500"/>
                <a:gd name="connsiteY0" fmla="*/ 139204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38341 w 401500"/>
                <a:gd name="connsiteY4" fmla="*/ 25462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60705 w 401500"/>
                <a:gd name="connsiteY7" fmla="*/ 139204 h 394199"/>
                <a:gd name="connsiteX0" fmla="*/ 260705 w 401500"/>
                <a:gd name="connsiteY0" fmla="*/ 143216 h 398211"/>
                <a:gd name="connsiteX1" fmla="*/ 373431 w 401500"/>
                <a:gd name="connsiteY1" fmla="*/ 26808 h 398211"/>
                <a:gd name="connsiteX2" fmla="*/ 401500 w 401500"/>
                <a:gd name="connsiteY2" fmla="*/ 398211 h 398211"/>
                <a:gd name="connsiteX3" fmla="*/ 30098 w 401500"/>
                <a:gd name="connsiteY3" fmla="*/ 370142 h 398211"/>
                <a:gd name="connsiteX4" fmla="*/ 138341 w 401500"/>
                <a:gd name="connsiteY4" fmla="*/ 258641 h 398211"/>
                <a:gd name="connsiteX5" fmla="*/ 0 w 401500"/>
                <a:gd name="connsiteY5" fmla="*/ 116288 h 398211"/>
                <a:gd name="connsiteX6" fmla="*/ 124307 w 401500"/>
                <a:gd name="connsiteY6" fmla="*/ 1 h 398211"/>
                <a:gd name="connsiteX7" fmla="*/ 260705 w 401500"/>
                <a:gd name="connsiteY7" fmla="*/ 143216 h 398211"/>
                <a:gd name="connsiteX0" fmla="*/ 258700 w 399495"/>
                <a:gd name="connsiteY0" fmla="*/ 143215 h 398210"/>
                <a:gd name="connsiteX1" fmla="*/ 371426 w 399495"/>
                <a:gd name="connsiteY1" fmla="*/ 26807 h 398210"/>
                <a:gd name="connsiteX2" fmla="*/ 399495 w 399495"/>
                <a:gd name="connsiteY2" fmla="*/ 398210 h 398210"/>
                <a:gd name="connsiteX3" fmla="*/ 28093 w 399495"/>
                <a:gd name="connsiteY3" fmla="*/ 370141 h 398210"/>
                <a:gd name="connsiteX4" fmla="*/ 136336 w 399495"/>
                <a:gd name="connsiteY4" fmla="*/ 258640 h 398210"/>
                <a:gd name="connsiteX5" fmla="*/ 0 w 399495"/>
                <a:gd name="connsiteY5" fmla="*/ 122302 h 398210"/>
                <a:gd name="connsiteX6" fmla="*/ 122302 w 399495"/>
                <a:gd name="connsiteY6" fmla="*/ 0 h 398210"/>
                <a:gd name="connsiteX7" fmla="*/ 258700 w 399495"/>
                <a:gd name="connsiteY7" fmla="*/ 143215 h 398210"/>
                <a:gd name="connsiteX0" fmla="*/ 258700 w 399495"/>
                <a:gd name="connsiteY0" fmla="*/ 192598 h 447593"/>
                <a:gd name="connsiteX1" fmla="*/ 351376 w 399495"/>
                <a:gd name="connsiteY1" fmla="*/ 0 h 447593"/>
                <a:gd name="connsiteX2" fmla="*/ 399495 w 399495"/>
                <a:gd name="connsiteY2" fmla="*/ 447593 h 447593"/>
                <a:gd name="connsiteX3" fmla="*/ 28093 w 399495"/>
                <a:gd name="connsiteY3" fmla="*/ 419524 h 447593"/>
                <a:gd name="connsiteX4" fmla="*/ 136336 w 399495"/>
                <a:gd name="connsiteY4" fmla="*/ 308023 h 447593"/>
                <a:gd name="connsiteX5" fmla="*/ 0 w 399495"/>
                <a:gd name="connsiteY5" fmla="*/ 171685 h 447593"/>
                <a:gd name="connsiteX6" fmla="*/ 122302 w 399495"/>
                <a:gd name="connsiteY6" fmla="*/ 49383 h 447593"/>
                <a:gd name="connsiteX7" fmla="*/ 258700 w 399495"/>
                <a:gd name="connsiteY7" fmla="*/ 192598 h 447593"/>
                <a:gd name="connsiteX0" fmla="*/ 220606 w 399495"/>
                <a:gd name="connsiteY0" fmla="*/ 158513 h 447593"/>
                <a:gd name="connsiteX1" fmla="*/ 351376 w 399495"/>
                <a:gd name="connsiteY1" fmla="*/ 0 h 447593"/>
                <a:gd name="connsiteX2" fmla="*/ 399495 w 399495"/>
                <a:gd name="connsiteY2" fmla="*/ 447593 h 447593"/>
                <a:gd name="connsiteX3" fmla="*/ 28093 w 399495"/>
                <a:gd name="connsiteY3" fmla="*/ 419524 h 447593"/>
                <a:gd name="connsiteX4" fmla="*/ 136336 w 399495"/>
                <a:gd name="connsiteY4" fmla="*/ 308023 h 447593"/>
                <a:gd name="connsiteX5" fmla="*/ 0 w 399495"/>
                <a:gd name="connsiteY5" fmla="*/ 171685 h 447593"/>
                <a:gd name="connsiteX6" fmla="*/ 122302 w 399495"/>
                <a:gd name="connsiteY6" fmla="*/ 49383 h 447593"/>
                <a:gd name="connsiteX7" fmla="*/ 220606 w 399495"/>
                <a:gd name="connsiteY7" fmla="*/ 158513 h 447593"/>
                <a:gd name="connsiteX0" fmla="*/ 220606 w 399495"/>
                <a:gd name="connsiteY0" fmla="*/ 140467 h 429547"/>
                <a:gd name="connsiteX1" fmla="*/ 357393 w 399495"/>
                <a:gd name="connsiteY1" fmla="*/ -1 h 429547"/>
                <a:gd name="connsiteX2" fmla="*/ 399495 w 399495"/>
                <a:gd name="connsiteY2" fmla="*/ 429547 h 429547"/>
                <a:gd name="connsiteX3" fmla="*/ 28093 w 399495"/>
                <a:gd name="connsiteY3" fmla="*/ 401478 h 429547"/>
                <a:gd name="connsiteX4" fmla="*/ 136336 w 399495"/>
                <a:gd name="connsiteY4" fmla="*/ 289977 h 429547"/>
                <a:gd name="connsiteX5" fmla="*/ 0 w 399495"/>
                <a:gd name="connsiteY5" fmla="*/ 153639 h 429547"/>
                <a:gd name="connsiteX6" fmla="*/ 122302 w 399495"/>
                <a:gd name="connsiteY6" fmla="*/ 31337 h 429547"/>
                <a:gd name="connsiteX7" fmla="*/ 220606 w 399495"/>
                <a:gd name="connsiteY7" fmla="*/ 140467 h 429547"/>
                <a:gd name="connsiteX0" fmla="*/ 220606 w 399495"/>
                <a:gd name="connsiteY0" fmla="*/ 140468 h 429548"/>
                <a:gd name="connsiteX1" fmla="*/ 357393 w 399495"/>
                <a:gd name="connsiteY1" fmla="*/ 0 h 429548"/>
                <a:gd name="connsiteX2" fmla="*/ 399495 w 399495"/>
                <a:gd name="connsiteY2" fmla="*/ 429548 h 429548"/>
                <a:gd name="connsiteX3" fmla="*/ 28093 w 399495"/>
                <a:gd name="connsiteY3" fmla="*/ 401479 h 429548"/>
                <a:gd name="connsiteX4" fmla="*/ 106261 w 399495"/>
                <a:gd name="connsiteY4" fmla="*/ 259903 h 429548"/>
                <a:gd name="connsiteX5" fmla="*/ 0 w 399495"/>
                <a:gd name="connsiteY5" fmla="*/ 153640 h 429548"/>
                <a:gd name="connsiteX6" fmla="*/ 122302 w 399495"/>
                <a:gd name="connsiteY6" fmla="*/ 31338 h 429548"/>
                <a:gd name="connsiteX7" fmla="*/ 220606 w 399495"/>
                <a:gd name="connsiteY7" fmla="*/ 140468 h 429548"/>
                <a:gd name="connsiteX0" fmla="*/ 238627 w 417516"/>
                <a:gd name="connsiteY0" fmla="*/ 140468 h 429548"/>
                <a:gd name="connsiteX1" fmla="*/ 375414 w 417516"/>
                <a:gd name="connsiteY1" fmla="*/ 0 h 429548"/>
                <a:gd name="connsiteX2" fmla="*/ 417516 w 417516"/>
                <a:gd name="connsiteY2" fmla="*/ 429548 h 429548"/>
                <a:gd name="connsiteX3" fmla="*/ 1 w 417516"/>
                <a:gd name="connsiteY3" fmla="*/ 395464 h 429548"/>
                <a:gd name="connsiteX4" fmla="*/ 124282 w 417516"/>
                <a:gd name="connsiteY4" fmla="*/ 259903 h 429548"/>
                <a:gd name="connsiteX5" fmla="*/ 18021 w 417516"/>
                <a:gd name="connsiteY5" fmla="*/ 153640 h 429548"/>
                <a:gd name="connsiteX6" fmla="*/ 140323 w 417516"/>
                <a:gd name="connsiteY6" fmla="*/ 31338 h 429548"/>
                <a:gd name="connsiteX7" fmla="*/ 238627 w 417516"/>
                <a:gd name="connsiteY7" fmla="*/ 140468 h 429548"/>
                <a:gd name="connsiteX0" fmla="*/ 246646 w 417515"/>
                <a:gd name="connsiteY0" fmla="*/ 132448 h 429548"/>
                <a:gd name="connsiteX1" fmla="*/ 375413 w 417515"/>
                <a:gd name="connsiteY1" fmla="*/ 0 h 429548"/>
                <a:gd name="connsiteX2" fmla="*/ 417515 w 417515"/>
                <a:gd name="connsiteY2" fmla="*/ 429548 h 429548"/>
                <a:gd name="connsiteX3" fmla="*/ 0 w 417515"/>
                <a:gd name="connsiteY3" fmla="*/ 395464 h 429548"/>
                <a:gd name="connsiteX4" fmla="*/ 124281 w 417515"/>
                <a:gd name="connsiteY4" fmla="*/ 259903 h 429548"/>
                <a:gd name="connsiteX5" fmla="*/ 18020 w 417515"/>
                <a:gd name="connsiteY5" fmla="*/ 153640 h 429548"/>
                <a:gd name="connsiteX6" fmla="*/ 140322 w 417515"/>
                <a:gd name="connsiteY6" fmla="*/ 31338 h 429548"/>
                <a:gd name="connsiteX7" fmla="*/ 246646 w 417515"/>
                <a:gd name="connsiteY7" fmla="*/ 132448 h 429548"/>
                <a:gd name="connsiteX0" fmla="*/ 240632 w 417515"/>
                <a:gd name="connsiteY0" fmla="*/ 130442 h 429548"/>
                <a:gd name="connsiteX1" fmla="*/ 375413 w 417515"/>
                <a:gd name="connsiteY1" fmla="*/ 0 h 429548"/>
                <a:gd name="connsiteX2" fmla="*/ 417515 w 417515"/>
                <a:gd name="connsiteY2" fmla="*/ 429548 h 429548"/>
                <a:gd name="connsiteX3" fmla="*/ 0 w 417515"/>
                <a:gd name="connsiteY3" fmla="*/ 395464 h 429548"/>
                <a:gd name="connsiteX4" fmla="*/ 124281 w 417515"/>
                <a:gd name="connsiteY4" fmla="*/ 259903 h 429548"/>
                <a:gd name="connsiteX5" fmla="*/ 18020 w 417515"/>
                <a:gd name="connsiteY5" fmla="*/ 153640 h 429548"/>
                <a:gd name="connsiteX6" fmla="*/ 140322 w 417515"/>
                <a:gd name="connsiteY6" fmla="*/ 31338 h 429548"/>
                <a:gd name="connsiteX7" fmla="*/ 240632 w 417515"/>
                <a:gd name="connsiteY7" fmla="*/ 130442 h 429548"/>
                <a:gd name="connsiteX0" fmla="*/ 250658 w 427541"/>
                <a:gd name="connsiteY0" fmla="*/ 130442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50658 w 427541"/>
                <a:gd name="connsiteY7" fmla="*/ 130442 h 429548"/>
                <a:gd name="connsiteX0" fmla="*/ 252663 w 427541"/>
                <a:gd name="connsiteY0" fmla="*/ 136458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52663 w 427541"/>
                <a:gd name="connsiteY7" fmla="*/ 136458 h 429548"/>
                <a:gd name="connsiteX0" fmla="*/ 248653 w 427541"/>
                <a:gd name="connsiteY0" fmla="*/ 132449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48653 w 427541"/>
                <a:gd name="connsiteY7" fmla="*/ 132449 h 42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541" h="429548">
                  <a:moveTo>
                    <a:pt x="248653" y="132449"/>
                  </a:moveTo>
                  <a:lnTo>
                    <a:pt x="385439" y="0"/>
                  </a:lnTo>
                  <a:lnTo>
                    <a:pt x="427541" y="429548"/>
                  </a:lnTo>
                  <a:lnTo>
                    <a:pt x="0" y="393461"/>
                  </a:lnTo>
                  <a:lnTo>
                    <a:pt x="134307" y="259903"/>
                  </a:lnTo>
                  <a:lnTo>
                    <a:pt x="28046" y="153640"/>
                  </a:lnTo>
                  <a:lnTo>
                    <a:pt x="150348" y="31338"/>
                  </a:lnTo>
                  <a:lnTo>
                    <a:pt x="248653" y="13244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 rot="5400000" flipH="1" flipV="1">
              <a:off x="4409798" y="2930185"/>
              <a:ext cx="289094" cy="0"/>
            </a:xfrm>
            <a:prstGeom prst="straightConnector1">
              <a:avLst/>
            </a:prstGeom>
            <a:ln w="5715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Прямоугольник 165"/>
          <p:cNvSpPr/>
          <p:nvPr/>
        </p:nvSpPr>
        <p:spPr>
          <a:xfrm>
            <a:off x="228025" y="3053230"/>
            <a:ext cx="7946525" cy="230832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tx2"/>
                </a:solidFill>
              </a:rPr>
              <a:t>Государственная интегрированная информационная система управления общественными финансами «Электронный бюджет»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6D67EC-E9B7-37AE-B341-BE10F0662DFC}"/>
              </a:ext>
            </a:extLst>
          </p:cNvPr>
          <p:cNvSpPr/>
          <p:nvPr/>
        </p:nvSpPr>
        <p:spPr>
          <a:xfrm>
            <a:off x="2570469" y="413676"/>
            <a:ext cx="4392204" cy="307777"/>
          </a:xfrm>
          <a:prstGeom prst="rect">
            <a:avLst/>
          </a:prstGeom>
          <a:solidFill>
            <a:srgbClr val="06A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72000">
            <a:spAutoFit/>
          </a:bodyPr>
          <a:lstStyle/>
          <a:p>
            <a:r>
              <a:rPr lang="ru-RU" sz="1400" dirty="0"/>
              <a:t>Более 12 тысяч обращений к отчетам ежедневно </a:t>
            </a:r>
          </a:p>
        </p:txBody>
      </p:sp>
      <p:pic>
        <p:nvPicPr>
          <p:cNvPr id="10" name="Рисунок 9" descr="Колокол со сплошной заливкой">
            <a:extLst>
              <a:ext uri="{FF2B5EF4-FFF2-40B4-BE49-F238E27FC236}">
                <a16:creationId xmlns:a16="http://schemas.microsoft.com/office/drawing/2014/main" id="{3A8B68EC-146B-57E5-F893-D1E2CD6DFA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2724" y="373691"/>
            <a:ext cx="387745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20577" y="765361"/>
            <a:ext cx="2889488" cy="1002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29142" rIns="58285" bIns="29142" anchor="ctr"/>
          <a:lstStyle/>
          <a:p>
            <a:pPr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Открытая часть – доступна всем пользователям, интернет- контур </a:t>
            </a:r>
            <a:r>
              <a:rPr lang="en-US" sz="1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https://budget.gov.ru/</a:t>
            </a:r>
            <a:endParaRPr lang="ru-RU" altLang="ru-RU" sz="12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8E759C-8BB9-42A8-A28C-4BC3127FA9BD}"/>
              </a:ext>
            </a:extLst>
          </p:cNvPr>
          <p:cNvSpPr/>
          <p:nvPr/>
        </p:nvSpPr>
        <p:spPr>
          <a:xfrm rot="10800000" flipV="1">
            <a:off x="3101245" y="765360"/>
            <a:ext cx="2889000" cy="1002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29142" rIns="58285" bIns="29142" anchor="ctr"/>
          <a:lstStyle/>
          <a:p>
            <a:pPr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Конфиденциальный контур - защищенный канал связи, авторизованные пользователи в ПОИБ СОБИ</a:t>
            </a:r>
          </a:p>
          <a:p>
            <a:pPr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US" sz="1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https://eb.cert.roskazna.ru/epbs/</a:t>
            </a:r>
            <a:endParaRPr lang="ru-RU" sz="12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8E759C-8BB9-42A8-A28C-4BC3127FA9BD}"/>
              </a:ext>
            </a:extLst>
          </p:cNvPr>
          <p:cNvSpPr/>
          <p:nvPr/>
        </p:nvSpPr>
        <p:spPr>
          <a:xfrm rot="10800000" flipV="1">
            <a:off x="6083510" y="762663"/>
            <a:ext cx="2889000" cy="1012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29142" rIns="58285" bIns="29142" anchor="ctr"/>
          <a:lstStyle/>
          <a:p>
            <a:pPr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Личный кабинет пользователя </a:t>
            </a:r>
          </a:p>
          <a:p>
            <a:pPr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защищенный канал связи, авторизованные пользователи в ПОИБ СОБИ</a:t>
            </a:r>
          </a:p>
          <a:p>
            <a:pPr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US" sz="1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https://eb.cert.roskazna.ru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FD39A9-8EBB-401E-893F-B19F50DCA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5"/>
          <a:stretch/>
        </p:blipFill>
        <p:spPr>
          <a:xfrm>
            <a:off x="120577" y="1872604"/>
            <a:ext cx="2889488" cy="19746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4" descr="C:\Users\nina\Desktop\ЛК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16" r="38007"/>
          <a:stretch/>
        </p:blipFill>
        <p:spPr bwMode="auto">
          <a:xfrm>
            <a:off x="6083022" y="1872604"/>
            <a:ext cx="2878074" cy="21680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, снимок экра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ED7F918-CFAA-49B4-9E18-61604AD06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45" y="1865570"/>
            <a:ext cx="2887371" cy="18343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3" descr="C:\Users\nina\Desktop\ЛК_2.JPG">
            <a:extLst>
              <a:ext uri="{FF2B5EF4-FFF2-40B4-BE49-F238E27FC236}">
                <a16:creationId xmlns:a16="http://schemas.microsoft.com/office/drawing/2014/main" id="{586A34B4-2A55-40E8-9E2F-C6E3D955E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72" r="21761"/>
          <a:stretch/>
        </p:blipFill>
        <p:spPr bwMode="auto">
          <a:xfrm>
            <a:off x="6444534" y="2473140"/>
            <a:ext cx="2516563" cy="16986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B20E314-DC88-4BD4-941E-3A476E0DD7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4"/>
          <a:stretch/>
        </p:blipFill>
        <p:spPr>
          <a:xfrm>
            <a:off x="3472053" y="2473140"/>
            <a:ext cx="2516563" cy="16986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Номер слайда 1"/>
          <p:cNvSpPr txBox="1">
            <a:spLocks/>
          </p:cNvSpPr>
          <p:nvPr/>
        </p:nvSpPr>
        <p:spPr>
          <a:xfrm>
            <a:off x="6940182" y="4832894"/>
            <a:ext cx="2103121" cy="265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1449108">
              <a:defRPr/>
            </a:pPr>
            <a:fld id="{B6F15528-21DE-4FAA-801E-634DDDAF4B2B}" type="slidenum">
              <a:rPr lang="ru-RU" sz="1725">
                <a:solidFill>
                  <a:srgbClr val="1F497D"/>
                </a:solidFill>
              </a:rPr>
              <a:pPr algn="r" defTabSz="1449108">
                <a:defRPr/>
              </a:pPr>
              <a:t>19</a:t>
            </a:fld>
            <a:endParaRPr lang="ru-RU" sz="1725" dirty="0">
              <a:solidFill>
                <a:srgbClr val="1F497D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58B7CD5-312E-54F8-C59B-67F74897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2" y="107133"/>
            <a:ext cx="6175033" cy="202972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Единый портал бюджетной системы состоит из нескольких модулей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9" name="Рисунок 8" descr="Значок 1 со сплошной заливкой">
            <a:extLst>
              <a:ext uri="{FF2B5EF4-FFF2-40B4-BE49-F238E27FC236}">
                <a16:creationId xmlns:a16="http://schemas.microsoft.com/office/drawing/2014/main" id="{797F63F7-01BD-FD58-B9C6-5833D55A74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67" y="904730"/>
            <a:ext cx="723790" cy="723790"/>
          </a:xfrm>
          <a:prstGeom prst="rect">
            <a:avLst/>
          </a:prstGeom>
        </p:spPr>
      </p:pic>
      <p:pic>
        <p:nvPicPr>
          <p:cNvPr id="11" name="Рисунок 10" descr="Значок со сплошной заливкой">
            <a:extLst>
              <a:ext uri="{FF2B5EF4-FFF2-40B4-BE49-F238E27FC236}">
                <a16:creationId xmlns:a16="http://schemas.microsoft.com/office/drawing/2014/main" id="{B2A48319-003A-CFB9-187A-D70CA21DA1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1362" y="907376"/>
            <a:ext cx="743802" cy="743802"/>
          </a:xfrm>
          <a:prstGeom prst="rect">
            <a:avLst/>
          </a:prstGeom>
        </p:spPr>
      </p:pic>
      <p:pic>
        <p:nvPicPr>
          <p:cNvPr id="15" name="Рисунок 14" descr="Значок 3 со сплошной заливкой">
            <a:extLst>
              <a:ext uri="{FF2B5EF4-FFF2-40B4-BE49-F238E27FC236}">
                <a16:creationId xmlns:a16="http://schemas.microsoft.com/office/drawing/2014/main" id="{BA45FFA7-6F3B-BB76-29BD-58B8C37D0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8616" y="865397"/>
            <a:ext cx="758931" cy="7589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4DDF3F-C796-015F-100C-4B6A21374F54}"/>
              </a:ext>
            </a:extLst>
          </p:cNvPr>
          <p:cNvSpPr txBox="1"/>
          <p:nvPr/>
        </p:nvSpPr>
        <p:spPr>
          <a:xfrm>
            <a:off x="2954280" y="4267354"/>
            <a:ext cx="3552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Полный реестр соглашений;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Бюджетная отчетность;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Сведения об исполнении бюджетов;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и другая конфиденциальная информация</a:t>
            </a:r>
          </a:p>
        </p:txBody>
      </p:sp>
      <p:pic>
        <p:nvPicPr>
          <p:cNvPr id="27" name="Рисунок 26" descr="Значок &quot;Подписаться&quot; со сплошной заливкой">
            <a:extLst>
              <a:ext uri="{FF2B5EF4-FFF2-40B4-BE49-F238E27FC236}">
                <a16:creationId xmlns:a16="http://schemas.microsoft.com/office/drawing/2014/main" id="{A2EAD058-D56C-4656-CE87-4A6D9E3DF6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10033" y="3642643"/>
            <a:ext cx="735496" cy="7354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34B65C-672D-0F5A-76FA-124CE9E9B9F4}"/>
              </a:ext>
            </a:extLst>
          </p:cNvPr>
          <p:cNvSpPr txBox="1"/>
          <p:nvPr/>
        </p:nvSpPr>
        <p:spPr>
          <a:xfrm>
            <a:off x="6481620" y="4267354"/>
            <a:ext cx="2396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Личный кабинет ввода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459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34607" y="778917"/>
            <a:ext cx="7209801" cy="17312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171450" indent="-171450" algn="just">
              <a:spcAft>
                <a:spcPts val="225"/>
              </a:spcAft>
              <a:buClr>
                <a:srgbClr val="00A2FF">
                  <a:lumMod val="50000"/>
                </a:srgbClr>
              </a:buClr>
              <a:buFont typeface="Wingdings" panose="05000000000000000000" pitchFamily="2" charset="2"/>
              <a:buChar char="Ø"/>
            </a:pPr>
            <a:endParaRPr lang="ru-RU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4491" y="2285323"/>
            <a:ext cx="2961944" cy="1222624"/>
          </a:xfrm>
          <a:prstGeom prst="rect">
            <a:avLst/>
          </a:prstGeom>
          <a:solidFill>
            <a:srgbClr val="9BBB59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72000" rIns="72000" bIns="7200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ЕИС забирает информацию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переданных полномочиях финансовых органов (органов управления государственными внебюджетными фондами)</a:t>
            </a:r>
          </a:p>
        </p:txBody>
      </p:sp>
      <p:pic>
        <p:nvPicPr>
          <p:cNvPr id="3074" name="Picture 2" descr="C:\Users\nina\Desktop\УФК полномочия\презентация для тофк\eis-1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8" b="10888"/>
          <a:stretch/>
        </p:blipFill>
        <p:spPr bwMode="auto">
          <a:xfrm>
            <a:off x="6209723" y="810501"/>
            <a:ext cx="1781082" cy="139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5245" y="2278673"/>
            <a:ext cx="5034908" cy="1222624"/>
          </a:xfrm>
          <a:prstGeom prst="rect">
            <a:avLst/>
          </a:prstGeom>
          <a:solidFill>
            <a:srgbClr val="9BBB59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72000" rIns="72000" bIns="7200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отрытых данных по переданным полномочиям финансовых органов (органов управления государственными внебюджетными фондами)</a:t>
            </a:r>
          </a:p>
          <a:p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https://budget.gov.ru/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Открытые-данные?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code=7710568760-BUDGETSFUNCTIONSFK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7112" r="13316" b="15112"/>
          <a:stretch/>
        </p:blipFill>
        <p:spPr>
          <a:xfrm>
            <a:off x="1224512" y="811580"/>
            <a:ext cx="1781081" cy="1392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"/>
          <p:cNvSpPr txBox="1">
            <a:spLocks/>
          </p:cNvSpPr>
          <p:nvPr/>
        </p:nvSpPr>
        <p:spPr>
          <a:xfrm>
            <a:off x="6939245" y="4805500"/>
            <a:ext cx="2103121" cy="265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1449108">
              <a:defRPr/>
            </a:pPr>
            <a:fld id="{B6F15528-21DE-4FAA-801E-634DDDAF4B2B}" type="slidenum">
              <a:rPr lang="ru-RU" sz="1725">
                <a:solidFill>
                  <a:srgbClr val="1F497D"/>
                </a:solidFill>
              </a:rPr>
              <a:pPr algn="r" defTabSz="1449108">
                <a:defRPr/>
              </a:pPr>
              <a:t>20</a:t>
            </a:fld>
            <a:endParaRPr lang="ru-RU" sz="1725" dirty="0">
              <a:solidFill>
                <a:srgbClr val="1F497D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F1F8626A-07CA-2DD3-D4B2-D90DB9E54C18}"/>
              </a:ext>
            </a:extLst>
          </p:cNvPr>
          <p:cNvSpPr txBox="1">
            <a:spLocks/>
          </p:cNvSpPr>
          <p:nvPr/>
        </p:nvSpPr>
        <p:spPr>
          <a:xfrm>
            <a:off x="3599129" y="72543"/>
            <a:ext cx="54432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80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kern="0" dirty="0">
                <a:solidFill>
                  <a:srgbClr val="11437F"/>
                </a:solidFill>
                <a:cs typeface="Arial" panose="020B0604020202020204" pitchFamily="34" charset="0"/>
              </a:rPr>
              <a:t>Новый блок ЕПБС по 130н мониторинг переданных полномочий</a:t>
            </a:r>
            <a:endParaRPr lang="ru-RU" u="sng" kern="0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DFB219-E788-15A2-E83E-8CCB706E29CC}"/>
              </a:ext>
            </a:extLst>
          </p:cNvPr>
          <p:cNvSpPr/>
          <p:nvPr/>
        </p:nvSpPr>
        <p:spPr>
          <a:xfrm>
            <a:off x="4070877" y="1226763"/>
            <a:ext cx="2006120" cy="576293"/>
          </a:xfrm>
          <a:prstGeom prst="rect">
            <a:avLst/>
          </a:prstGeom>
          <a:solidFill>
            <a:srgbClr val="9BBB59"/>
          </a:solidFill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72000" rIns="72000" bIns="7200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ЕИС забирает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ЕПБС по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Стрелка вправо со сплошной заливкой">
            <a:extLst>
              <a:ext uri="{FF2B5EF4-FFF2-40B4-BE49-F238E27FC236}">
                <a16:creationId xmlns:a16="http://schemas.microsoft.com/office/drawing/2014/main" id="{702F5817-5ED9-1D98-163D-E05C59BEE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079503" y="847881"/>
            <a:ext cx="991374" cy="1319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5A333-8AB4-B8F1-8A1E-A5EAD8E94C03}"/>
              </a:ext>
            </a:extLst>
          </p:cNvPr>
          <p:cNvSpPr txBox="1"/>
          <p:nvPr/>
        </p:nvSpPr>
        <p:spPr>
          <a:xfrm>
            <a:off x="165245" y="3501297"/>
            <a:ext cx="8581190" cy="1569660"/>
          </a:xfrm>
          <a:prstGeom prst="rect">
            <a:avLst/>
          </a:prstGeom>
          <a:solidFill>
            <a:srgbClr val="134C9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/>
              <a:t>Приказ Минфина России от 10 августа 2023 г. № 130н “Об утверждении Порядка направления обращений высших исполнительных органов субъектов Российской Федерации (местных администраций), органов управления государственными внебюджетными фондами в Федеральное казначейство, их рассмотрения Федеральным казначейством и особенностей передачи функций финансовых органов субъектов Российской Федерации (муниципальных образований), органов управления государственными внебюджетными фондами, связанных с исполнением соответствующего бюджета”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Приказ ФК от 10.06.2022 № 176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БК РФ статьи 166.1, 168, 220.1, 241.1 (передача полномочий по соглашениям)</a:t>
            </a:r>
          </a:p>
        </p:txBody>
      </p:sp>
    </p:spTree>
    <p:extLst>
      <p:ext uri="{BB962C8B-B14F-4D97-AF65-F5344CB8AC3E}">
        <p14:creationId xmlns:p14="http://schemas.microsoft.com/office/powerpoint/2010/main" val="2164428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25" y="194400"/>
            <a:ext cx="6442351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Мобильное приложение «Бюджет.РФ»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26AE3-1E6C-45B9-A757-E83E7442A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2" y="478107"/>
            <a:ext cx="4371998" cy="49930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553996-E7FA-4100-8D6F-AA1F113433B0}"/>
              </a:ext>
            </a:extLst>
          </p:cNvPr>
          <p:cNvSpPr/>
          <p:nvPr/>
        </p:nvSpPr>
        <p:spPr>
          <a:xfrm>
            <a:off x="837784" y="771497"/>
            <a:ext cx="249006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анализа: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A144729-A4CE-4B87-8034-EDC712072BBE}"/>
              </a:ext>
            </a:extLst>
          </p:cNvPr>
          <p:cNvGrpSpPr/>
          <p:nvPr/>
        </p:nvGrpSpPr>
        <p:grpSpPr>
          <a:xfrm>
            <a:off x="285825" y="1171190"/>
            <a:ext cx="7105355" cy="1419610"/>
            <a:chOff x="219150" y="1363935"/>
            <a:chExt cx="7105355" cy="1419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EA8B4D-291E-418E-9581-7BD8FF0CE7E6}"/>
                </a:ext>
              </a:extLst>
            </p:cNvPr>
            <p:cNvSpPr/>
            <p:nvPr/>
          </p:nvSpPr>
          <p:spPr>
            <a:xfrm>
              <a:off x="2752505" y="1923330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Реестр государственных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заданий</a:t>
              </a:r>
            </a:p>
          </p:txBody>
        </p:sp>
        <p:grpSp>
          <p:nvGrpSpPr>
            <p:cNvPr id="9" name="Группа 24">
              <a:extLst>
                <a:ext uri="{FF2B5EF4-FFF2-40B4-BE49-F238E27FC236}">
                  <a16:creationId xmlns:a16="http://schemas.microsoft.com/office/drawing/2014/main" id="{878045D3-FC48-4913-9451-AFE69179E0F1}"/>
                </a:ext>
              </a:extLst>
            </p:cNvPr>
            <p:cNvGrpSpPr/>
            <p:nvPr/>
          </p:nvGrpSpPr>
          <p:grpSpPr>
            <a:xfrm>
              <a:off x="219150" y="1363935"/>
              <a:ext cx="6412476" cy="1419610"/>
              <a:chOff x="219150" y="1233978"/>
              <a:chExt cx="6412476" cy="141961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B0876AF-206D-4712-B10A-01F6035F325B}"/>
                  </a:ext>
                </a:extLst>
              </p:cNvPr>
              <p:cNvSpPr/>
              <p:nvPr/>
            </p:nvSpPr>
            <p:spPr>
              <a:xfrm>
                <a:off x="2752505" y="2222701"/>
                <a:ext cx="29250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участников и не участников бюджетного процесса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CAE21C9-5D16-4228-B6B4-594514816DB3}"/>
                  </a:ext>
                </a:extLst>
              </p:cNvPr>
              <p:cNvSpPr/>
              <p:nvPr/>
            </p:nvSpPr>
            <p:spPr>
              <a:xfrm>
                <a:off x="391037" y="1519692"/>
                <a:ext cx="691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Доходы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FD1B722-C368-4512-B04F-63199EB50F47}"/>
                  </a:ext>
                </a:extLst>
              </p:cNvPr>
              <p:cNvSpPr/>
              <p:nvPr/>
            </p:nvSpPr>
            <p:spPr>
              <a:xfrm>
                <a:off x="391037" y="1805794"/>
                <a:ext cx="76014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Расходы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29373DE-FD68-40F3-8D5A-3C69E207CB17}"/>
                  </a:ext>
                </a:extLst>
              </p:cNvPr>
              <p:cNvSpPr/>
              <p:nvPr/>
            </p:nvSpPr>
            <p:spPr>
              <a:xfrm>
                <a:off x="391037" y="2091896"/>
                <a:ext cx="17524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Национальные проекты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BD1421C2-4248-4D10-9DE0-675E9ADFAA50}"/>
                  </a:ext>
                </a:extLst>
              </p:cNvPr>
              <p:cNvSpPr/>
              <p:nvPr/>
            </p:nvSpPr>
            <p:spPr>
              <a:xfrm>
                <a:off x="391037" y="2377997"/>
                <a:ext cx="58862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ФАИП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53AFD8E4-0B87-4923-B79F-B2D7EE7A68FD}"/>
                  </a:ext>
                </a:extLst>
              </p:cNvPr>
              <p:cNvSpPr/>
              <p:nvPr/>
            </p:nvSpPr>
            <p:spPr>
              <a:xfrm>
                <a:off x="219150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Исполнение бюджета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2B10EBD7-630A-4583-8259-1D463E0EAD61}"/>
                  </a:ext>
                </a:extLst>
              </p:cNvPr>
              <p:cNvSpPr/>
              <p:nvPr/>
            </p:nvSpPr>
            <p:spPr>
              <a:xfrm>
                <a:off x="2611909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Реестры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91A28DCD-FB27-4BD3-88D6-828265E1395A}"/>
                  </a:ext>
                </a:extLst>
              </p:cNvPr>
              <p:cNvSpPr/>
              <p:nvPr/>
            </p:nvSpPr>
            <p:spPr>
              <a:xfrm>
                <a:off x="2752505" y="1521457"/>
                <a:ext cx="10583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СЗПК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6A9EE486-15B9-457B-AFA6-3224FBC13A08}"/>
                  </a:ext>
                </a:extLst>
              </p:cNvPr>
              <p:cNvSpPr/>
              <p:nvPr/>
            </p:nvSpPr>
            <p:spPr>
              <a:xfrm>
                <a:off x="4831577" y="1246484"/>
                <a:ext cx="1800049" cy="60016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Государственный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долг субъектов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Российской Федерации</a:t>
                </a:r>
              </a:p>
            </p:txBody>
          </p:sp>
        </p:grp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12B60C-A32D-4551-A7FC-CBE77AAE4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2" y="691499"/>
            <a:ext cx="468000" cy="4680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C373ACC-F600-41D8-BB5D-BC7BA4EFA12F}"/>
              </a:ext>
            </a:extLst>
          </p:cNvPr>
          <p:cNvGrpSpPr/>
          <p:nvPr/>
        </p:nvGrpSpPr>
        <p:grpSpPr>
          <a:xfrm>
            <a:off x="243002" y="2680069"/>
            <a:ext cx="3251594" cy="465215"/>
            <a:chOff x="176327" y="3017091"/>
            <a:chExt cx="3251594" cy="46521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BF83CAF-F594-4A3A-93B7-EA1FF4E62E4A}"/>
                </a:ext>
              </a:extLst>
            </p:cNvPr>
            <p:cNvSpPr/>
            <p:nvPr/>
          </p:nvSpPr>
          <p:spPr>
            <a:xfrm>
              <a:off x="771109" y="3080422"/>
              <a:ext cx="2656812" cy="33855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Объекты наблюдения: 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F34BA58-935F-471A-A356-BE34DB6E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7" y="3017091"/>
              <a:ext cx="468000" cy="465215"/>
            </a:xfrm>
            <a:prstGeom prst="rect">
              <a:avLst/>
            </a:prstGeom>
          </p:spPr>
        </p:pic>
      </p:grpSp>
      <p:sp>
        <p:nvSpPr>
          <p:cNvPr id="45" name="5-конечная звезда 44"/>
          <p:cNvSpPr/>
          <p:nvPr/>
        </p:nvSpPr>
        <p:spPr>
          <a:xfrm>
            <a:off x="314862" y="323636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306946" y="354655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06945" y="3844849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301008" y="4156725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306945" y="4464073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526406" y="3068468"/>
            <a:ext cx="4393586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государственных внебюджетных фондов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и муниципальные бюджеты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территориальных фондов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1008" y="1604190"/>
            <a:ext cx="180000" cy="855213"/>
            <a:chOff x="301008" y="1604190"/>
            <a:chExt cx="180000" cy="855213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301008" y="160419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301008" y="188039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301008" y="2150794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301008" y="2459403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2672305" y="1588598"/>
            <a:ext cx="180000" cy="702120"/>
            <a:chOff x="301008" y="1585140"/>
            <a:chExt cx="180000" cy="702120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301008" y="158514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01008" y="1864003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301008" y="228726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CAB406-9017-5CF9-B0D7-BD2F72FA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754" y="3330614"/>
            <a:ext cx="3213265" cy="692186"/>
          </a:xfrm>
          <a:prstGeom prst="rect">
            <a:avLst/>
          </a:prstGeom>
          <a:ln w="57150">
            <a:solidFill>
              <a:srgbClr val="FF931E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94FBC62-7AD0-ADA1-DD80-6E882E225858}"/>
              </a:ext>
            </a:extLst>
          </p:cNvPr>
          <p:cNvSpPr/>
          <p:nvPr/>
        </p:nvSpPr>
        <p:spPr>
          <a:xfrm>
            <a:off x="4150536" y="3136405"/>
            <a:ext cx="1701697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Теперь и в </a:t>
            </a:r>
            <a:r>
              <a:rPr lang="en-GB" sz="1200" spc="-1" dirty="0" err="1">
                <a:solidFill>
                  <a:srgbClr val="FFFFFF"/>
                </a:solidFill>
              </a:rPr>
              <a:t>RuStore</a:t>
            </a:r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99723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0" y="194875"/>
            <a:ext cx="5698346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Последовательная детализация данных в ПИАО </a:t>
            </a:r>
            <a:endParaRPr lang="ru-RU" dirty="0"/>
          </a:p>
        </p:txBody>
      </p:sp>
      <p:sp>
        <p:nvSpPr>
          <p:cNvPr id="87" name="Номер слайда 1">
            <a:extLst>
              <a:ext uri="{FF2B5EF4-FFF2-40B4-BE49-F238E27FC236}">
                <a16:creationId xmlns:a16="http://schemas.microsoft.com/office/drawing/2014/main" id="{420C55A1-2B83-4FE2-987C-546E2D478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34610" y="2737573"/>
            <a:ext cx="2951890" cy="2235153"/>
            <a:chOff x="3134610" y="2605779"/>
            <a:chExt cx="2951890" cy="2235153"/>
          </a:xfrm>
        </p:grpSpPr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AB757398-3C92-4FAE-A285-8C62F6925B21}"/>
                </a:ext>
              </a:extLst>
            </p:cNvPr>
            <p:cNvGrpSpPr/>
            <p:nvPr/>
          </p:nvGrpSpPr>
          <p:grpSpPr>
            <a:xfrm>
              <a:off x="4790500" y="3526932"/>
              <a:ext cx="1296000" cy="1314000"/>
              <a:chOff x="3075508" y="1125383"/>
              <a:chExt cx="1296000" cy="1314000"/>
            </a:xfrm>
          </p:grpSpPr>
          <p:sp>
            <p:nvSpPr>
              <p:cNvPr id="84" name="Скругленный прямоугольник 2">
                <a:extLst>
                  <a:ext uri="{FF2B5EF4-FFF2-40B4-BE49-F238E27FC236}">
                    <a16:creationId xmlns:a16="http://schemas.microsoft.com/office/drawing/2014/main" id="{24BFE6B2-19EF-43E5-847D-CB0EA1066872}"/>
                  </a:ext>
                </a:extLst>
              </p:cNvPr>
              <p:cNvSpPr/>
              <p:nvPr/>
            </p:nvSpPr>
            <p:spPr>
              <a:xfrm>
                <a:off x="3075508" y="1125383"/>
                <a:ext cx="1296000" cy="1314000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176DF877-02FF-4A97-98F1-1894E2EE8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4308" y="1154012"/>
                <a:ext cx="1238400" cy="1253880"/>
              </a:xfrm>
              <a:prstGeom prst="rect">
                <a:avLst/>
              </a:prstGeom>
            </p:spPr>
          </p:pic>
        </p:grpSp>
        <p:grpSp>
          <p:nvGrpSpPr>
            <p:cNvPr id="104" name="Группа 103"/>
            <p:cNvGrpSpPr>
              <a:grpSpLocks noChangeAspect="1"/>
            </p:cNvGrpSpPr>
            <p:nvPr/>
          </p:nvGrpSpPr>
          <p:grpSpPr>
            <a:xfrm>
              <a:off x="3134610" y="2605779"/>
              <a:ext cx="2718555" cy="1713981"/>
              <a:chOff x="3112669" y="2465415"/>
              <a:chExt cx="1752361" cy="1104819"/>
            </a:xfrm>
          </p:grpSpPr>
          <p:grpSp>
            <p:nvGrpSpPr>
              <p:cNvPr id="105" name="Группа 93">
                <a:extLst>
                  <a:ext uri="{FF2B5EF4-FFF2-40B4-BE49-F238E27FC236}">
                    <a16:creationId xmlns:a16="http://schemas.microsoft.com/office/drawing/2014/main" id="{0996310B-94AD-4F42-AB38-DE96F6AB49E7}"/>
                  </a:ext>
                </a:extLst>
              </p:cNvPr>
              <p:cNvGrpSpPr/>
              <p:nvPr/>
            </p:nvGrpSpPr>
            <p:grpSpPr>
              <a:xfrm>
                <a:off x="3385621" y="2778234"/>
                <a:ext cx="1479409" cy="792000"/>
                <a:chOff x="5830786" y="2911986"/>
                <a:chExt cx="1479409" cy="792000"/>
              </a:xfrm>
            </p:grpSpPr>
            <p:sp>
              <p:nvSpPr>
                <p:cNvPr id="112" name="Скругленный прямоугольник 28">
                  <a:extLst>
                    <a:ext uri="{FF2B5EF4-FFF2-40B4-BE49-F238E27FC236}">
                      <a16:creationId xmlns:a16="http://schemas.microsoft.com/office/drawing/2014/main" id="{FB37BA55-3F7B-4D36-A183-123AE0EDB5CE}"/>
                    </a:ext>
                  </a:extLst>
                </p:cNvPr>
                <p:cNvSpPr/>
                <p:nvPr/>
              </p:nvSpPr>
              <p:spPr>
                <a:xfrm>
                  <a:off x="5830786" y="2911986"/>
                  <a:ext cx="1479409" cy="792000"/>
                </a:xfrm>
                <a:prstGeom prst="roundRect">
                  <a:avLst>
                    <a:gd name="adj" fmla="val 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pic>
              <p:nvPicPr>
                <p:cNvPr id="113" name="Рисунок 112">
                  <a:extLst>
                    <a:ext uri="{FF2B5EF4-FFF2-40B4-BE49-F238E27FC236}">
                      <a16:creationId xmlns:a16="http://schemas.microsoft.com/office/drawing/2014/main" id="{558E649A-D363-47E6-8833-C0EF06626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0770" y="2949452"/>
                  <a:ext cx="1402538" cy="702000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Группа 90">
                <a:extLst>
                  <a:ext uri="{FF2B5EF4-FFF2-40B4-BE49-F238E27FC236}">
                    <a16:creationId xmlns:a16="http://schemas.microsoft.com/office/drawing/2014/main" id="{E5F6E05C-3669-4194-8B8F-0AB4168F2521}"/>
                  </a:ext>
                </a:extLst>
              </p:cNvPr>
              <p:cNvGrpSpPr/>
              <p:nvPr/>
            </p:nvGrpSpPr>
            <p:grpSpPr>
              <a:xfrm>
                <a:off x="3246006" y="2648405"/>
                <a:ext cx="1479409" cy="792000"/>
                <a:chOff x="5843571" y="2934557"/>
                <a:chExt cx="1479409" cy="792000"/>
              </a:xfrm>
            </p:grpSpPr>
            <p:sp>
              <p:nvSpPr>
                <p:cNvPr id="110" name="Скругленный прямоугольник 28">
                  <a:extLst>
                    <a:ext uri="{FF2B5EF4-FFF2-40B4-BE49-F238E27FC236}">
                      <a16:creationId xmlns:a16="http://schemas.microsoft.com/office/drawing/2014/main" id="{3041B1F2-C838-4D48-B681-EE5E955BA457}"/>
                    </a:ext>
                  </a:extLst>
                </p:cNvPr>
                <p:cNvSpPr/>
                <p:nvPr/>
              </p:nvSpPr>
              <p:spPr>
                <a:xfrm>
                  <a:off x="5843571" y="2934557"/>
                  <a:ext cx="1479409" cy="792000"/>
                </a:xfrm>
                <a:prstGeom prst="roundRect">
                  <a:avLst>
                    <a:gd name="adj" fmla="val 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pic>
              <p:nvPicPr>
                <p:cNvPr id="111" name="Рисунок 110">
                  <a:extLst>
                    <a:ext uri="{FF2B5EF4-FFF2-40B4-BE49-F238E27FC236}">
                      <a16:creationId xmlns:a16="http://schemas.microsoft.com/office/drawing/2014/main" id="{CCB0EB3D-53EB-44CC-BE26-0CE66D9458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3556" y="2972023"/>
                  <a:ext cx="1402538" cy="702000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Группа 32">
                <a:extLst>
                  <a:ext uri="{FF2B5EF4-FFF2-40B4-BE49-F238E27FC236}">
                    <a16:creationId xmlns:a16="http://schemas.microsoft.com/office/drawing/2014/main" id="{F1DC1749-1354-4543-A1D8-15E70B4E8861}"/>
                  </a:ext>
                </a:extLst>
              </p:cNvPr>
              <p:cNvGrpSpPr/>
              <p:nvPr/>
            </p:nvGrpSpPr>
            <p:grpSpPr>
              <a:xfrm>
                <a:off x="3112669" y="2465415"/>
                <a:ext cx="1479409" cy="792000"/>
                <a:chOff x="5900360" y="1450356"/>
                <a:chExt cx="1479409" cy="792000"/>
              </a:xfrm>
            </p:grpSpPr>
            <p:sp>
              <p:nvSpPr>
                <p:cNvPr id="108" name="Скругленный прямоугольник 28">
                  <a:extLst>
                    <a:ext uri="{FF2B5EF4-FFF2-40B4-BE49-F238E27FC236}">
                      <a16:creationId xmlns:a16="http://schemas.microsoft.com/office/drawing/2014/main" id="{1438CE99-57B1-4927-937A-C1A4143E887A}"/>
                    </a:ext>
                  </a:extLst>
                </p:cNvPr>
                <p:cNvSpPr/>
                <p:nvPr/>
              </p:nvSpPr>
              <p:spPr>
                <a:xfrm>
                  <a:off x="5900360" y="1450356"/>
                  <a:ext cx="1479409" cy="792000"/>
                </a:xfrm>
                <a:prstGeom prst="roundRect">
                  <a:avLst>
                    <a:gd name="adj" fmla="val 0"/>
                  </a:avLst>
                </a:prstGeom>
                <a:ln w="127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pic>
              <p:nvPicPr>
                <p:cNvPr id="109" name="Рисунок 108">
                  <a:extLst>
                    <a:ext uri="{FF2B5EF4-FFF2-40B4-BE49-F238E27FC236}">
                      <a16:creationId xmlns:a16="http://schemas.microsoft.com/office/drawing/2014/main" id="{0BEE9CC9-8700-40E4-B577-574BE72F2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5070" y="1474621"/>
                  <a:ext cx="1438501" cy="720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" name="Группа 6"/>
          <p:cNvGrpSpPr/>
          <p:nvPr/>
        </p:nvGrpSpPr>
        <p:grpSpPr>
          <a:xfrm>
            <a:off x="357641" y="2740639"/>
            <a:ext cx="2349104" cy="2281716"/>
            <a:chOff x="268480" y="2715299"/>
            <a:chExt cx="2349104" cy="2281716"/>
          </a:xfrm>
        </p:grpSpPr>
        <p:grpSp>
          <p:nvGrpSpPr>
            <p:cNvPr id="88" name="Группа 4">
              <a:extLst>
                <a:ext uri="{FF2B5EF4-FFF2-40B4-BE49-F238E27FC236}">
                  <a16:creationId xmlns:a16="http://schemas.microsoft.com/office/drawing/2014/main" id="{B310DFDF-31A1-445A-BEA0-648E74533D2E}"/>
                </a:ext>
              </a:extLst>
            </p:cNvPr>
            <p:cNvGrpSpPr/>
            <p:nvPr/>
          </p:nvGrpSpPr>
          <p:grpSpPr>
            <a:xfrm>
              <a:off x="1304526" y="3920553"/>
              <a:ext cx="1313058" cy="1076462"/>
              <a:chOff x="1548270" y="3466758"/>
              <a:chExt cx="1313058" cy="1076462"/>
            </a:xfrm>
          </p:grpSpPr>
          <p:sp>
            <p:nvSpPr>
              <p:cNvPr id="90" name="Скругленный прямоугольник 28">
                <a:extLst>
                  <a:ext uri="{FF2B5EF4-FFF2-40B4-BE49-F238E27FC236}">
                    <a16:creationId xmlns:a16="http://schemas.microsoft.com/office/drawing/2014/main" id="{DA634E9A-874F-416E-8C79-3BD2C3F5EF4A}"/>
                  </a:ext>
                </a:extLst>
              </p:cNvPr>
              <p:cNvSpPr/>
              <p:nvPr/>
            </p:nvSpPr>
            <p:spPr>
              <a:xfrm>
                <a:off x="1548270" y="3466758"/>
                <a:ext cx="1313058" cy="1076462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BE5ECED2-965B-4985-AEE3-0E9F0707F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4873" y="3489679"/>
                <a:ext cx="1253257" cy="1016966"/>
              </a:xfrm>
              <a:prstGeom prst="rect">
                <a:avLst/>
              </a:prstGeom>
            </p:spPr>
          </p:pic>
        </p:grpSp>
        <p:grpSp>
          <p:nvGrpSpPr>
            <p:cNvPr id="97" name="Группа 34">
              <a:extLst>
                <a:ext uri="{FF2B5EF4-FFF2-40B4-BE49-F238E27FC236}">
                  <a16:creationId xmlns:a16="http://schemas.microsoft.com/office/drawing/2014/main" id="{B2296929-A011-4BF2-B6BB-C8B33A7F1FE4}"/>
                </a:ext>
              </a:extLst>
            </p:cNvPr>
            <p:cNvGrpSpPr/>
            <p:nvPr/>
          </p:nvGrpSpPr>
          <p:grpSpPr>
            <a:xfrm>
              <a:off x="1089147" y="3405954"/>
              <a:ext cx="1313058" cy="1291505"/>
              <a:chOff x="1687117" y="3129521"/>
              <a:chExt cx="1744727" cy="1716088"/>
            </a:xfrm>
          </p:grpSpPr>
          <p:sp>
            <p:nvSpPr>
              <p:cNvPr id="98" name="Скругленный прямоугольник 28">
                <a:extLst>
                  <a:ext uri="{FF2B5EF4-FFF2-40B4-BE49-F238E27FC236}">
                    <a16:creationId xmlns:a16="http://schemas.microsoft.com/office/drawing/2014/main" id="{B564182C-7CAA-47F2-8D4D-B7F3F5387D02}"/>
                  </a:ext>
                </a:extLst>
              </p:cNvPr>
              <p:cNvSpPr/>
              <p:nvPr/>
            </p:nvSpPr>
            <p:spPr>
              <a:xfrm>
                <a:off x="1687117" y="3129521"/>
                <a:ext cx="1744727" cy="1716088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AFA208DE-DD28-428D-9EA9-8EE625BED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935" y="3168081"/>
                <a:ext cx="1671422" cy="1652270"/>
              </a:xfrm>
              <a:prstGeom prst="rect">
                <a:avLst/>
              </a:prstGeom>
            </p:spPr>
          </p:pic>
        </p:grpSp>
        <p:grpSp>
          <p:nvGrpSpPr>
            <p:cNvPr id="100" name="Группа 24">
              <a:extLst>
                <a:ext uri="{FF2B5EF4-FFF2-40B4-BE49-F238E27FC236}">
                  <a16:creationId xmlns:a16="http://schemas.microsoft.com/office/drawing/2014/main" id="{D559EE6C-8EE7-477C-ABBD-F8DA345DEE3B}"/>
                </a:ext>
              </a:extLst>
            </p:cNvPr>
            <p:cNvGrpSpPr/>
            <p:nvPr/>
          </p:nvGrpSpPr>
          <p:grpSpPr>
            <a:xfrm>
              <a:off x="776551" y="3238448"/>
              <a:ext cx="1479409" cy="851543"/>
              <a:chOff x="665758" y="2530492"/>
              <a:chExt cx="2206030" cy="1269785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65758" y="2530492"/>
                <a:ext cx="2206030" cy="1269785"/>
              </a:xfrm>
              <a:prstGeom prst="roundRect">
                <a:avLst>
                  <a:gd name="adj" fmla="val 0"/>
                </a:avLst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F4394668-FBE4-4E81-931D-7FA43BD32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232" y="2563323"/>
                <a:ext cx="2133600" cy="1200151"/>
              </a:xfrm>
              <a:prstGeom prst="rect">
                <a:avLst/>
              </a:prstGeom>
            </p:spPr>
          </p:pic>
        </p:grpSp>
        <p:sp>
          <p:nvSpPr>
            <p:cNvPr id="103" name="Скругленный прямоугольник 102"/>
            <p:cNvSpPr/>
            <p:nvPr/>
          </p:nvSpPr>
          <p:spPr>
            <a:xfrm>
              <a:off x="268480" y="2715299"/>
              <a:ext cx="1404000" cy="1191600"/>
            </a:xfrm>
            <a:prstGeom prst="roundRect">
              <a:avLst>
                <a:gd name="adj" fmla="val 0"/>
              </a:avLst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D9BFD7D5-A6BC-4D0F-B7B4-FB110DDCB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31" y="2744789"/>
              <a:ext cx="1332000" cy="1136362"/>
            </a:xfrm>
            <a:prstGeom prst="rect">
              <a:avLst/>
            </a:prstGeom>
          </p:spPr>
        </p:pic>
      </p:grpSp>
      <p:sp>
        <p:nvSpPr>
          <p:cNvPr id="142" name="Скругленный прямоугольник 141"/>
          <p:cNvSpPr/>
          <p:nvPr/>
        </p:nvSpPr>
        <p:spPr>
          <a:xfrm>
            <a:off x="3130906" y="787177"/>
            <a:ext cx="2838616" cy="1574358"/>
          </a:xfrm>
          <a:prstGeom prst="roundRect">
            <a:avLst>
              <a:gd name="adj" fmla="val 2303"/>
            </a:avLst>
          </a:prstGeom>
          <a:solidFill>
            <a:srgbClr val="4FC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3518418" y="833201"/>
            <a:ext cx="2400043" cy="15029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Углубление в детальные отчеты по различным направлениям: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ГРБС;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КБК;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получателям;</a:t>
            </a:r>
          </a:p>
          <a:p>
            <a:pPr>
              <a:buFont typeface="Wingdings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ea typeface="Open Sans Condensed" pitchFamily="34" charset="0"/>
                <a:cs typeface="Arial" panose="020B0604020202020204" pitchFamily="34" charset="0"/>
              </a:rPr>
              <a:t>  по договорам соглашениям</a:t>
            </a:r>
            <a:endParaRPr lang="ru-RU" sz="1200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343021" y="788500"/>
            <a:ext cx="2399967" cy="1565083"/>
          </a:xfrm>
          <a:prstGeom prst="roundRect">
            <a:avLst>
              <a:gd name="adj" fmla="val 2846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762720" y="879591"/>
            <a:ext cx="1987900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Дашборды </a:t>
            </a:r>
          </a:p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с укрупненными </a:t>
            </a:r>
          </a:p>
          <a:p>
            <a:r>
              <a:rPr 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показателями</a:t>
            </a:r>
            <a:endParaRPr lang="ru-RU" sz="1400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22538" y="893985"/>
            <a:ext cx="432000" cy="432000"/>
            <a:chOff x="2987573" y="794440"/>
            <a:chExt cx="432000" cy="432000"/>
          </a:xfrm>
        </p:grpSpPr>
        <p:sp>
          <p:nvSpPr>
            <p:cNvPr id="153" name="Овал 152"/>
            <p:cNvSpPr>
              <a:spLocks noChangeAspect="1"/>
            </p:cNvSpPr>
            <p:nvPr/>
          </p:nvSpPr>
          <p:spPr>
            <a:xfrm>
              <a:off x="2987573" y="794440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FC1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7312356-496D-4DF2-9A4B-D3425C465FBC}"/>
                </a:ext>
              </a:extLst>
            </p:cNvPr>
            <p:cNvSpPr/>
            <p:nvPr/>
          </p:nvSpPr>
          <p:spPr>
            <a:xfrm>
              <a:off x="3133906" y="794440"/>
              <a:ext cx="163892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2000" b="1" dirty="0">
                  <a:solidFill>
                    <a:srgbClr val="4FC185"/>
                  </a:solidFill>
                  <a:cs typeface="Arial" panose="020B0604020202020204" pitchFamily="34" charset="0"/>
                </a:rPr>
                <a:t>2</a:t>
              </a:r>
              <a:endParaRPr lang="ru-RU" sz="2000" dirty="0">
                <a:solidFill>
                  <a:srgbClr val="4FC185"/>
                </a:solidFill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6571" y="881961"/>
            <a:ext cx="432000" cy="432000"/>
            <a:chOff x="131729" y="793115"/>
            <a:chExt cx="432000" cy="432000"/>
          </a:xfrm>
        </p:grpSpPr>
        <p:sp>
          <p:nvSpPr>
            <p:cNvPr id="152" name="Овал 151"/>
            <p:cNvSpPr>
              <a:spLocks noChangeAspect="1"/>
            </p:cNvSpPr>
            <p:nvPr/>
          </p:nvSpPr>
          <p:spPr>
            <a:xfrm>
              <a:off x="131729" y="793115"/>
              <a:ext cx="432000" cy="4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7312356-496D-4DF2-9A4B-D3425C465FBC}"/>
                </a:ext>
              </a:extLst>
            </p:cNvPr>
            <p:cNvSpPr/>
            <p:nvPr/>
          </p:nvSpPr>
          <p:spPr>
            <a:xfrm>
              <a:off x="263495" y="805139"/>
              <a:ext cx="163892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2000" b="1" dirty="0">
                  <a:solidFill>
                    <a:srgbClr val="00467A"/>
                  </a:solidFill>
                  <a:cs typeface="Arial" panose="020B0604020202020204" pitchFamily="34" charset="0"/>
                </a:rPr>
                <a:t>1</a:t>
              </a:r>
              <a:endParaRPr lang="ru-RU" sz="2000" dirty="0">
                <a:solidFill>
                  <a:srgbClr val="00467A"/>
                </a:solidFill>
                <a:ea typeface="Open Sans Condensed" pitchFamily="34" charset="0"/>
                <a:cs typeface="Open Sans Condensed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61746" y="797779"/>
            <a:ext cx="2683547" cy="1563756"/>
            <a:chOff x="6253136" y="797779"/>
            <a:chExt cx="2683547" cy="1563756"/>
          </a:xfrm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6462503" y="797779"/>
              <a:ext cx="2474180" cy="1563756"/>
            </a:xfrm>
            <a:prstGeom prst="roundRect">
              <a:avLst>
                <a:gd name="adj" fmla="val 2206"/>
              </a:avLst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87312356-496D-4DF2-9A4B-D3425C465FBC}"/>
                </a:ext>
              </a:extLst>
            </p:cNvPr>
            <p:cNvSpPr/>
            <p:nvPr/>
          </p:nvSpPr>
          <p:spPr>
            <a:xfrm>
              <a:off x="6842063" y="849110"/>
              <a:ext cx="2027583" cy="138499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Углубление до документов и </a:t>
              </a: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drill-down </a:t>
              </a:r>
              <a:r>
                <a:rPr lang="ru-RU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до первичных документов в транзакционные системы</a:t>
              </a:r>
              <a:endParaRPr lang="ru-RU" sz="1400" b="1" dirty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53136" y="894434"/>
              <a:ext cx="432000" cy="432000"/>
              <a:chOff x="6311218" y="802391"/>
              <a:chExt cx="432000" cy="432000"/>
            </a:xfrm>
          </p:grpSpPr>
          <p:sp>
            <p:nvSpPr>
              <p:cNvPr id="154" name="Овал 153"/>
              <p:cNvSpPr/>
              <p:nvPr/>
            </p:nvSpPr>
            <p:spPr>
              <a:xfrm>
                <a:off x="6311218" y="802391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796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id="{87312356-496D-4DF2-9A4B-D3425C465FBC}"/>
                  </a:ext>
                </a:extLst>
              </p:cNvPr>
              <p:cNvSpPr/>
              <p:nvPr/>
            </p:nvSpPr>
            <p:spPr>
              <a:xfrm>
                <a:off x="6456314" y="817887"/>
                <a:ext cx="163892" cy="4001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2000" b="1" dirty="0">
                    <a:solidFill>
                      <a:srgbClr val="F79646"/>
                    </a:solidFill>
                    <a:cs typeface="Arial" panose="020B0604020202020204" pitchFamily="34" charset="0"/>
                  </a:rPr>
                  <a:t>3</a:t>
                </a:r>
                <a:endParaRPr lang="ru-RU" sz="2000" dirty="0">
                  <a:solidFill>
                    <a:srgbClr val="F79646"/>
                  </a:solidFill>
                  <a:ea typeface="Open Sans Condensed" pitchFamily="34" charset="0"/>
                  <a:cs typeface="Open Sans Condensed" pitchFamily="34" charset="0"/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6377746" y="2737573"/>
            <a:ext cx="2365595" cy="2240422"/>
            <a:chOff x="6469136" y="2712233"/>
            <a:chExt cx="2365595" cy="2240422"/>
          </a:xfrm>
        </p:grpSpPr>
        <p:sp>
          <p:nvSpPr>
            <p:cNvPr id="166" name="Прямоугольник 165"/>
            <p:cNvSpPr/>
            <p:nvPr/>
          </p:nvSpPr>
          <p:spPr>
            <a:xfrm>
              <a:off x="6832683" y="3392796"/>
              <a:ext cx="1203313" cy="1559859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7631418" y="2961411"/>
              <a:ext cx="1203313" cy="1539106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6507936" y="2750095"/>
              <a:ext cx="2321138" cy="2197291"/>
              <a:chOff x="6507936" y="2750095"/>
              <a:chExt cx="2321138" cy="2197291"/>
            </a:xfrm>
          </p:grpSpPr>
          <p:grpSp>
            <p:nvGrpSpPr>
              <p:cNvPr id="45" name="Группа 15"/>
              <p:cNvGrpSpPr>
                <a:grpSpLocks noChangeAspect="1"/>
              </p:cNvGrpSpPr>
              <p:nvPr/>
            </p:nvGrpSpPr>
            <p:grpSpPr bwMode="auto">
              <a:xfrm>
                <a:off x="6835387" y="3415766"/>
                <a:ext cx="1194911" cy="1531620"/>
                <a:chOff x="375084" y="1028438"/>
                <a:chExt cx="4418813" cy="5660900"/>
              </a:xfrm>
            </p:grpSpPr>
            <p:pic>
              <p:nvPicPr>
                <p:cNvPr id="48" name="Picture 4" descr="C:\Users\smyslova\Desktop\2309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75084" y="1028438"/>
                  <a:ext cx="4418813" cy="5660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Прямоугольник 19"/>
                <p:cNvSpPr>
                  <a:spLocks noChangeArrowheads="1"/>
                </p:cNvSpPr>
                <p:nvPr/>
              </p:nvSpPr>
              <p:spPr bwMode="auto">
                <a:xfrm>
                  <a:off x="2471352" y="1631092"/>
                  <a:ext cx="601362" cy="15651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  <p:sp>
              <p:nvSpPr>
                <p:cNvPr id="50" name="Прямоугольник 20"/>
                <p:cNvSpPr>
                  <a:spLocks noChangeArrowheads="1"/>
                </p:cNvSpPr>
                <p:nvPr/>
              </p:nvSpPr>
              <p:spPr bwMode="auto">
                <a:xfrm>
                  <a:off x="424249" y="5296930"/>
                  <a:ext cx="2047102" cy="24713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</p:grpSp>
          <p:grpSp>
            <p:nvGrpSpPr>
              <p:cNvPr id="59" name="Группа 15"/>
              <p:cNvGrpSpPr>
                <a:grpSpLocks noChangeAspect="1"/>
              </p:cNvGrpSpPr>
              <p:nvPr/>
            </p:nvGrpSpPr>
            <p:grpSpPr bwMode="auto">
              <a:xfrm>
                <a:off x="7634163" y="2963821"/>
                <a:ext cx="1194911" cy="1531620"/>
                <a:chOff x="375085" y="1028435"/>
                <a:chExt cx="4418814" cy="5660890"/>
              </a:xfrm>
            </p:grpSpPr>
            <p:pic>
              <p:nvPicPr>
                <p:cNvPr id="60" name="Picture 4" descr="C:\Users\smyslova\Desktop\2309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375085" y="1028438"/>
                  <a:ext cx="4418814" cy="5660900"/>
                </a:xfrm>
                <a:prstGeom prst="rect">
                  <a:avLst/>
                </a:prstGeom>
                <a:noFill/>
                <a:ln w="9525">
                  <a:solidFill>
                    <a:srgbClr val="BEB294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71" name="Прямоугольник 19"/>
                <p:cNvSpPr>
                  <a:spLocks noChangeArrowheads="1"/>
                </p:cNvSpPr>
                <p:nvPr/>
              </p:nvSpPr>
              <p:spPr bwMode="auto">
                <a:xfrm>
                  <a:off x="2471354" y="1631089"/>
                  <a:ext cx="601362" cy="15651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  <p:sp>
              <p:nvSpPr>
                <p:cNvPr id="81" name="Прямоугольник 20"/>
                <p:cNvSpPr>
                  <a:spLocks noChangeArrowheads="1"/>
                </p:cNvSpPr>
                <p:nvPr/>
              </p:nvSpPr>
              <p:spPr bwMode="auto">
                <a:xfrm>
                  <a:off x="424251" y="5296929"/>
                  <a:ext cx="2047103" cy="24713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lIns="77760" tIns="38880" rIns="77760" bIns="38880" anchor="ctr"/>
                <a:lstStyle/>
                <a:p>
                  <a:pPr marL="107950" indent="179388" algn="ctr" defTabSz="1087438">
                    <a:lnSpc>
                      <a:spcPct val="86000"/>
                    </a:lnSpc>
                    <a:buClr>
                      <a:srgbClr val="000000"/>
                    </a:buClr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u-RU" sz="1200">
                    <a:solidFill>
                      <a:schemeClr val="bg1"/>
                    </a:solidFill>
                    <a:latin typeface="Open Sans Condensed"/>
                    <a:ea typeface="Open Sans Condensed"/>
                    <a:cs typeface="Open Sans Condensed"/>
                  </a:endParaRPr>
                </a:p>
              </p:txBody>
            </p:sp>
          </p:grpSp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t="13280" r="24723" b="6527"/>
              <a:stretch>
                <a:fillRect/>
              </a:stretch>
            </p:blipFill>
            <p:spPr bwMode="auto">
              <a:xfrm>
                <a:off x="6507936" y="2750095"/>
                <a:ext cx="1855705" cy="1112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5" name="Прямоугольник 164"/>
            <p:cNvSpPr/>
            <p:nvPr/>
          </p:nvSpPr>
          <p:spPr>
            <a:xfrm>
              <a:off x="6469136" y="2712233"/>
              <a:ext cx="1941616" cy="119466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>
            <a:off x="2787852" y="1561225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017748" y="1566700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7480088" y="2542387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4371078" y="2542387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1373878" y="2542387"/>
            <a:ext cx="289094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90" y="56376"/>
            <a:ext cx="5698346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прослеживаемость до конечного получателя в ПИАО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147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838148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220" name="직선 연결선 5">
            <a:extLst>
              <a:ext uri="{FF2B5EF4-FFF2-40B4-BE49-F238E27FC236}">
                <a16:creationId xmlns:a16="http://schemas.microsoft.com/office/drawing/2014/main" id="{E290EFF4-06D2-4BAB-9DC3-A4A52FE1D927}"/>
              </a:ext>
            </a:extLst>
          </p:cNvPr>
          <p:cNvCxnSpPr>
            <a:cxnSpLocks/>
          </p:cNvCxnSpPr>
          <p:nvPr/>
        </p:nvCxnSpPr>
        <p:spPr>
          <a:xfrm>
            <a:off x="1120788" y="1306024"/>
            <a:ext cx="216000" cy="1372"/>
          </a:xfrm>
          <a:prstGeom prst="line">
            <a:avLst/>
          </a:prstGeom>
          <a:noFill/>
          <a:ln w="19050">
            <a:solidFill>
              <a:srgbClr val="8E899B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1" name="Группа 220"/>
          <p:cNvGrpSpPr/>
          <p:nvPr/>
        </p:nvGrpSpPr>
        <p:grpSpPr>
          <a:xfrm>
            <a:off x="119284" y="800892"/>
            <a:ext cx="983893" cy="1010265"/>
            <a:chOff x="119284" y="800892"/>
            <a:chExt cx="983893" cy="1010265"/>
          </a:xfrm>
        </p:grpSpPr>
        <p:grpSp>
          <p:nvGrpSpPr>
            <p:cNvPr id="222" name="그룹 2">
              <a:extLst>
                <a:ext uri="{FF2B5EF4-FFF2-40B4-BE49-F238E27FC236}">
                  <a16:creationId xmlns:a16="http://schemas.microsoft.com/office/drawing/2014/main" id="{03903B11-0422-4182-97D0-79791B122B17}"/>
                </a:ext>
              </a:extLst>
            </p:cNvPr>
            <p:cNvGrpSpPr/>
            <p:nvPr/>
          </p:nvGrpSpPr>
          <p:grpSpPr>
            <a:xfrm>
              <a:off x="119284" y="800892"/>
              <a:ext cx="983893" cy="1010265"/>
              <a:chOff x="5149010" y="2724110"/>
              <a:chExt cx="1902956" cy="1902956"/>
            </a:xfrm>
          </p:grpSpPr>
          <p:sp>
            <p:nvSpPr>
              <p:cNvPr id="224" name="Oval 10">
                <a:extLst>
                  <a:ext uri="{FF2B5EF4-FFF2-40B4-BE49-F238E27FC236}">
                    <a16:creationId xmlns:a16="http://schemas.microsoft.com/office/drawing/2014/main" id="{416C3F62-A6A6-433C-9E34-BADC5C424F6C}"/>
                  </a:ext>
                </a:extLst>
              </p:cNvPr>
              <p:cNvSpPr/>
              <p:nvPr/>
            </p:nvSpPr>
            <p:spPr>
              <a:xfrm>
                <a:off x="5263310" y="2838410"/>
                <a:ext cx="1674356" cy="1674356"/>
              </a:xfrm>
              <a:prstGeom prst="ellipse">
                <a:avLst/>
              </a:prstGeom>
              <a:solidFill>
                <a:srgbClr val="134C9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5" name="타원 1">
                <a:extLst>
                  <a:ext uri="{FF2B5EF4-FFF2-40B4-BE49-F238E27FC236}">
                    <a16:creationId xmlns:a16="http://schemas.microsoft.com/office/drawing/2014/main" id="{1E3B7C0E-4F4C-46DD-ACD5-4267CC9F296F}"/>
                  </a:ext>
                </a:extLst>
              </p:cNvPr>
              <p:cNvSpPr/>
              <p:nvPr/>
            </p:nvSpPr>
            <p:spPr>
              <a:xfrm>
                <a:off x="5149010" y="2724110"/>
                <a:ext cx="1902956" cy="1902956"/>
              </a:xfrm>
              <a:prstGeom prst="ellipse">
                <a:avLst/>
              </a:prstGeom>
              <a:noFill/>
              <a:ln w="19050">
                <a:solidFill>
                  <a:srgbClr val="8E899B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ko-KR" altLang="en-US" sz="2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23" name="TextBox 96">
              <a:extLst>
                <a:ext uri="{FF2B5EF4-FFF2-40B4-BE49-F238E27FC236}">
                  <a16:creationId xmlns:a16="http://schemas.microsoft.com/office/drawing/2014/main" id="{B9D43BD2-F4E4-4CE8-A832-664BEE51532F}"/>
                </a:ext>
              </a:extLst>
            </p:cNvPr>
            <p:cNvSpPr txBox="1"/>
            <p:nvPr/>
          </p:nvSpPr>
          <p:spPr>
            <a:xfrm>
              <a:off x="167831" y="1148975"/>
              <a:ext cx="880874" cy="315469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800" b="1" dirty="0">
                  <a:solidFill>
                    <a:prstClr val="white"/>
                  </a:solidFill>
                </a:rPr>
                <a:t>Федеральный </a:t>
              </a:r>
            </a:p>
            <a:p>
              <a:pPr algn="ctr" defTabSz="685783"/>
              <a:r>
                <a:rPr lang="ru-RU" altLang="ko-KR" sz="800" b="1" dirty="0">
                  <a:solidFill>
                    <a:prstClr val="white"/>
                  </a:solidFill>
                </a:rPr>
                <a:t>бюджет</a:t>
              </a:r>
              <a:endParaRPr lang="en-JM" altLang="ko-KR" sz="8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26" name="TextBox 100">
            <a:extLst>
              <a:ext uri="{FF2B5EF4-FFF2-40B4-BE49-F238E27FC236}">
                <a16:creationId xmlns:a16="http://schemas.microsoft.com/office/drawing/2014/main" id="{331E7805-1023-48F1-84F5-EC602FA12B20}"/>
              </a:ext>
            </a:extLst>
          </p:cNvPr>
          <p:cNvSpPr txBox="1"/>
          <p:nvPr/>
        </p:nvSpPr>
        <p:spPr>
          <a:xfrm>
            <a:off x="1520487" y="671097"/>
            <a:ext cx="550546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ru-RU" altLang="ko-KR" sz="800" b="1" dirty="0">
                <a:solidFill>
                  <a:srgbClr val="11437F"/>
                </a:solidFill>
              </a:rPr>
              <a:t>ГРБС</a:t>
            </a:r>
            <a:endParaRPr lang="ko-KR" altLang="en-US" sz="800" b="1" dirty="0">
              <a:solidFill>
                <a:srgbClr val="11437F"/>
              </a:solidFill>
            </a:endParaRPr>
          </a:p>
        </p:txBody>
      </p:sp>
      <p:sp>
        <p:nvSpPr>
          <p:cNvPr id="227" name="AutoShape 18"/>
          <p:cNvSpPr>
            <a:spLocks/>
          </p:cNvSpPr>
          <p:nvPr/>
        </p:nvSpPr>
        <p:spPr bwMode="auto">
          <a:xfrm>
            <a:off x="2912782" y="3504872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28" name="Группа 227"/>
          <p:cNvGrpSpPr/>
          <p:nvPr/>
        </p:nvGrpSpPr>
        <p:grpSpPr>
          <a:xfrm>
            <a:off x="2012145" y="918537"/>
            <a:ext cx="2015425" cy="397142"/>
            <a:chOff x="2147995" y="881962"/>
            <a:chExt cx="2015425" cy="397142"/>
          </a:xfrm>
        </p:grpSpPr>
        <p:cxnSp>
          <p:nvCxnSpPr>
            <p:cNvPr id="229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6635" y="1277151"/>
              <a:ext cx="1726785" cy="1953"/>
            </a:xfrm>
            <a:prstGeom prst="line">
              <a:avLst/>
            </a:prstGeom>
            <a:noFill/>
            <a:ln w="19050">
              <a:solidFill>
                <a:srgbClr val="8E899B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0" name="TextBox 167">
              <a:extLst>
                <a:ext uri="{FF2B5EF4-FFF2-40B4-BE49-F238E27FC236}">
                  <a16:creationId xmlns:a16="http://schemas.microsoft.com/office/drawing/2014/main" id="{331E7805-1023-48F1-84F5-EC602FA12B20}"/>
                </a:ext>
              </a:extLst>
            </p:cNvPr>
            <p:cNvSpPr txBox="1"/>
            <p:nvPr/>
          </p:nvSpPr>
          <p:spPr>
            <a:xfrm>
              <a:off x="2147995" y="881962"/>
              <a:ext cx="1741177" cy="392413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Целевые </a:t>
              </a:r>
              <a:br>
                <a:rPr lang="en-US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межбюджетные</a:t>
              </a:r>
              <a:endParaRPr lang="en-US" altLang="ko-KR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трансферты</a:t>
              </a:r>
              <a:endParaRPr lang="ko-KR" altLang="en-US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231" name="Прямая соединительная линия 230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sp>
        <p:nvSpPr>
          <p:cNvPr id="232" name="AutoShape 87"/>
          <p:cNvSpPr>
            <a:spLocks/>
          </p:cNvSpPr>
          <p:nvPr/>
        </p:nvSpPr>
        <p:spPr bwMode="auto">
          <a:xfrm>
            <a:off x="2879844" y="2851293"/>
            <a:ext cx="322549" cy="30664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3" name="AutoShape 18"/>
          <p:cNvSpPr>
            <a:spLocks/>
          </p:cNvSpPr>
          <p:nvPr/>
        </p:nvSpPr>
        <p:spPr bwMode="auto">
          <a:xfrm>
            <a:off x="5601353" y="3483126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4" name="AutoShape 87"/>
          <p:cNvSpPr>
            <a:spLocks/>
          </p:cNvSpPr>
          <p:nvPr/>
        </p:nvSpPr>
        <p:spPr bwMode="auto">
          <a:xfrm>
            <a:off x="5568415" y="2829547"/>
            <a:ext cx="322549" cy="30664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5" name="AutoShape 18"/>
          <p:cNvSpPr>
            <a:spLocks/>
          </p:cNvSpPr>
          <p:nvPr/>
        </p:nvSpPr>
        <p:spPr bwMode="auto">
          <a:xfrm>
            <a:off x="8220090" y="3467185"/>
            <a:ext cx="295589" cy="2415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5989" tIns="15989" rIns="15989" bIns="15989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755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36" name="Группа 235"/>
          <p:cNvGrpSpPr/>
          <p:nvPr/>
        </p:nvGrpSpPr>
        <p:grpSpPr>
          <a:xfrm>
            <a:off x="4695852" y="896483"/>
            <a:ext cx="1945228" cy="403344"/>
            <a:chOff x="4826477" y="859908"/>
            <a:chExt cx="1945228" cy="403344"/>
          </a:xfrm>
        </p:grpSpPr>
        <p:cxnSp>
          <p:nvCxnSpPr>
            <p:cNvPr id="237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0406" y="1251204"/>
              <a:ext cx="1581299" cy="12048"/>
            </a:xfrm>
            <a:prstGeom prst="line">
              <a:avLst/>
            </a:prstGeom>
            <a:noFill/>
            <a:ln w="19050">
              <a:solidFill>
                <a:srgbClr val="8E899B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8" name="TextBox 167">
              <a:extLst>
                <a:ext uri="{FF2B5EF4-FFF2-40B4-BE49-F238E27FC236}">
                  <a16:creationId xmlns:a16="http://schemas.microsoft.com/office/drawing/2014/main" id="{331E7805-1023-48F1-84F5-EC602FA12B20}"/>
                </a:ext>
              </a:extLst>
            </p:cNvPr>
            <p:cNvSpPr txBox="1"/>
            <p:nvPr/>
          </p:nvSpPr>
          <p:spPr>
            <a:xfrm>
              <a:off x="4826477" y="859908"/>
              <a:ext cx="1741177" cy="392413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Целевые</a:t>
              </a:r>
              <a:endParaRPr lang="en-US" altLang="ko-KR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межбюджетные</a:t>
              </a:r>
            </a:p>
            <a:p>
              <a:pPr algn="ctr" defTabSz="685783"/>
              <a:r>
                <a:rPr lang="ru-RU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трансферты</a:t>
              </a:r>
              <a:endParaRPr lang="ko-KR" altLang="en-US" sz="7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39" name="TextBox 101">
            <a:extLst>
              <a:ext uri="{FF2B5EF4-FFF2-40B4-BE49-F238E27FC236}">
                <a16:creationId xmlns:a16="http://schemas.microsoft.com/office/drawing/2014/main" id="{5AE82001-3969-4894-B36D-A68997AA9C1C}"/>
              </a:ext>
            </a:extLst>
          </p:cNvPr>
          <p:cNvSpPr txBox="1"/>
          <p:nvPr/>
        </p:nvSpPr>
        <p:spPr>
          <a:xfrm>
            <a:off x="3913563" y="675987"/>
            <a:ext cx="1231745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dirty="0"/>
              <a:t>Бюджет субъекта РФ</a:t>
            </a:r>
            <a:endParaRPr lang="ko-KR" altLang="en-US" dirty="0"/>
          </a:p>
        </p:txBody>
      </p:sp>
      <p:grpSp>
        <p:nvGrpSpPr>
          <p:cNvPr id="241" name="Группа 251"/>
          <p:cNvGrpSpPr/>
          <p:nvPr/>
        </p:nvGrpSpPr>
        <p:grpSpPr>
          <a:xfrm>
            <a:off x="8416696" y="2001069"/>
            <a:ext cx="124748" cy="2484000"/>
            <a:chOff x="3221427" y="2006079"/>
            <a:chExt cx="124748" cy="2484000"/>
          </a:xfrm>
        </p:grpSpPr>
        <p:cxnSp>
          <p:nvCxnSpPr>
            <p:cNvPr id="290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214" y="2764853"/>
              <a:ext cx="72000" cy="1584000"/>
            </a:xfrm>
            <a:prstGeom prst="bentConnector3">
              <a:avLst>
                <a:gd name="adj1" fmla="val -454599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48371" y="3217478"/>
              <a:ext cx="702000" cy="25200"/>
            </a:xfrm>
            <a:prstGeom prst="bentConnector4">
              <a:avLst>
                <a:gd name="adj1" fmla="val 1871"/>
                <a:gd name="adj2" fmla="val 928306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986627" y="3240879"/>
              <a:ext cx="2484000" cy="14400"/>
            </a:xfrm>
            <a:prstGeom prst="bentConnector5">
              <a:avLst>
                <a:gd name="adj1" fmla="val -1800"/>
                <a:gd name="adj2" fmla="val 4594236"/>
                <a:gd name="adj3" fmla="val 99968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3" name="직선 연결선 5">
              <a:extLst>
                <a:ext uri="{FF2B5EF4-FFF2-40B4-BE49-F238E27FC236}">
                  <a16:creationId xmlns:a16="http://schemas.microsoft.com/office/drawing/2014/main" id="{E290EFF4-06D2-4BAB-9DC3-A4A52FE1D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6575" y="2088650"/>
              <a:ext cx="39600" cy="1620000"/>
            </a:xfrm>
            <a:prstGeom prst="bentConnector3">
              <a:avLst>
                <a:gd name="adj1" fmla="val -1053914"/>
              </a:avLst>
            </a:prstGeom>
            <a:noFill/>
            <a:ln w="19050">
              <a:solidFill>
                <a:srgbClr val="00B050"/>
              </a:solidFill>
              <a:prstDash val="sysDot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2" name="TextBox 101">
            <a:extLst>
              <a:ext uri="{FF2B5EF4-FFF2-40B4-BE49-F238E27FC236}">
                <a16:creationId xmlns:a16="http://schemas.microsoft.com/office/drawing/2014/main" id="{5AE82001-3969-4894-B36D-A68997AA9C1C}"/>
              </a:ext>
            </a:extLst>
          </p:cNvPr>
          <p:cNvSpPr txBox="1"/>
          <p:nvPr/>
        </p:nvSpPr>
        <p:spPr>
          <a:xfrm>
            <a:off x="6537745" y="670137"/>
            <a:ext cx="1231745" cy="19235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dirty="0"/>
              <a:t>Местные бюджеты</a:t>
            </a:r>
            <a:endParaRPr lang="ko-KR" altLang="en-US" dirty="0"/>
          </a:p>
        </p:txBody>
      </p:sp>
      <p:sp>
        <p:nvSpPr>
          <p:cNvPr id="243" name="TextBox 102">
            <a:extLst>
              <a:ext uri="{FF2B5EF4-FFF2-40B4-BE49-F238E27FC236}">
                <a16:creationId xmlns:a16="http://schemas.microsoft.com/office/drawing/2014/main" id="{175287E6-884E-4FF7-A687-CC6AA942531C}"/>
              </a:ext>
            </a:extLst>
          </p:cNvPr>
          <p:cNvSpPr txBox="1"/>
          <p:nvPr/>
        </p:nvSpPr>
        <p:spPr>
          <a:xfrm>
            <a:off x="7419864" y="1432272"/>
            <a:ext cx="1508366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Автономные/бюджетные </a:t>
            </a:r>
          </a:p>
          <a:p>
            <a:r>
              <a:rPr lang="ru-RU" altLang="ko-KR" sz="700" dirty="0">
                <a:solidFill>
                  <a:srgbClr val="E46C0A"/>
                </a:solidFill>
              </a:rPr>
              <a:t>учреждения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sp>
        <p:nvSpPr>
          <p:cNvPr id="244" name="TextBox 106">
            <a:extLst>
              <a:ext uri="{FF2B5EF4-FFF2-40B4-BE49-F238E27FC236}">
                <a16:creationId xmlns:a16="http://schemas.microsoft.com/office/drawing/2014/main" id="{65B80119-056E-4DA6-A4A8-E2185DB1CABE}"/>
              </a:ext>
            </a:extLst>
          </p:cNvPr>
          <p:cNvSpPr txBox="1"/>
          <p:nvPr/>
        </p:nvSpPr>
        <p:spPr>
          <a:xfrm>
            <a:off x="7723283" y="3960909"/>
            <a:ext cx="901528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Конечные получатели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sp>
        <p:nvSpPr>
          <p:cNvPr id="245" name="TextBox 106">
            <a:extLst>
              <a:ext uri="{FF2B5EF4-FFF2-40B4-BE49-F238E27FC236}">
                <a16:creationId xmlns:a16="http://schemas.microsoft.com/office/drawing/2014/main" id="{65B80119-056E-4DA6-A4A8-E2185DB1CABE}"/>
              </a:ext>
            </a:extLst>
          </p:cNvPr>
          <p:cNvSpPr txBox="1"/>
          <p:nvPr/>
        </p:nvSpPr>
        <p:spPr>
          <a:xfrm>
            <a:off x="7723283" y="3201752"/>
            <a:ext cx="901528" cy="17697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Организации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grpSp>
        <p:nvGrpSpPr>
          <p:cNvPr id="246" name="Группа 31"/>
          <p:cNvGrpSpPr/>
          <p:nvPr/>
        </p:nvGrpSpPr>
        <p:grpSpPr>
          <a:xfrm>
            <a:off x="6673340" y="842759"/>
            <a:ext cx="934192" cy="890470"/>
            <a:chOff x="6814417" y="816634"/>
            <a:chExt cx="934192" cy="890470"/>
          </a:xfrm>
        </p:grpSpPr>
        <p:sp>
          <p:nvSpPr>
            <p:cNvPr id="285" name="Пирог 284"/>
            <p:cNvSpPr/>
            <p:nvPr/>
          </p:nvSpPr>
          <p:spPr>
            <a:xfrm rot="5400000">
              <a:off x="6837349" y="801480"/>
              <a:ext cx="874691" cy="904999"/>
            </a:xfrm>
            <a:prstGeom prst="pie">
              <a:avLst>
                <a:gd name="adj1" fmla="val 5370961"/>
                <a:gd name="adj2" fmla="val 16200000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86" name="Группа 30"/>
            <p:cNvGrpSpPr/>
            <p:nvPr/>
          </p:nvGrpSpPr>
          <p:grpSpPr>
            <a:xfrm>
              <a:off x="6814417" y="832413"/>
              <a:ext cx="934192" cy="874691"/>
              <a:chOff x="6814417" y="832413"/>
              <a:chExt cx="934192" cy="874691"/>
            </a:xfrm>
          </p:grpSpPr>
          <p:sp>
            <p:nvSpPr>
              <p:cNvPr id="287" name="Пирог 286"/>
              <p:cNvSpPr/>
              <p:nvPr/>
            </p:nvSpPr>
            <p:spPr>
              <a:xfrm rot="16200000">
                <a:off x="6842050" y="817259"/>
                <a:ext cx="874691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TextBox 165"/>
              <p:cNvSpPr txBox="1"/>
              <p:nvPr/>
            </p:nvSpPr>
            <p:spPr>
              <a:xfrm>
                <a:off x="6830252" y="1295524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Собственные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  <p:sp>
            <p:nvSpPr>
              <p:cNvPr id="289" name="TextBox 31"/>
              <p:cNvSpPr txBox="1"/>
              <p:nvPr/>
            </p:nvSpPr>
            <p:spPr>
              <a:xfrm>
                <a:off x="6814417" y="890299"/>
                <a:ext cx="934192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600" b="1" dirty="0">
                    <a:solidFill>
                      <a:schemeClr val="bg1"/>
                    </a:solidFill>
                  </a:rPr>
                  <a:t>Федеральные </a:t>
                </a:r>
                <a:br>
                  <a:rPr lang="ru-RU" sz="600" b="1" dirty="0">
                    <a:solidFill>
                      <a:schemeClr val="bg1"/>
                    </a:solidFill>
                  </a:rPr>
                </a:br>
                <a:r>
                  <a:rPr lang="ru-RU" sz="600" b="1" dirty="0">
                    <a:solidFill>
                      <a:schemeClr val="bg1"/>
                    </a:solidFill>
                  </a:rPr>
                  <a:t>и региональные </a:t>
                </a:r>
              </a:p>
              <a:p>
                <a:pPr algn="ctr"/>
                <a:r>
                  <a:rPr lang="ru-RU" sz="6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</p:grpSp>
      </p:grpSp>
      <p:grpSp>
        <p:nvGrpSpPr>
          <p:cNvPr id="268" name="Группа 227"/>
          <p:cNvGrpSpPr/>
          <p:nvPr/>
        </p:nvGrpSpPr>
        <p:grpSpPr>
          <a:xfrm>
            <a:off x="7878420" y="1686171"/>
            <a:ext cx="617870" cy="2274738"/>
            <a:chOff x="2691034" y="1673698"/>
            <a:chExt cx="617870" cy="2274738"/>
          </a:xfrm>
        </p:grpSpPr>
        <p:grpSp>
          <p:nvGrpSpPr>
            <p:cNvPr id="274" name="Группа 228"/>
            <p:cNvGrpSpPr/>
            <p:nvPr/>
          </p:nvGrpSpPr>
          <p:grpSpPr>
            <a:xfrm>
              <a:off x="2691034" y="1673698"/>
              <a:ext cx="617870" cy="612000"/>
              <a:chOff x="2696604" y="1673698"/>
              <a:chExt cx="617870" cy="612000"/>
            </a:xfrm>
          </p:grpSpPr>
          <p:sp>
            <p:nvSpPr>
              <p:cNvPr id="283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4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75" name="Группа 232"/>
            <p:cNvGrpSpPr/>
            <p:nvPr/>
          </p:nvGrpSpPr>
          <p:grpSpPr>
            <a:xfrm>
              <a:off x="2691034" y="2505067"/>
              <a:ext cx="617870" cy="612000"/>
              <a:chOff x="2696604" y="1673698"/>
              <a:chExt cx="617870" cy="612000"/>
            </a:xfrm>
          </p:grpSpPr>
          <p:sp>
            <p:nvSpPr>
              <p:cNvPr id="281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2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78" name="Группа 233"/>
            <p:cNvGrpSpPr/>
            <p:nvPr/>
          </p:nvGrpSpPr>
          <p:grpSpPr>
            <a:xfrm>
              <a:off x="2691034" y="3336436"/>
              <a:ext cx="617870" cy="612000"/>
              <a:chOff x="2696604" y="1673698"/>
              <a:chExt cx="617870" cy="612000"/>
            </a:xfrm>
          </p:grpSpPr>
          <p:sp>
            <p:nvSpPr>
              <p:cNvPr id="279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80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269" name="Группа 241"/>
          <p:cNvGrpSpPr/>
          <p:nvPr/>
        </p:nvGrpSpPr>
        <p:grpSpPr>
          <a:xfrm>
            <a:off x="7878420" y="4531844"/>
            <a:ext cx="617870" cy="612000"/>
            <a:chOff x="2691034" y="4519371"/>
            <a:chExt cx="617870" cy="612000"/>
          </a:xfrm>
        </p:grpSpPr>
        <p:grpSp>
          <p:nvGrpSpPr>
            <p:cNvPr id="270" name="Группа 242"/>
            <p:cNvGrpSpPr/>
            <p:nvPr/>
          </p:nvGrpSpPr>
          <p:grpSpPr>
            <a:xfrm>
              <a:off x="2691034" y="4519371"/>
              <a:ext cx="617870" cy="612000"/>
              <a:chOff x="2696604" y="1673698"/>
              <a:chExt cx="617870" cy="612000"/>
            </a:xfrm>
          </p:grpSpPr>
          <p:sp>
            <p:nvSpPr>
              <p:cNvPr id="272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696604" y="1673698"/>
                <a:ext cx="617870" cy="612000"/>
              </a:xfrm>
              <a:prstGeom prst="ellipse">
                <a:avLst/>
              </a:prstGeom>
              <a:solidFill>
                <a:schemeClr val="bg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3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8255" y="1734764"/>
                <a:ext cx="494567" cy="48986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71" name="AutoShape 17"/>
            <p:cNvSpPr>
              <a:spLocks/>
            </p:cNvSpPr>
            <p:nvPr/>
          </p:nvSpPr>
          <p:spPr bwMode="auto">
            <a:xfrm>
              <a:off x="2877764" y="4702703"/>
              <a:ext cx="273464" cy="247786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Gill Sans" charset="0"/>
              </a:endParaRPr>
            </a:p>
          </p:txBody>
        </p:sp>
      </p:grpSp>
      <p:sp>
        <p:nvSpPr>
          <p:cNvPr id="248" name="TextBox 102">
            <a:extLst>
              <a:ext uri="{FF2B5EF4-FFF2-40B4-BE49-F238E27FC236}">
                <a16:creationId xmlns:a16="http://schemas.microsoft.com/office/drawing/2014/main" id="{175287E6-884E-4FF7-A687-CC6AA942531C}"/>
              </a:ext>
            </a:extLst>
          </p:cNvPr>
          <p:cNvSpPr txBox="1"/>
          <p:nvPr/>
        </p:nvSpPr>
        <p:spPr>
          <a:xfrm>
            <a:off x="7419864" y="2277728"/>
            <a:ext cx="1508366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83">
              <a:defRPr sz="800" b="1">
                <a:solidFill>
                  <a:srgbClr val="11437F"/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ru-RU" altLang="ko-KR" sz="700" dirty="0">
                <a:solidFill>
                  <a:srgbClr val="E46C0A"/>
                </a:solidFill>
              </a:rPr>
              <a:t>Казенные учреждения,</a:t>
            </a:r>
            <a:br>
              <a:rPr lang="ru-RU" altLang="ko-KR" sz="700" dirty="0">
                <a:solidFill>
                  <a:srgbClr val="E46C0A"/>
                </a:solidFill>
              </a:rPr>
            </a:br>
            <a:r>
              <a:rPr lang="ru-RU" altLang="ko-KR" sz="700" dirty="0">
                <a:solidFill>
                  <a:srgbClr val="E46C0A"/>
                </a:solidFill>
              </a:rPr>
              <a:t>органы власти</a:t>
            </a:r>
            <a:endParaRPr lang="ko-KR" altLang="en-US" sz="700" dirty="0">
              <a:solidFill>
                <a:srgbClr val="E46C0A"/>
              </a:solidFill>
            </a:endParaRPr>
          </a:p>
        </p:txBody>
      </p:sp>
      <p:grpSp>
        <p:nvGrpSpPr>
          <p:cNvPr id="249" name="Группа 272"/>
          <p:cNvGrpSpPr/>
          <p:nvPr/>
        </p:nvGrpSpPr>
        <p:grpSpPr>
          <a:xfrm>
            <a:off x="6796793" y="1638697"/>
            <a:ext cx="1510350" cy="3246662"/>
            <a:chOff x="1566149" y="1638697"/>
            <a:chExt cx="1510350" cy="3246662"/>
          </a:xfrm>
        </p:grpSpPr>
        <p:grpSp>
          <p:nvGrpSpPr>
            <p:cNvPr id="254" name="Группа 273"/>
            <p:cNvGrpSpPr/>
            <p:nvPr/>
          </p:nvGrpSpPr>
          <p:grpSpPr>
            <a:xfrm>
              <a:off x="1575328" y="1638697"/>
              <a:ext cx="1143706" cy="3240000"/>
              <a:chOff x="1575328" y="1638697"/>
              <a:chExt cx="1143706" cy="3240000"/>
            </a:xfrm>
          </p:grpSpPr>
          <p:cxnSp>
            <p:nvCxnSpPr>
              <p:cNvPr id="26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301270" y="1628945"/>
                <a:ext cx="358792" cy="432000"/>
              </a:xfrm>
              <a:prstGeom prst="bentConnector2">
                <a:avLst/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869116" y="2028318"/>
                <a:ext cx="1080000" cy="532950"/>
              </a:xfrm>
              <a:prstGeom prst="bentConnector2">
                <a:avLst/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526635" y="2298359"/>
                <a:ext cx="1656000" cy="720000"/>
              </a:xfrm>
              <a:prstGeom prst="bentConnector3">
                <a:avLst>
                  <a:gd name="adj1" fmla="val 99985"/>
                </a:avLst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19034" y="2561894"/>
                <a:ext cx="2592000" cy="1008000"/>
              </a:xfrm>
              <a:prstGeom prst="bentConnector2">
                <a:avLst/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6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309715" y="2362048"/>
                <a:ext cx="1944000" cy="864000"/>
              </a:xfrm>
              <a:prstGeom prst="bentConnector3">
                <a:avLst>
                  <a:gd name="adj1" fmla="val 100362"/>
                </a:avLst>
              </a:prstGeom>
              <a:noFill/>
              <a:ln w="19050">
                <a:solidFill>
                  <a:srgbClr val="8E899B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7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3328" y="2700697"/>
                <a:ext cx="3240000" cy="1116000"/>
              </a:xfrm>
              <a:prstGeom prst="bentConnector3">
                <a:avLst>
                  <a:gd name="adj1" fmla="val 10020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5" name="Группа 274"/>
            <p:cNvGrpSpPr/>
            <p:nvPr/>
          </p:nvGrpSpPr>
          <p:grpSpPr>
            <a:xfrm>
              <a:off x="1566149" y="1732342"/>
              <a:ext cx="1510350" cy="3153017"/>
              <a:chOff x="1566149" y="1732342"/>
              <a:chExt cx="1510350" cy="3153017"/>
            </a:xfrm>
          </p:grpSpPr>
          <p:sp>
            <p:nvSpPr>
              <p:cNvPr id="256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2136009" y="2525416"/>
                <a:ext cx="597256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Выплаты персоналу</a:t>
                </a:r>
              </a:p>
            </p:txBody>
          </p:sp>
          <p:sp>
            <p:nvSpPr>
              <p:cNvPr id="257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998071" y="3094090"/>
                <a:ext cx="867933" cy="392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Закупка</a:t>
                </a:r>
                <a:b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товаров, </a:t>
                </a:r>
                <a:b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работ, услуг</a:t>
                </a:r>
              </a:p>
            </p:txBody>
          </p:sp>
          <p:sp>
            <p:nvSpPr>
              <p:cNvPr id="258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724608" y="4079488"/>
                <a:ext cx="1351891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Соц.</a:t>
                </a: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обеспечение</a:t>
                </a:r>
              </a:p>
            </p:txBody>
          </p:sp>
          <p:sp>
            <p:nvSpPr>
              <p:cNvPr id="259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2244505" y="1732342"/>
                <a:ext cx="624141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Субсидии </a:t>
                </a: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АУ/БУ</a:t>
                </a:r>
              </a:p>
            </p:txBody>
          </p:sp>
          <p:sp>
            <p:nvSpPr>
              <p:cNvPr id="260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849714" y="3475736"/>
                <a:ext cx="811457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Субсидии</a:t>
                </a:r>
                <a:endParaRPr lang="en-US" altLang="ko-KR" sz="7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юр.лицам</a:t>
                </a:r>
              </a:p>
            </p:txBody>
          </p:sp>
          <p:sp>
            <p:nvSpPr>
              <p:cNvPr id="261" name="TextBox 167">
                <a:extLst>
                  <a:ext uri="{FF2B5EF4-FFF2-40B4-BE49-F238E27FC236}">
                    <a16:creationId xmlns:a16="http://schemas.microsoft.com/office/drawing/2014/main" id="{331E7805-1023-48F1-84F5-EC602FA12B20}"/>
                  </a:ext>
                </a:extLst>
              </p:cNvPr>
              <p:cNvSpPr txBox="1"/>
              <p:nvPr/>
            </p:nvSpPr>
            <p:spPr>
              <a:xfrm>
                <a:off x="1566149" y="4492946"/>
                <a:ext cx="1351891" cy="392413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Иные расходы</a:t>
                </a:r>
              </a:p>
              <a:p>
                <a:pPr defTabSz="685783"/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(выплаты</a:t>
                </a:r>
                <a:b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</a:br>
                <a:r>
                  <a:rPr lang="ru-RU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по гос. долгу и др.)</a:t>
                </a:r>
              </a:p>
            </p:txBody>
          </p:sp>
        </p:grpSp>
      </p:grpSp>
      <p:grpSp>
        <p:nvGrpSpPr>
          <p:cNvPr id="250" name="Группа 296"/>
          <p:cNvGrpSpPr/>
          <p:nvPr/>
        </p:nvGrpSpPr>
        <p:grpSpPr>
          <a:xfrm>
            <a:off x="7980436" y="1774606"/>
            <a:ext cx="419204" cy="2071002"/>
            <a:chOff x="2805915" y="1758326"/>
            <a:chExt cx="419204" cy="2071002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493" y="2600326"/>
              <a:ext cx="372657" cy="355189"/>
            </a:xfrm>
            <a:prstGeom prst="rect">
              <a:avLst/>
            </a:prstGeom>
          </p:spPr>
        </p:pic>
        <p:pic>
          <p:nvPicPr>
            <p:cNvPr id="252" name="Рисунок 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915" y="1758326"/>
              <a:ext cx="416069" cy="396566"/>
            </a:xfrm>
            <a:prstGeom prst="rect">
              <a:avLst/>
            </a:prstGeom>
          </p:spPr>
        </p:pic>
        <p:pic>
          <p:nvPicPr>
            <p:cNvPr id="253" name="Рисунок 2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449" y="3410658"/>
              <a:ext cx="418670" cy="418670"/>
            </a:xfrm>
            <a:prstGeom prst="rect">
              <a:avLst/>
            </a:prstGeom>
          </p:spPr>
        </p:pic>
      </p:grpSp>
      <p:grpSp>
        <p:nvGrpSpPr>
          <p:cNvPr id="294" name="Группа 56"/>
          <p:cNvGrpSpPr/>
          <p:nvPr/>
        </p:nvGrpSpPr>
        <p:grpSpPr>
          <a:xfrm>
            <a:off x="4077070" y="861632"/>
            <a:ext cx="2276556" cy="4269739"/>
            <a:chOff x="4077070" y="861632"/>
            <a:chExt cx="2276556" cy="4269739"/>
          </a:xfrm>
        </p:grpSpPr>
        <p:grpSp>
          <p:nvGrpSpPr>
            <p:cNvPr id="295" name="Группа 246"/>
            <p:cNvGrpSpPr/>
            <p:nvPr/>
          </p:nvGrpSpPr>
          <p:grpSpPr>
            <a:xfrm>
              <a:off x="5777150" y="2001069"/>
              <a:ext cx="124748" cy="2484000"/>
              <a:chOff x="3221427" y="2006079"/>
              <a:chExt cx="124748" cy="2484000"/>
            </a:xfrm>
          </p:grpSpPr>
          <p:cxnSp>
            <p:nvCxnSpPr>
              <p:cNvPr id="34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96" name="Группа 119"/>
            <p:cNvGrpSpPr/>
            <p:nvPr/>
          </p:nvGrpSpPr>
          <p:grpSpPr>
            <a:xfrm>
              <a:off x="4077070" y="861632"/>
              <a:ext cx="917131" cy="888248"/>
              <a:chOff x="4446957" y="603212"/>
              <a:chExt cx="917131" cy="888248"/>
            </a:xfrm>
          </p:grpSpPr>
          <p:sp>
            <p:nvSpPr>
              <p:cNvPr id="338" name="Пирог 337"/>
              <p:cNvSpPr/>
              <p:nvPr/>
            </p:nvSpPr>
            <p:spPr>
              <a:xfrm rot="5400000">
                <a:off x="4466639" y="585212"/>
                <a:ext cx="868999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Пирог 338"/>
              <p:cNvSpPr/>
              <p:nvPr/>
            </p:nvSpPr>
            <p:spPr>
              <a:xfrm rot="16200000">
                <a:off x="4467204" y="601615"/>
                <a:ext cx="874691" cy="904999"/>
              </a:xfrm>
              <a:prstGeom prst="pie">
                <a:avLst>
                  <a:gd name="adj1" fmla="val 5370961"/>
                  <a:gd name="adj2" fmla="val 16200000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TextBox 31"/>
              <p:cNvSpPr txBox="1"/>
              <p:nvPr/>
            </p:nvSpPr>
            <p:spPr>
              <a:xfrm>
                <a:off x="4457506" y="696047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Федеральные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  <p:sp>
            <p:nvSpPr>
              <p:cNvPr id="341" name="TextBox 158"/>
              <p:cNvSpPr txBox="1"/>
              <p:nvPr/>
            </p:nvSpPr>
            <p:spPr>
              <a:xfrm>
                <a:off x="4446957" y="1095860"/>
                <a:ext cx="906582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Собственные </a:t>
                </a:r>
              </a:p>
              <a:p>
                <a:pPr algn="ctr"/>
                <a:r>
                  <a:rPr lang="ru-RU" sz="700" b="1" dirty="0">
                    <a:solidFill>
                      <a:schemeClr val="bg1"/>
                    </a:solidFill>
                  </a:rPr>
                  <a:t>средства</a:t>
                </a:r>
              </a:p>
            </p:txBody>
          </p:sp>
        </p:grpSp>
        <p:grpSp>
          <p:nvGrpSpPr>
            <p:cNvPr id="297" name="Группа 221"/>
            <p:cNvGrpSpPr/>
            <p:nvPr/>
          </p:nvGrpSpPr>
          <p:grpSpPr>
            <a:xfrm>
              <a:off x="5249869" y="4519371"/>
              <a:ext cx="617870" cy="612000"/>
              <a:chOff x="2691034" y="4519371"/>
              <a:chExt cx="617870" cy="612000"/>
            </a:xfrm>
          </p:grpSpPr>
          <p:grpSp>
            <p:nvGrpSpPr>
              <p:cNvPr id="334" name="Группа 222"/>
              <p:cNvGrpSpPr/>
              <p:nvPr/>
            </p:nvGrpSpPr>
            <p:grpSpPr>
              <a:xfrm>
                <a:off x="2691034" y="4519371"/>
                <a:ext cx="617870" cy="612000"/>
                <a:chOff x="2696604" y="1673698"/>
                <a:chExt cx="617870" cy="612000"/>
              </a:xfrm>
            </p:grpSpPr>
            <p:sp>
              <p:nvSpPr>
                <p:cNvPr id="336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696604" y="1673698"/>
                  <a:ext cx="617870" cy="6120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7" name="Oval 10">
                  <a:extLst>
                    <a:ext uri="{FF2B5EF4-FFF2-40B4-BE49-F238E27FC236}">
                      <a16:creationId xmlns:a16="http://schemas.microsoft.com/office/drawing/2014/main" id="{9F78BB81-C781-48B9-B767-9DE9FD9BA66B}"/>
                    </a:ext>
                  </a:extLst>
                </p:cNvPr>
                <p:cNvSpPr/>
                <p:nvPr/>
              </p:nvSpPr>
              <p:spPr>
                <a:xfrm rot="10800000">
                  <a:off x="2758255" y="1734764"/>
                  <a:ext cx="494567" cy="489868"/>
                </a:xfrm>
                <a:prstGeom prst="ellipse">
                  <a:avLst/>
                </a:prstGeom>
                <a:solidFill>
                  <a:srgbClr val="0070C0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783"/>
                  <a:endParaRPr lang="en-JM" sz="200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35" name="AutoShape 17"/>
              <p:cNvSpPr>
                <a:spLocks/>
              </p:cNvSpPr>
              <p:nvPr/>
            </p:nvSpPr>
            <p:spPr bwMode="auto">
              <a:xfrm>
                <a:off x="2877764" y="4702703"/>
                <a:ext cx="273464" cy="247786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grpSp>
          <p:nvGrpSpPr>
            <p:cNvPr id="298" name="Группа 50"/>
            <p:cNvGrpSpPr/>
            <p:nvPr/>
          </p:nvGrpSpPr>
          <p:grpSpPr>
            <a:xfrm>
              <a:off x="4763982" y="1432355"/>
              <a:ext cx="1589644" cy="2813245"/>
              <a:chOff x="4910283" y="1432355"/>
              <a:chExt cx="1589644" cy="2813245"/>
            </a:xfrm>
          </p:grpSpPr>
          <p:sp>
            <p:nvSpPr>
              <p:cNvPr id="315" name="TextBox 102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4989369" y="1432355"/>
                <a:ext cx="1431473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Автономные/бюджетные </a:t>
                </a:r>
              </a:p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учреждения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6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5254341" y="3960909"/>
                <a:ext cx="901528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Конечные получатели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7" name="TextBox 119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4910283" y="2259462"/>
                <a:ext cx="1589644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pPr algn="ctr"/>
                <a:r>
                  <a:rPr lang="ru-RU" altLang="ko-KR" sz="700" dirty="0">
                    <a:solidFill>
                      <a:srgbClr val="0070C0"/>
                    </a:solidFill>
                  </a:rPr>
                  <a:t>Казенные учреждения,</a:t>
                </a:r>
                <a:br>
                  <a:rPr lang="ru-RU" altLang="ko-KR" sz="700" dirty="0">
                    <a:solidFill>
                      <a:srgbClr val="0070C0"/>
                    </a:solidFill>
                  </a:rPr>
                </a:br>
                <a:r>
                  <a:rPr lang="ru-RU" altLang="ko-KR" sz="700" dirty="0">
                    <a:solidFill>
                      <a:srgbClr val="0070C0"/>
                    </a:solidFill>
                  </a:rPr>
                  <a:t>органы власти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8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5254341" y="3201752"/>
                <a:ext cx="901528" cy="176970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>
                    <a:solidFill>
                      <a:srgbClr val="0070C0"/>
                    </a:solidFill>
                  </a:rPr>
                  <a:t>Организации</a:t>
                </a:r>
                <a:endParaRPr lang="ko-KR" altLang="en-US" sz="7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319" name="Группа 49"/>
              <p:cNvGrpSpPr/>
              <p:nvPr/>
            </p:nvGrpSpPr>
            <p:grpSpPr>
              <a:xfrm>
                <a:off x="5396170" y="1673698"/>
                <a:ext cx="617870" cy="2274738"/>
                <a:chOff x="5396170" y="1673698"/>
                <a:chExt cx="617870" cy="2274738"/>
              </a:xfrm>
            </p:grpSpPr>
            <p:grpSp>
              <p:nvGrpSpPr>
                <p:cNvPr id="320" name="Группа 178"/>
                <p:cNvGrpSpPr/>
                <p:nvPr/>
              </p:nvGrpSpPr>
              <p:grpSpPr>
                <a:xfrm>
                  <a:off x="5396170" y="1673698"/>
                  <a:ext cx="617870" cy="2274738"/>
                  <a:chOff x="2691034" y="1673698"/>
                  <a:chExt cx="617870" cy="2274738"/>
                </a:xfrm>
              </p:grpSpPr>
              <p:grpSp>
                <p:nvGrpSpPr>
                  <p:cNvPr id="325" name="Группа 186"/>
                  <p:cNvGrpSpPr/>
                  <p:nvPr/>
                </p:nvGrpSpPr>
                <p:grpSpPr>
                  <a:xfrm>
                    <a:off x="2691034" y="1673698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32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3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26" name="Группа 187"/>
                  <p:cNvGrpSpPr/>
                  <p:nvPr/>
                </p:nvGrpSpPr>
                <p:grpSpPr>
                  <a:xfrm>
                    <a:off x="2691034" y="2505067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30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1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27" name="Группа 193"/>
                  <p:cNvGrpSpPr/>
                  <p:nvPr/>
                </p:nvGrpSpPr>
                <p:grpSpPr>
                  <a:xfrm>
                    <a:off x="2691034" y="3336436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28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29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1" name="Группа 292"/>
                <p:cNvGrpSpPr/>
                <p:nvPr/>
              </p:nvGrpSpPr>
              <p:grpSpPr>
                <a:xfrm>
                  <a:off x="5497648" y="1759439"/>
                  <a:ext cx="424429" cy="2071002"/>
                  <a:chOff x="2816365" y="1753101"/>
                  <a:chExt cx="424429" cy="2071002"/>
                </a:xfrm>
              </p:grpSpPr>
              <p:pic>
                <p:nvPicPr>
                  <p:cNvPr id="322" name="Рисунок 32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8943" y="2600326"/>
                    <a:ext cx="372657" cy="355189"/>
                  </a:xfrm>
                  <a:prstGeom prst="rect">
                    <a:avLst/>
                  </a:prstGeom>
                </p:spPr>
              </p:pic>
              <p:pic>
                <p:nvPicPr>
                  <p:cNvPr id="323" name="Рисунок 3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16365" y="1753101"/>
                    <a:ext cx="416069" cy="396566"/>
                  </a:xfrm>
                  <a:prstGeom prst="rect">
                    <a:avLst/>
                  </a:prstGeom>
                </p:spPr>
              </p:pic>
              <p:pic>
                <p:nvPicPr>
                  <p:cNvPr id="324" name="Рисунок 32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2124" y="3405433"/>
                    <a:ext cx="418670" cy="41867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9" name="Группа 257"/>
            <p:cNvGrpSpPr/>
            <p:nvPr/>
          </p:nvGrpSpPr>
          <p:grpSpPr>
            <a:xfrm>
              <a:off x="4173800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301" name="Группа 258"/>
              <p:cNvGrpSpPr/>
              <p:nvPr/>
            </p:nvGrpSpPr>
            <p:grpSpPr>
              <a:xfrm>
                <a:off x="1575328" y="1638697"/>
                <a:ext cx="1179706" cy="3240000"/>
                <a:chOff x="1575328" y="1638697"/>
                <a:chExt cx="1179706" cy="3240000"/>
              </a:xfrm>
            </p:grpSpPr>
            <p:cxnSp>
              <p:nvCxnSpPr>
                <p:cNvPr id="309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278045" y="1646945"/>
                  <a:ext cx="358792" cy="39600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0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38966" y="2042793"/>
                  <a:ext cx="1080000" cy="50400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1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08635" y="2316359"/>
                  <a:ext cx="1656000" cy="684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2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37034" y="2543894"/>
                  <a:ext cx="2592000" cy="1044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3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291715" y="2380048"/>
                  <a:ext cx="1944000" cy="828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4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13328" y="2700697"/>
                  <a:ext cx="3240000" cy="1116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02" name="Группа 259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303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20334" y="252541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304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98071" y="3064594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305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306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3405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АУ/БУ</a:t>
                  </a:r>
                </a:p>
              </p:txBody>
            </p:sp>
            <p:sp>
              <p:nvSpPr>
                <p:cNvPr id="307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90484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юр.лицам</a:t>
                  </a:r>
                </a:p>
              </p:txBody>
            </p:sp>
            <p:sp>
              <p:nvSpPr>
                <p:cNvPr id="308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571" y="4213972"/>
              <a:ext cx="365544" cy="365544"/>
            </a:xfrm>
            <a:prstGeom prst="rect">
              <a:avLst/>
            </a:prstGeom>
          </p:spPr>
        </p:pic>
      </p:grpSp>
      <p:pic>
        <p:nvPicPr>
          <p:cNvPr id="346" name="Рисунок 3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40" y="4220209"/>
            <a:ext cx="365544" cy="365544"/>
          </a:xfrm>
          <a:prstGeom prst="rect">
            <a:avLst/>
          </a:prstGeom>
        </p:spPr>
      </p:pic>
      <p:grpSp>
        <p:nvGrpSpPr>
          <p:cNvPr id="347" name="Группа 57"/>
          <p:cNvGrpSpPr/>
          <p:nvPr/>
        </p:nvGrpSpPr>
        <p:grpSpPr>
          <a:xfrm>
            <a:off x="1362911" y="876307"/>
            <a:ext cx="2323039" cy="4193998"/>
            <a:chOff x="1362911" y="876307"/>
            <a:chExt cx="2323039" cy="4193998"/>
          </a:xfrm>
        </p:grpSpPr>
        <p:sp>
          <p:nvSpPr>
            <p:cNvPr id="348" name="Oval 10">
              <a:extLst>
                <a:ext uri="{FF2B5EF4-FFF2-40B4-BE49-F238E27FC236}">
                  <a16:creationId xmlns:a16="http://schemas.microsoft.com/office/drawing/2014/main" id="{416C3F62-A6A6-433C-9E34-BADC5C424F6C}"/>
                </a:ext>
              </a:extLst>
            </p:cNvPr>
            <p:cNvSpPr/>
            <p:nvPr/>
          </p:nvSpPr>
          <p:spPr>
            <a:xfrm>
              <a:off x="1362911" y="876307"/>
              <a:ext cx="865699" cy="888903"/>
            </a:xfrm>
            <a:prstGeom prst="ellipse">
              <a:avLst/>
            </a:prstGeom>
            <a:solidFill>
              <a:srgbClr val="134C9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783"/>
              <a:endParaRPr lang="en-JM" sz="2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49" name="Группа 26"/>
            <p:cNvGrpSpPr/>
            <p:nvPr/>
          </p:nvGrpSpPr>
          <p:grpSpPr>
            <a:xfrm>
              <a:off x="3096021" y="2006079"/>
              <a:ext cx="124748" cy="2484000"/>
              <a:chOff x="3221427" y="2006079"/>
              <a:chExt cx="124748" cy="2484000"/>
            </a:xfrm>
          </p:grpSpPr>
          <p:cxnSp>
            <p:nvCxnSpPr>
              <p:cNvPr id="392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38214" y="2764853"/>
                <a:ext cx="72000" cy="1584000"/>
              </a:xfrm>
              <a:prstGeom prst="bentConnector3">
                <a:avLst>
                  <a:gd name="adj1" fmla="val -454599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3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948371" y="3217478"/>
                <a:ext cx="702000" cy="25200"/>
              </a:xfrm>
              <a:prstGeom prst="bentConnector4">
                <a:avLst>
                  <a:gd name="adj1" fmla="val 1871"/>
                  <a:gd name="adj2" fmla="val 928306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4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86627" y="3240879"/>
                <a:ext cx="2484000" cy="14400"/>
              </a:xfrm>
              <a:prstGeom prst="bentConnector5">
                <a:avLst>
                  <a:gd name="adj1" fmla="val -1800"/>
                  <a:gd name="adj2" fmla="val 4594236"/>
                  <a:gd name="adj3" fmla="val 99968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5" name="직선 연결선 5">
                <a:extLst>
                  <a:ext uri="{FF2B5EF4-FFF2-40B4-BE49-F238E27FC236}">
                    <a16:creationId xmlns:a16="http://schemas.microsoft.com/office/drawing/2014/main" id="{E290EFF4-06D2-4BAB-9DC3-A4A52FE1D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6575" y="2088650"/>
                <a:ext cx="39600" cy="1620000"/>
              </a:xfrm>
              <a:prstGeom prst="bentConnector3">
                <a:avLst>
                  <a:gd name="adj1" fmla="val -1053914"/>
                </a:avLst>
              </a:prstGeom>
              <a:noFill/>
              <a:ln w="19050">
                <a:solidFill>
                  <a:srgbClr val="00B050"/>
                </a:solidFill>
                <a:prstDash val="sysDot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50" name="Группа 29"/>
            <p:cNvGrpSpPr/>
            <p:nvPr/>
          </p:nvGrpSpPr>
          <p:grpSpPr>
            <a:xfrm>
              <a:off x="1451193" y="1638697"/>
              <a:ext cx="1510350" cy="3246662"/>
              <a:chOff x="1566149" y="1638697"/>
              <a:chExt cx="1510350" cy="3246662"/>
            </a:xfrm>
          </p:grpSpPr>
          <p:grpSp>
            <p:nvGrpSpPr>
              <p:cNvPr id="378" name="Группа 28"/>
              <p:cNvGrpSpPr/>
              <p:nvPr/>
            </p:nvGrpSpPr>
            <p:grpSpPr>
              <a:xfrm>
                <a:off x="1575328" y="1638697"/>
                <a:ext cx="1179706" cy="3240000"/>
                <a:chOff x="1575328" y="1638697"/>
                <a:chExt cx="1179706" cy="3240000"/>
              </a:xfrm>
            </p:grpSpPr>
            <p:cxnSp>
              <p:nvCxnSpPr>
                <p:cNvPr id="386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301270" y="1628945"/>
                  <a:ext cx="358792" cy="43200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7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869116" y="2028318"/>
                  <a:ext cx="1080000" cy="532950"/>
                </a:xfrm>
                <a:prstGeom prst="bentConnector2">
                  <a:avLst/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8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526635" y="2298359"/>
                  <a:ext cx="1656000" cy="720000"/>
                </a:xfrm>
                <a:prstGeom prst="bentConnector3">
                  <a:avLst>
                    <a:gd name="adj1" fmla="val 99985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9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37034" y="2543894"/>
                  <a:ext cx="2592000" cy="1044000"/>
                </a:xfrm>
                <a:prstGeom prst="bentConnector2">
                  <a:avLst/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0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309715" y="2362048"/>
                  <a:ext cx="1944000" cy="864000"/>
                </a:xfrm>
                <a:prstGeom prst="bentConnector3">
                  <a:avLst>
                    <a:gd name="adj1" fmla="val 100362"/>
                  </a:avLst>
                </a:prstGeom>
                <a:noFill/>
                <a:ln w="19050">
                  <a:solidFill>
                    <a:srgbClr val="8E899B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1" name="직선 연결선 5">
                  <a:extLst>
                    <a:ext uri="{FF2B5EF4-FFF2-40B4-BE49-F238E27FC236}">
                      <a16:creationId xmlns:a16="http://schemas.microsoft.com/office/drawing/2014/main" id="{E290EFF4-06D2-4BAB-9DC3-A4A52FE1D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31328" y="2682697"/>
                  <a:ext cx="3240000" cy="1152000"/>
                </a:xfrm>
                <a:prstGeom prst="bentConnector3">
                  <a:avLst>
                    <a:gd name="adj1" fmla="val 100209"/>
                  </a:avLst>
                </a:prstGeom>
                <a:noFill/>
                <a:ln w="19050">
                  <a:solidFill>
                    <a:srgbClr val="00B050"/>
                  </a:solidFill>
                  <a:prstDash val="sysDot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79" name="Группа 27"/>
              <p:cNvGrpSpPr/>
              <p:nvPr/>
            </p:nvGrpSpPr>
            <p:grpSpPr>
              <a:xfrm>
                <a:off x="1566149" y="1732342"/>
                <a:ext cx="1510350" cy="3153017"/>
                <a:chOff x="1566149" y="1732342"/>
                <a:chExt cx="1510350" cy="3153017"/>
              </a:xfrm>
            </p:grpSpPr>
            <p:sp>
              <p:nvSpPr>
                <p:cNvPr id="380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136009" y="2500836"/>
                  <a:ext cx="597256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Выплаты персоналу</a:t>
                  </a:r>
                </a:p>
              </p:txBody>
            </p:sp>
            <p:sp>
              <p:nvSpPr>
                <p:cNvPr id="381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988239" y="3079342"/>
                  <a:ext cx="867933" cy="3924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Закупка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товаров, 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работ, услуг</a:t>
                  </a:r>
                </a:p>
              </p:txBody>
            </p:sp>
            <p:sp>
              <p:nvSpPr>
                <p:cNvPr id="382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724608" y="4079488"/>
                  <a:ext cx="135189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Соц.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обеспечение</a:t>
                  </a:r>
                </a:p>
              </p:txBody>
            </p:sp>
            <p:sp>
              <p:nvSpPr>
                <p:cNvPr id="383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2244505" y="1732342"/>
                  <a:ext cx="624141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 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АУ/БУ</a:t>
                  </a:r>
                </a:p>
              </p:txBody>
            </p:sp>
            <p:sp>
              <p:nvSpPr>
                <p:cNvPr id="384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849714" y="3475736"/>
                  <a:ext cx="811457" cy="284691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Субсидии</a:t>
                  </a:r>
                  <a:endParaRPr lang="en-US" altLang="ko-KR" sz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юр.лицам</a:t>
                  </a:r>
                </a:p>
              </p:txBody>
            </p:sp>
            <p:sp>
              <p:nvSpPr>
                <p:cNvPr id="385" name="TextBox 167">
                  <a:extLst>
                    <a:ext uri="{FF2B5EF4-FFF2-40B4-BE49-F238E27FC236}">
                      <a16:creationId xmlns:a16="http://schemas.microsoft.com/office/drawing/2014/main" id="{331E7805-1023-48F1-84F5-EC602FA12B20}"/>
                    </a:ext>
                  </a:extLst>
                </p:cNvPr>
                <p:cNvSpPr txBox="1"/>
                <p:nvPr/>
              </p:nvSpPr>
              <p:spPr>
                <a:xfrm>
                  <a:off x="1566149" y="4492946"/>
                  <a:ext cx="1351891" cy="392413"/>
                </a:xfrm>
                <a:prstGeom prst="rect">
                  <a:avLst/>
                </a:prstGeom>
                <a:noFill/>
              </p:spPr>
              <p:txBody>
                <a:bodyPr wrap="square" lIns="68579" tIns="34289" rIns="68579" bIns="34289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Иные расходы</a:t>
                  </a:r>
                </a:p>
                <a:p>
                  <a:pPr defTabSz="685783"/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(выплаты</a:t>
                  </a:r>
                  <a:b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</a:br>
                  <a:r>
                    <a:rPr lang="ru-RU" altLang="ko-KR" sz="7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по гос. долгу и др.)</a:t>
                  </a:r>
                </a:p>
              </p:txBody>
            </p:sp>
          </p:grpSp>
        </p:grpSp>
        <p:grpSp>
          <p:nvGrpSpPr>
            <p:cNvPr id="351" name="Группа 18"/>
            <p:cNvGrpSpPr/>
            <p:nvPr/>
          </p:nvGrpSpPr>
          <p:grpSpPr>
            <a:xfrm>
              <a:off x="2643844" y="4580437"/>
              <a:ext cx="494567" cy="489868"/>
              <a:chOff x="2752685" y="4580437"/>
              <a:chExt cx="494567" cy="489868"/>
            </a:xfrm>
          </p:grpSpPr>
          <p:sp>
            <p:nvSpPr>
              <p:cNvPr id="377" name="Oval 10">
                <a:extLst>
                  <a:ext uri="{FF2B5EF4-FFF2-40B4-BE49-F238E27FC236}">
                    <a16:creationId xmlns:a16="http://schemas.microsoft.com/office/drawing/2014/main" id="{9F78BB81-C781-48B9-B767-9DE9FD9BA66B}"/>
                  </a:ext>
                </a:extLst>
              </p:cNvPr>
              <p:cNvSpPr/>
              <p:nvPr/>
            </p:nvSpPr>
            <p:spPr>
              <a:xfrm rot="10800000">
                <a:off x="2752685" y="4580437"/>
                <a:ext cx="494567" cy="489868"/>
              </a:xfrm>
              <a:prstGeom prst="ellipse">
                <a:avLst/>
              </a:prstGeom>
              <a:solidFill>
                <a:srgbClr val="134C91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783"/>
                <a:endParaRPr lang="en-JM" sz="20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5" name="AutoShape 17"/>
              <p:cNvSpPr>
                <a:spLocks/>
              </p:cNvSpPr>
              <p:nvPr/>
            </p:nvSpPr>
            <p:spPr bwMode="auto">
              <a:xfrm>
                <a:off x="2877764" y="4702703"/>
                <a:ext cx="273464" cy="247786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Gill Sans" charset="0"/>
                </a:endParaRPr>
              </a:p>
            </p:txBody>
          </p:sp>
        </p:grpSp>
        <p:grpSp>
          <p:nvGrpSpPr>
            <p:cNvPr id="352" name="Группа 47"/>
            <p:cNvGrpSpPr/>
            <p:nvPr/>
          </p:nvGrpSpPr>
          <p:grpSpPr>
            <a:xfrm>
              <a:off x="2096306" y="1427089"/>
              <a:ext cx="1589644" cy="2818511"/>
              <a:chOff x="2221712" y="1427089"/>
              <a:chExt cx="1589644" cy="2818511"/>
            </a:xfrm>
          </p:grpSpPr>
          <p:sp>
            <p:nvSpPr>
              <p:cNvPr id="355" name="TextBox 102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2306970" y="1427089"/>
                <a:ext cx="1419129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Автономные/бюджетные </a:t>
                </a:r>
              </a:p>
              <a:p>
                <a:r>
                  <a:rPr lang="ru-RU" altLang="ko-KR" sz="700" dirty="0"/>
                  <a:t>учреждения</a:t>
                </a:r>
                <a:endParaRPr lang="ko-KR" altLang="en-US" sz="700" dirty="0"/>
              </a:p>
            </p:txBody>
          </p:sp>
          <p:sp>
            <p:nvSpPr>
              <p:cNvPr id="356" name="TextBox 119">
                <a:extLst>
                  <a:ext uri="{FF2B5EF4-FFF2-40B4-BE49-F238E27FC236}">
                    <a16:creationId xmlns:a16="http://schemas.microsoft.com/office/drawing/2014/main" id="{175287E6-884E-4FF7-A687-CC6AA942531C}"/>
                  </a:ext>
                </a:extLst>
              </p:cNvPr>
              <p:cNvSpPr txBox="1"/>
              <p:nvPr/>
            </p:nvSpPr>
            <p:spPr>
              <a:xfrm>
                <a:off x="2221712" y="2281208"/>
                <a:ext cx="1589644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7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dirty="0"/>
                  <a:t>Казенные учреждения, </a:t>
                </a:r>
                <a:br>
                  <a:rPr lang="ru-RU" altLang="ko-KR" dirty="0"/>
                </a:br>
                <a:r>
                  <a:rPr lang="ru-RU" altLang="ko-KR" dirty="0"/>
                  <a:t>органы власти</a:t>
                </a:r>
                <a:endParaRPr lang="ko-KR" altLang="en-US" dirty="0"/>
              </a:p>
            </p:txBody>
          </p:sp>
          <p:sp>
            <p:nvSpPr>
              <p:cNvPr id="357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2565770" y="3201752"/>
                <a:ext cx="901528" cy="176970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Организации</a:t>
                </a:r>
                <a:endParaRPr lang="ko-KR" altLang="en-US" sz="700" dirty="0"/>
              </a:p>
            </p:txBody>
          </p:sp>
          <p:sp>
            <p:nvSpPr>
              <p:cNvPr id="358" name="TextBox 106">
                <a:extLst>
                  <a:ext uri="{FF2B5EF4-FFF2-40B4-BE49-F238E27FC236}">
                    <a16:creationId xmlns:a16="http://schemas.microsoft.com/office/drawing/2014/main" id="{65B80119-056E-4DA6-A4A8-E2185DB1CABE}"/>
                  </a:ext>
                </a:extLst>
              </p:cNvPr>
              <p:cNvSpPr txBox="1"/>
              <p:nvPr/>
            </p:nvSpPr>
            <p:spPr>
              <a:xfrm>
                <a:off x="2565770" y="3960909"/>
                <a:ext cx="901528" cy="284691"/>
              </a:xfrm>
              <a:prstGeom prst="rect">
                <a:avLst/>
              </a:prstGeom>
              <a:noFill/>
            </p:spPr>
            <p:txBody>
              <a:bodyPr wrap="square" lIns="68579" tIns="34289" rIns="68579" bIns="34289" rtlCol="0">
                <a:spAutoFit/>
              </a:bodyPr>
              <a:lstStyle>
                <a:defPPr>
                  <a:defRPr lang="ru-RU"/>
                </a:defPPr>
                <a:lvl1pPr algn="ctr" defTabSz="685783">
                  <a:defRPr sz="800" b="1">
                    <a:solidFill>
                      <a:srgbClr val="11437F"/>
                    </a:solidFill>
                  </a:defRPr>
                </a:lvl1pPr>
                <a:lvl2pPr marL="457200" defTabSz="914400">
                  <a:defRPr sz="1800"/>
                </a:lvl2pPr>
                <a:lvl3pPr marL="914400" defTabSz="914400">
                  <a:defRPr sz="1800"/>
                </a:lvl3pPr>
                <a:lvl4pPr marL="1371600" defTabSz="914400">
                  <a:defRPr sz="1800"/>
                </a:lvl4pPr>
                <a:lvl5pPr marL="1828800" defTabSz="914400">
                  <a:defRPr sz="1800"/>
                </a:lvl5pPr>
                <a:lvl6pPr marL="2286000" defTabSz="914400">
                  <a:defRPr sz="1800"/>
                </a:lvl6pPr>
                <a:lvl7pPr marL="2743200" defTabSz="914400">
                  <a:defRPr sz="1800"/>
                </a:lvl7pPr>
                <a:lvl8pPr marL="3200400" defTabSz="914400">
                  <a:defRPr sz="1800"/>
                </a:lvl8pPr>
                <a:lvl9pPr marL="3657600" defTabSz="914400">
                  <a:defRPr sz="1800"/>
                </a:lvl9pPr>
              </a:lstStyle>
              <a:p>
                <a:r>
                  <a:rPr lang="ru-RU" altLang="ko-KR" sz="700" dirty="0"/>
                  <a:t>Конечные получатели</a:t>
                </a:r>
                <a:endParaRPr lang="ko-KR" altLang="en-US" sz="700" dirty="0"/>
              </a:p>
            </p:txBody>
          </p:sp>
          <p:grpSp>
            <p:nvGrpSpPr>
              <p:cNvPr id="359" name="Группа 46"/>
              <p:cNvGrpSpPr/>
              <p:nvPr/>
            </p:nvGrpSpPr>
            <p:grpSpPr>
              <a:xfrm>
                <a:off x="2707599" y="1673698"/>
                <a:ext cx="617870" cy="2274738"/>
                <a:chOff x="2707599" y="1673698"/>
                <a:chExt cx="617870" cy="2274738"/>
              </a:xfrm>
            </p:grpSpPr>
            <p:grpSp>
              <p:nvGrpSpPr>
                <p:cNvPr id="360" name="Группа 23"/>
                <p:cNvGrpSpPr/>
                <p:nvPr/>
              </p:nvGrpSpPr>
              <p:grpSpPr>
                <a:xfrm>
                  <a:off x="2707599" y="1673698"/>
                  <a:ext cx="617870" cy="2274738"/>
                  <a:chOff x="2691034" y="1673698"/>
                  <a:chExt cx="617870" cy="2274738"/>
                </a:xfrm>
              </p:grpSpPr>
              <p:grpSp>
                <p:nvGrpSpPr>
                  <p:cNvPr id="365" name="Группа 17"/>
                  <p:cNvGrpSpPr/>
                  <p:nvPr/>
                </p:nvGrpSpPr>
                <p:grpSpPr>
                  <a:xfrm>
                    <a:off x="2691034" y="1673698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72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73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66" name="Группа 129"/>
                  <p:cNvGrpSpPr/>
                  <p:nvPr/>
                </p:nvGrpSpPr>
                <p:grpSpPr>
                  <a:xfrm>
                    <a:off x="2691034" y="2505067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70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71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367" name="Группа 145"/>
                  <p:cNvGrpSpPr/>
                  <p:nvPr/>
                </p:nvGrpSpPr>
                <p:grpSpPr>
                  <a:xfrm>
                    <a:off x="2691034" y="3336436"/>
                    <a:ext cx="617870" cy="612000"/>
                    <a:chOff x="2696604" y="1673698"/>
                    <a:chExt cx="617870" cy="612000"/>
                  </a:xfrm>
                </p:grpSpPr>
                <p:sp>
                  <p:nvSpPr>
                    <p:cNvPr id="368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2696604" y="1673698"/>
                      <a:ext cx="617870" cy="61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69" name="Oval 10">
                      <a:extLst>
                        <a:ext uri="{FF2B5EF4-FFF2-40B4-BE49-F238E27FC236}">
                          <a16:creationId xmlns:a16="http://schemas.microsoft.com/office/drawing/2014/main" id="{9F78BB81-C781-48B9-B767-9DE9FD9BA66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758255" y="1734764"/>
                      <a:ext cx="494567" cy="489868"/>
                    </a:xfrm>
                    <a:prstGeom prst="ellipse">
                      <a:avLst/>
                    </a:prstGeom>
                    <a:solidFill>
                      <a:srgbClr val="134C91"/>
                    </a:solidFill>
                    <a:ln w="158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783"/>
                      <a:endParaRPr lang="en-JM" sz="20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61" name="Группа 45"/>
                <p:cNvGrpSpPr/>
                <p:nvPr/>
              </p:nvGrpSpPr>
              <p:grpSpPr>
                <a:xfrm>
                  <a:off x="2805915" y="1758326"/>
                  <a:ext cx="419204" cy="2071002"/>
                  <a:chOff x="2805915" y="1758326"/>
                  <a:chExt cx="419204" cy="2071002"/>
                </a:xfrm>
              </p:grpSpPr>
              <p:pic>
                <p:nvPicPr>
                  <p:cNvPr id="362" name="Рисунок 36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33718" y="2600326"/>
                    <a:ext cx="372657" cy="355189"/>
                  </a:xfrm>
                  <a:prstGeom prst="rect">
                    <a:avLst/>
                  </a:prstGeom>
                </p:spPr>
              </p:pic>
              <p:pic>
                <p:nvPicPr>
                  <p:cNvPr id="363" name="Рисунок 36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5915" y="1758326"/>
                    <a:ext cx="416069" cy="396566"/>
                  </a:xfrm>
                  <a:prstGeom prst="rect">
                    <a:avLst/>
                  </a:prstGeom>
                </p:spPr>
              </p:pic>
              <p:pic>
                <p:nvPicPr>
                  <p:cNvPr id="364" name="Рисунок 36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06449" y="3410658"/>
                    <a:ext cx="418670" cy="41867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53" name="Рисунок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769" y="4232429"/>
              <a:ext cx="365544" cy="365544"/>
            </a:xfrm>
            <a:prstGeom prst="rect">
              <a:avLst/>
            </a:prstGeom>
          </p:spPr>
        </p:pic>
        <p:pic>
          <p:nvPicPr>
            <p:cNvPr id="354" name="Рисунок 3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281" y="1000050"/>
              <a:ext cx="567777" cy="56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90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057" y="75131"/>
            <a:ext cx="6534419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Риски неисполнения федерального бюджета. Инструменты мониторинга исполнения ФБ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3D02B1-8F6E-0329-FD48-92D6D85D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" y="655642"/>
            <a:ext cx="7816132" cy="43965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28CA83-E98F-4B62-F9FE-52FEDE077D40}"/>
              </a:ext>
            </a:extLst>
          </p:cNvPr>
          <p:cNvSpPr/>
          <p:nvPr/>
        </p:nvSpPr>
        <p:spPr>
          <a:xfrm>
            <a:off x="191518" y="4088438"/>
            <a:ext cx="6420072" cy="95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72000">
            <a:spAutoFit/>
          </a:bodyPr>
          <a:lstStyle/>
          <a:p>
            <a:r>
              <a:rPr lang="ru-RU" sz="1400" dirty="0">
                <a:solidFill>
                  <a:schemeClr val="lt1"/>
                </a:solidFill>
              </a:rPr>
              <a:t>Мониторинг контрольных точек риска отзыва в соответствии с Постановлением Правительства РФ от 30.12.2022 № 2549. Инструмент позволил значительно повысить бюджетную дисциплину федерального бюджета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6C38FAD-3CDD-1877-40EA-C633C685F2BD}"/>
              </a:ext>
            </a:extLst>
          </p:cNvPr>
          <p:cNvGrpSpPr/>
          <p:nvPr/>
        </p:nvGrpSpPr>
        <p:grpSpPr>
          <a:xfrm>
            <a:off x="6680869" y="612297"/>
            <a:ext cx="2199104" cy="4418108"/>
            <a:chOff x="2555776" y="554118"/>
            <a:chExt cx="2199104" cy="4418108"/>
          </a:xfrm>
        </p:grpSpPr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B44CF46-E37A-8D95-99F4-DF2C93060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554118"/>
              <a:ext cx="2199104" cy="441810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DB2F03C-4B8B-3D85-3647-4A831CF69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20" b="10286"/>
            <a:stretch/>
          </p:blipFill>
          <p:spPr>
            <a:xfrm>
              <a:off x="2694334" y="978009"/>
              <a:ext cx="1918632" cy="3466770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D5245F-217E-125A-E029-DDC115B627A5}"/>
              </a:ext>
            </a:extLst>
          </p:cNvPr>
          <p:cNvSpPr/>
          <p:nvPr/>
        </p:nvSpPr>
        <p:spPr>
          <a:xfrm>
            <a:off x="1969443" y="129792"/>
            <a:ext cx="1601893" cy="1068736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Контрольные точки по регионам выведены на </a:t>
            </a:r>
            <a:r>
              <a:rPr lang="ru-RU" sz="1200" spc="-1" dirty="0" err="1">
                <a:solidFill>
                  <a:srgbClr val="FFFFFF"/>
                </a:solidFill>
              </a:rPr>
              <a:t>дашбордах</a:t>
            </a:r>
            <a:r>
              <a:rPr lang="ru-RU" sz="1200" spc="-1" dirty="0">
                <a:solidFill>
                  <a:srgbClr val="FFFFFF"/>
                </a:solidFill>
              </a:rPr>
              <a:t> вице-премьеров и ГАБС</a:t>
            </a:r>
            <a:endParaRPr lang="ru-RU" sz="1200" spc="-1" dirty="0"/>
          </a:p>
        </p:txBody>
      </p:sp>
      <p:pic>
        <p:nvPicPr>
          <p:cNvPr id="10" name="Рисунок 9" descr="Колокол со сплошной заливкой">
            <a:extLst>
              <a:ext uri="{FF2B5EF4-FFF2-40B4-BE49-F238E27FC236}">
                <a16:creationId xmlns:a16="http://schemas.microsoft.com/office/drawing/2014/main" id="{F904DB02-67C1-1DBF-80EE-B157E1192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1697" y="100955"/>
            <a:ext cx="396529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E386BEA-6A0B-1244-81AF-2BB9905F8153}"/>
              </a:ext>
            </a:extLst>
          </p:cNvPr>
          <p:cNvSpPr txBox="1">
            <a:spLocks/>
          </p:cNvSpPr>
          <p:nvPr/>
        </p:nvSpPr>
        <p:spPr bwMode="auto">
          <a:xfrm>
            <a:off x="8927548" y="4890171"/>
            <a:ext cx="38537" cy="176972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19050" rIns="19050" bIns="1905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 Light"/>
                <a:cs typeface="Arial" charset="0"/>
                <a:sym typeface="Helvetica Neue Light"/>
              </a:defRPr>
            </a:lvl1pPr>
            <a:lvl2pPr marL="14859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2pPr>
            <a:lvl3pPr marL="22860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3pPr>
            <a:lvl4pPr marL="32004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4pPr>
            <a:lvl5pPr marL="4114800" marR="0" indent="-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5pPr>
            <a:lvl6pPr marL="50292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6pPr>
            <a:lvl7pPr marL="59436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7pPr>
            <a:lvl8pPr marL="68580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8pPr>
            <a:lvl9pPr marL="7772400" marR="0" indent="-45720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itchFamily="34" charset="0"/>
                <a:ea typeface="Helvetica Neue"/>
                <a:cs typeface="Arial" charset="0"/>
                <a:sym typeface="Helvetica Neue"/>
              </a:defRPr>
            </a:lvl9pPr>
          </a:lstStyle>
          <a:p>
            <a:endParaRPr lang="ru-RU" altLang="ru-RU" sz="900" dirty="0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2065181" y="84906"/>
            <a:ext cx="6881635" cy="443198"/>
          </a:xfrm>
        </p:spPr>
        <p:txBody>
          <a:bodyPr wrap="square" lIns="0" tIns="0" rIns="0" bIns="0">
            <a:spAutoFit/>
          </a:bodyPr>
          <a:lstStyle/>
          <a:p>
            <a:pPr defTabSz="1449324" rtl="0">
              <a:lnSpc>
                <a:spcPct val="80000"/>
              </a:lnSpc>
            </a:pPr>
            <a:r>
              <a:rPr lang="ru-RU" sz="1800" kern="1200" dirty="0">
                <a:solidFill>
                  <a:srgbClr val="11437F"/>
                </a:solidFill>
                <a:cs typeface="Arial" panose="020B0604020202020204" pitchFamily="34" charset="0"/>
              </a:rPr>
              <a:t>Контрольные точки в зоне ответственности </a:t>
            </a:r>
            <a:r>
              <a:rPr lang="ru-RU" sz="1800" kern="1200" dirty="0" err="1">
                <a:solidFill>
                  <a:srgbClr val="11437F"/>
                </a:solidFill>
                <a:cs typeface="Arial" panose="020B0604020202020204" pitchFamily="34" charset="0"/>
              </a:rPr>
              <a:t>фин.органа</a:t>
            </a:r>
            <a:r>
              <a:rPr lang="ru-RU" sz="1800" kern="1200" dirty="0">
                <a:solidFill>
                  <a:srgbClr val="11437F"/>
                </a:solidFill>
                <a:cs typeface="Arial" panose="020B0604020202020204" pitchFamily="34" charset="0"/>
              </a:rPr>
              <a:t> субъекта РФ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57654"/>
              </p:ext>
            </p:extLst>
          </p:nvPr>
        </p:nvGraphicFramePr>
        <p:xfrm>
          <a:off x="143233" y="604402"/>
          <a:ext cx="8836072" cy="3892593"/>
        </p:xfrm>
        <a:graphic>
          <a:graphicData uri="http://schemas.openxmlformats.org/drawingml/2006/table">
            <a:tbl>
              <a:tblPr/>
              <a:tblGrid>
                <a:gridCol w="273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2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23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1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310">
                  <a:extLst>
                    <a:ext uri="{9D8B030D-6E8A-4147-A177-3AD203B41FA5}">
                      <a16:colId xmlns:a16="http://schemas.microsoft.com/office/drawing/2014/main" val="3448895010"/>
                    </a:ext>
                  </a:extLst>
                </a:gridCol>
                <a:gridCol w="3536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36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21637">
                  <a:extLst>
                    <a:ext uri="{9D8B030D-6E8A-4147-A177-3AD203B41FA5}">
                      <a16:colId xmlns:a16="http://schemas.microsoft.com/office/drawing/2014/main" val="1475031927"/>
                    </a:ext>
                  </a:extLst>
                </a:gridCol>
              </a:tblGrid>
              <a:tr h="6129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КОНТРОЛЬ</a:t>
                      </a:r>
                      <a:r>
                        <a:rPr lang="ru-RU" sz="1000" b="1" i="0" u="none" strike="noStrike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МЕЖБЮДЖЕТНЫХ ТРАНСФЕРТОВ ИЗ ФЕДЕРАЛЬНОГО БЮДЖЕТА В РЕГИОНАХ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15.02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01.04 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01.07 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01.08 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01.10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01.11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27.12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Мера ответственности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Соглашения о предоставлении МБТ муниципалитетам из бюджета субъекта РФ в рамках МБТ из ФБ заключены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п. 4.1 ст. 139 БК РФ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Направление остатка БА в объеме которых не заключены соглашения на очередной финансовый год в резервный фонд Правительства РФ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Государственные (муниципальные) контракты ПБС субъекта РФ (муниципалитета) в рамках МБТ заключены (в случае если соглашение о предоставлении МБТ заключено до начала текущего финансового года)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п.5(6) ПП РФ от 30.12.2022 № 2549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Перенос остатков на исполнение обязательств прошлого года осуществляется при наличии заключенного государственного контракта ПБС субъекта РФ (муниципального контракта)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6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Государственные (муниципальные) контракты ПБС субъекта РФ (муниципалитета) в рамках МБТ заключены (в случае если соглашение о предоставлении МБТ заключено до 1 сентября текущего финансового года)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п.5(6) ПП РФ от 30.12.2022 № 2549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Кассовые выплаты из федерального бюджета в рамках предоставления МБТ произведены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Нет в НПА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50%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F4BEA0-2255-9D21-D4C1-84E17BB5244B}"/>
              </a:ext>
            </a:extLst>
          </p:cNvPr>
          <p:cNvSpPr/>
          <p:nvPr/>
        </p:nvSpPr>
        <p:spPr>
          <a:xfrm>
            <a:off x="1340730" y="4446158"/>
            <a:ext cx="7468597" cy="699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Установлены новые контрольные точки для финансовых органов субъектов и муниципальных образований по принятию обязательств и кассовым выплатам из бюджетов в рамках предоставления МБТ из федерального бюджета</a:t>
            </a:r>
            <a:endParaRPr lang="ru-RU" sz="1200" spc="-1" dirty="0"/>
          </a:p>
        </p:txBody>
      </p:sp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1E7D465F-4995-7AB5-F6B6-016897650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985" y="4640754"/>
            <a:ext cx="387745" cy="38774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0FD2F1-1405-D89E-A918-07BF9DB753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AE530-4931-7090-B2CA-2FF7991C8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4" y="664234"/>
            <a:ext cx="8088714" cy="4549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 txBox="1">
            <a:spLocks/>
          </p:cNvSpPr>
          <p:nvPr/>
        </p:nvSpPr>
        <p:spPr>
          <a:xfrm>
            <a:off x="2930892" y="203851"/>
            <a:ext cx="59475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ru-RU" sz="1800" kern="0" dirty="0">
                <a:solidFill>
                  <a:srgbClr val="11437F"/>
                </a:solidFill>
                <a:cs typeface="Arial" panose="020B0604020202020204" pitchFamily="34" charset="0"/>
              </a:rPr>
              <a:t>Контрольные точки по региональным бюджетам</a:t>
            </a:r>
            <a:endParaRPr lang="ru-RU" sz="1800" u="sng" kern="0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1297413" y="4144534"/>
            <a:ext cx="5267290" cy="10071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Информация об исполнении бюджетов субъектов РФ и местных бюджетов по расходам. </a:t>
            </a:r>
            <a:br>
              <a:rPr lang="ru-RU" sz="1400" spc="-1" dirty="0">
                <a:solidFill>
                  <a:srgbClr val="FFFFFF"/>
                </a:solidFill>
              </a:rPr>
            </a:br>
            <a:r>
              <a:rPr lang="ru-RU" sz="1400" spc="-1" dirty="0">
                <a:solidFill>
                  <a:srgbClr val="FFFFFF"/>
                </a:solidFill>
              </a:rPr>
              <a:t>Мониторинг контрольных точек по исполнению средств МБТ в соответствии с ПП </a:t>
            </a:r>
            <a:r>
              <a:rPr lang="ru-RU" sz="1400" dirty="0">
                <a:solidFill>
                  <a:schemeClr val="lt1"/>
                </a:solidFill>
              </a:rPr>
              <a:t>от 30.12.2022 № 2549</a:t>
            </a:r>
            <a:endParaRPr lang="ru-RU" sz="1400" spc="-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DC8172-14FD-9C08-2695-568FEA5AA6CC}"/>
              </a:ext>
            </a:extLst>
          </p:cNvPr>
          <p:cNvSpPr/>
          <p:nvPr/>
        </p:nvSpPr>
        <p:spPr>
          <a:xfrm>
            <a:off x="5526974" y="525076"/>
            <a:ext cx="3403158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PIAO_187_002_report</a:t>
            </a:r>
          </a:p>
        </p:txBody>
      </p:sp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56409C7A-093F-04E2-9FD7-980086930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9229" y="495375"/>
            <a:ext cx="387745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68810B-9EB6-F2FB-B47D-E287637F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7" y="747991"/>
            <a:ext cx="7665208" cy="43116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92" y="203851"/>
            <a:ext cx="5947583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Аналитика по МБТ в регион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4068799" y="3173968"/>
            <a:ext cx="57600" cy="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FE679D-050D-C3D3-5428-1FDF46DA0DAC}"/>
              </a:ext>
            </a:extLst>
          </p:cNvPr>
          <p:cNvSpPr/>
          <p:nvPr/>
        </p:nvSpPr>
        <p:spPr>
          <a:xfrm>
            <a:off x="5978442" y="1600917"/>
            <a:ext cx="2911391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PIAO_210_001_report</a:t>
            </a:r>
            <a:endParaRPr lang="ru-RU" sz="1200" spc="-1" dirty="0"/>
          </a:p>
        </p:txBody>
      </p:sp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A366D622-D7C9-CF3C-8E15-E83AD36C4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0697" y="1600917"/>
            <a:ext cx="387745" cy="38774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7967F-1364-4901-A63D-69C265028CEE}"/>
              </a:ext>
            </a:extLst>
          </p:cNvPr>
          <p:cNvSpPr/>
          <p:nvPr/>
        </p:nvSpPr>
        <p:spPr>
          <a:xfrm>
            <a:off x="3549451" y="2821618"/>
            <a:ext cx="5081593" cy="2299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По всем МБТ из федерации в регион отслеживается: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Исполнение;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Софинансирование регионом;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Дочерние соглашения МБТ муниципалитетам, ЮЛ, АУ/БУ;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Контрактация;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Исполнение местными бюджетами;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Предоставление отчетов по результатам и расходам;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Достижение результатов;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spc="-1" dirty="0"/>
              <a:t>Наличие финансовых и нефинансовых рисков</a:t>
            </a:r>
          </a:p>
        </p:txBody>
      </p:sp>
    </p:spTree>
    <p:extLst>
      <p:ext uri="{BB962C8B-B14F-4D97-AF65-F5344CB8AC3E}">
        <p14:creationId xmlns:p14="http://schemas.microsoft.com/office/powerpoint/2010/main" val="37785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504F0F-4F5D-D4A3-E4A7-ABD6EC751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" y="730075"/>
            <a:ext cx="7806906" cy="4391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92" y="203851"/>
            <a:ext cx="5947583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Паспорт федерального округа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4068799" y="3173968"/>
            <a:ext cx="57600" cy="57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Колокол со сплошной заливкой">
            <a:extLst>
              <a:ext uri="{FF2B5EF4-FFF2-40B4-BE49-F238E27FC236}">
                <a16:creationId xmlns:a16="http://schemas.microsoft.com/office/drawing/2014/main" id="{A366D622-D7C9-CF3C-8E15-E83AD36C4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9298" y="997066"/>
            <a:ext cx="387745" cy="3877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4D1873-4AD4-F698-8EF0-65F1D5C584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27840" r="73508" b="4235"/>
          <a:stretch/>
        </p:blipFill>
        <p:spPr>
          <a:xfrm>
            <a:off x="6564703" y="862203"/>
            <a:ext cx="2309109" cy="4289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7967F-1364-4901-A63D-69C265028CEE}"/>
              </a:ext>
            </a:extLst>
          </p:cNvPr>
          <p:cNvSpPr/>
          <p:nvPr/>
        </p:nvSpPr>
        <p:spPr>
          <a:xfrm>
            <a:off x="1689438" y="3626626"/>
            <a:ext cx="5081593" cy="1438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Сравнение субъектов РФ в рамках федерального округа и в целом по РФ</a:t>
            </a:r>
            <a:r>
              <a:rPr lang="ru-RU" sz="1400" spc="-1" dirty="0"/>
              <a:t>: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По доходам;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По расходам;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По дефициту/профициту/госдолгу;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400" spc="-1" dirty="0"/>
              <a:t>По параметрам казначейского обслуживания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FE679D-050D-C3D3-5428-1FDF46DA0DAC}"/>
              </a:ext>
            </a:extLst>
          </p:cNvPr>
          <p:cNvSpPr/>
          <p:nvPr/>
        </p:nvSpPr>
        <p:spPr>
          <a:xfrm>
            <a:off x="2967043" y="1025903"/>
            <a:ext cx="3323644" cy="330072"/>
          </a:xfrm>
          <a:prstGeom prst="rect">
            <a:avLst/>
          </a:prstGeom>
          <a:solidFill>
            <a:srgbClr val="FF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72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FFFFFF"/>
                </a:solidFill>
              </a:rPr>
              <a:t>Новый отчет в ПИАО: </a:t>
            </a:r>
            <a:r>
              <a:rPr lang="en-US" sz="1200" spc="-1" dirty="0">
                <a:solidFill>
                  <a:srgbClr val="FFFFFF"/>
                </a:solidFill>
              </a:rPr>
              <a:t>PIAO_</a:t>
            </a:r>
            <a:r>
              <a:rPr lang="ru-RU" sz="1200" spc="-1" dirty="0">
                <a:solidFill>
                  <a:srgbClr val="FFFFFF"/>
                </a:solidFill>
              </a:rPr>
              <a:t>170</a:t>
            </a:r>
            <a:r>
              <a:rPr lang="en-US" sz="1200" spc="-1" dirty="0">
                <a:solidFill>
                  <a:srgbClr val="FFFFFF"/>
                </a:solidFill>
              </a:rPr>
              <a:t>_00</a:t>
            </a:r>
            <a:r>
              <a:rPr lang="ru-RU" sz="1200" spc="-1" dirty="0">
                <a:solidFill>
                  <a:srgbClr val="FFFFFF"/>
                </a:solidFill>
              </a:rPr>
              <a:t>3</a:t>
            </a:r>
            <a:r>
              <a:rPr lang="en-US" sz="1200" spc="-1" dirty="0">
                <a:solidFill>
                  <a:srgbClr val="FFFFFF"/>
                </a:solidFill>
              </a:rPr>
              <a:t>_report</a:t>
            </a:r>
            <a:endParaRPr lang="ru-RU" sz="1200" spc="-1" dirty="0"/>
          </a:p>
        </p:txBody>
      </p:sp>
    </p:spTree>
    <p:extLst>
      <p:ext uri="{BB962C8B-B14F-4D97-AF65-F5344CB8AC3E}">
        <p14:creationId xmlns:p14="http://schemas.microsoft.com/office/powerpoint/2010/main" val="270896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12885</TotalTime>
  <Words>2165</Words>
  <Application>Microsoft Office PowerPoint</Application>
  <PresentationFormat>Экран (16:9)</PresentationFormat>
  <Paragraphs>429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굴림</vt:lpstr>
      <vt:lpstr>Arial</vt:lpstr>
      <vt:lpstr>Arial Narrow</vt:lpstr>
      <vt:lpstr>Calibri</vt:lpstr>
      <vt:lpstr>Gill Sans</vt:lpstr>
      <vt:lpstr>Helvetica Neue Light</vt:lpstr>
      <vt:lpstr>Open Sans Condensed</vt:lpstr>
      <vt:lpstr>Segoe UI</vt:lpstr>
      <vt:lpstr>Segoe UI Light</vt:lpstr>
      <vt:lpstr>Wingdings</vt:lpstr>
      <vt:lpstr>Office Theme</vt:lpstr>
      <vt:lpstr>Презентация PowerPoint</vt:lpstr>
      <vt:lpstr>Подсистема информационно-аналитического обеспечения</vt:lpstr>
      <vt:lpstr>Последовательная детализация данных в ПИАО </vt:lpstr>
      <vt:lpstr>Полная прослеживаемость до конечного получателя в ПИАО</vt:lpstr>
      <vt:lpstr>Риски неисполнения федерального бюджета. Инструменты мониторинга исполнения ФБ</vt:lpstr>
      <vt:lpstr>Контрольные точки в зоне ответственности фин.органа субъекта РФ</vt:lpstr>
      <vt:lpstr>Презентация PowerPoint</vt:lpstr>
      <vt:lpstr>Аналитика по МБТ в регион</vt:lpstr>
      <vt:lpstr>Паспорт федерального округа</vt:lpstr>
      <vt:lpstr>Паспорт региона</vt:lpstr>
      <vt:lpstr>Оперативное исполнение по нацпроектам в регионах</vt:lpstr>
      <vt:lpstr>Казначейское сопровождение средств финансовыми органами субъектов Российской Федерации</vt:lpstr>
      <vt:lpstr>Временная и целевая схема по 9н</vt:lpstr>
      <vt:lpstr>Казначейское сопровождение в субъектах РФ/ муниципальных образованиях</vt:lpstr>
      <vt:lpstr>Казначейское сопровождение</vt:lpstr>
      <vt:lpstr>Объекты капитального строительства</vt:lpstr>
      <vt:lpstr>Порядок подключения к подсистеме ПИАО</vt:lpstr>
      <vt:lpstr>Мобильное приложение ПИАО</vt:lpstr>
      <vt:lpstr>Единый портал бюджетной системы</vt:lpstr>
      <vt:lpstr>Единый портал бюджетной системы состоит из нескольких модулей</vt:lpstr>
      <vt:lpstr>Презентация PowerPoint</vt:lpstr>
      <vt:lpstr>Мобильное приложение «Бюджет.РФ»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SFR</cp:lastModifiedBy>
  <cp:revision>665</cp:revision>
  <dcterms:created xsi:type="dcterms:W3CDTF">2019-07-31T16:47:50Z</dcterms:created>
  <dcterms:modified xsi:type="dcterms:W3CDTF">2023-11-20T06:38:16Z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