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448" r:id="rId3"/>
    <p:sldId id="753" r:id="rId4"/>
    <p:sldId id="754" r:id="rId5"/>
    <p:sldId id="767" r:id="rId6"/>
    <p:sldId id="766" r:id="rId7"/>
    <p:sldId id="755" r:id="rId8"/>
    <p:sldId id="757" r:id="rId9"/>
    <p:sldId id="756" r:id="rId10"/>
    <p:sldId id="762" r:id="rId11"/>
    <p:sldId id="768" r:id="rId12"/>
    <p:sldId id="442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6" d="100"/>
          <a:sy n="156" d="100"/>
        </p:scale>
        <p:origin x="45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C0148-6836-4DAA-A2CE-706769E52FB9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3B432-7FC2-4B91-AE7F-32D338A05D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760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1125" y="744538"/>
            <a:ext cx="6635750" cy="37322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8789" fontAlgn="base">
              <a:spcBef>
                <a:spcPct val="0"/>
              </a:spcBef>
              <a:spcAft>
                <a:spcPct val="0"/>
              </a:spcAft>
              <a:defRPr/>
            </a:pPr>
            <a:fld id="{05E65FAE-BFF9-462D-963E-715476E45FE2}" type="slidenum">
              <a:rPr lang="ru-RU">
                <a:solidFill>
                  <a:prstClr val="black"/>
                </a:solidFill>
                <a:latin typeface="Calibri"/>
              </a:rPr>
              <a:pPr defTabSz="918789"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8738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3B432-7FC2-4B91-AE7F-32D338A05DD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863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3B432-7FC2-4B91-AE7F-32D338A05DD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08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3B432-7FC2-4B91-AE7F-32D338A05DD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848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DC05DC-847B-5CA9-91E2-6FFA5DBD02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9DF1492-EA4C-EE92-0069-22E9DF4DB5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3EE28F8-FEAC-5DEE-7D8C-6768ECFE0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93FA9-5882-4D56-9938-D78C37205251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12F85DA-4E05-5501-8038-B1BAF00C5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6DB4F3A-1EC5-7380-927B-0326460FE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7B1F-7894-4971-8D95-527BECDC25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419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420D58-AE4B-CDB8-0B0D-65D352EC1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484AF36-5646-C599-D804-C8E0C5E089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A5F77C0-0230-4826-6995-9C38D9ABC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93FA9-5882-4D56-9938-D78C37205251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8B112B2-91B9-E347-1204-CB8932642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DD181B0-ABF3-D58C-D211-85EF3FE11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7B1F-7894-4971-8D95-527BECDC25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49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90D4D4B7-0DB0-24D3-9BC7-D1BC0E5EFB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D183C11-0FBE-1EAC-7607-490184DB63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94FC767-CA3D-7072-7448-E41886440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93FA9-5882-4D56-9938-D78C37205251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EA67FFC-23D2-3146-E275-9305773C5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B4DA95D-0CC4-BCA2-FE43-7FFB0B53B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7B1F-7894-4971-8D95-527BECDC25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159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B93FA9-5882-4D56-9938-D78C37205251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1C7B1F-7894-4971-8D95-527BECDC25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69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B93FA9-5882-4D56-9938-D78C37205251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1C7B1F-7894-4971-8D95-527BECDC25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434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B93FA9-5882-4D56-9938-D78C37205251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1C7B1F-7894-4971-8D95-527BECDC25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235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B93FA9-5882-4D56-9938-D78C37205251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1C7B1F-7894-4971-8D95-527BECDC25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585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B93FA9-5882-4D56-9938-D78C37205251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1C7B1F-7894-4971-8D95-527BECDC25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611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B93FA9-5882-4D56-9938-D78C37205251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1C7B1F-7894-4971-8D95-527BECDC25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265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B93FA9-5882-4D56-9938-D78C37205251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1C7B1F-7894-4971-8D95-527BECDC25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583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B93FA9-5882-4D56-9938-D78C37205251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1C7B1F-7894-4971-8D95-527BECDC25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210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809234-4E8B-6DE1-AB06-CEF1D03C6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7E6455A-4256-B576-ABCD-E8497AAF2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F1A47CA-F295-C2C8-CFD9-9915EA859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93FA9-5882-4D56-9938-D78C37205251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A7ACD66-C768-331F-2996-AE85EC60F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38FFB43-A477-FD3E-583A-511559A67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7B1F-7894-4971-8D95-527BECDC25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3867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B93FA9-5882-4D56-9938-D78C37205251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1C7B1F-7894-4971-8D95-527BECDC25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528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B93FA9-5882-4D56-9938-D78C37205251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1C7B1F-7894-4971-8D95-527BECDC25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9279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B93FA9-5882-4D56-9938-D78C37205251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1C7B1F-7894-4971-8D95-527BECDC25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648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595BCA-90D5-4E2D-C40A-51F5F5504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635B29F-5FE2-2234-9453-6312DC5E4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AE9ABC6-A913-8B48-9842-6D32A558F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93FA9-5882-4D56-9938-D78C37205251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8C8CAAC-C028-CDF0-DC22-F5457BA2B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00302B6-74AF-DAB3-1860-6569083F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7B1F-7894-4971-8D95-527BECDC25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782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FF2284-14C2-2BBA-A00D-074ED1B51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77CCC92-AE71-759C-80CD-D1881CAD7C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24D2557-3269-4FD1-9ACB-26C851861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6CB51AD-B4B4-5E5B-A96C-81F25E9FD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93FA9-5882-4D56-9938-D78C37205251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E56A658-2DE7-97EE-532C-4BDF11DD8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B0A9C26-FE46-A0C0-C41C-CC3CF7AC8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7B1F-7894-4971-8D95-527BECDC25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475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287FF2-C50E-4A84-E7BA-DBD43522D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9E3BC98-3D88-E0D5-F63F-BD353083A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3EBD4A3-9339-DFA7-AAE8-73E37EBBAC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6D12BF3F-3170-D930-0823-ED1B08FCBE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5583D2D-CB88-39A9-EA0C-F42077B18D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B00E2ED-57D7-1BD5-3CDF-00260019D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93FA9-5882-4D56-9938-D78C37205251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A717A0D0-34A0-1824-3A02-63C45AE05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4306F3E6-B3C2-64DF-727C-1AD387BD3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7B1F-7894-4971-8D95-527BECDC25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672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5E0212-F14B-3786-1908-F755B7700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6F6FF381-48C6-B1AA-FD6B-17C5E794B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93FA9-5882-4D56-9938-D78C37205251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9D30A9C-CB38-93C5-6866-4D2F162F7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C086B2C-4A31-0A18-E9E2-3204D329B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7B1F-7894-4971-8D95-527BECDC25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704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F5D63C3-7E52-D2C4-EDEA-D7052DBEF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93FA9-5882-4D56-9938-D78C37205251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C71C8C5-C4D0-7086-A1C7-20B4A9849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D19ABB8-FB92-ECA2-1357-BB190D95C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7B1F-7894-4971-8D95-527BECDC25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870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29C3AD3-1131-B34A-B484-3EEBE26DE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27039C7-92AB-AA1C-793C-E62573FDF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F642998-07EC-8D0F-6BFE-BA47EC8186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D03C5D9-9BEF-47E0-8FB1-05E9E97F6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93FA9-5882-4D56-9938-D78C37205251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410DBA8-D1BA-8326-E67F-EC4680702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448751E-E535-BEC6-2F50-50AE363A2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7B1F-7894-4971-8D95-527BECDC25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51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B3FF9B-ABAE-5B45-C641-6A1B7D734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FAF2660-9E73-1F1C-D38B-EBBE028BE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2AF00EC-B47C-3CB0-C117-1A5AB52CAA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C3B593D-AF0B-DB74-9DBE-F15835435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93FA9-5882-4D56-9938-D78C37205251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649CD11-3AF1-B1C8-6C08-E4936FEE5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1718EA0-6E23-18AB-0D64-CB7A94A1F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7B1F-7894-4971-8D95-527BECDC25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057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134264-B1C1-0DDA-6ADB-42A6500F9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77F56EE-A447-EBE8-D376-091A15B96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171CD59-DF1D-8B12-CF01-5E744363C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93FA9-5882-4D56-9938-D78C37205251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58C578A-5616-4624-57C4-101E2E411B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6D1D42B-488C-91EF-2375-ADF09D6641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C7B1F-7894-4971-8D95-527BECDC25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957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D6B93FA9-5882-4D56-9938-D78C37205251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7C1C7B1F-7894-4971-8D95-527BECDC25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886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shapovalova@nifi.ru" TargetMode="Externa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" TargetMode="External"/><Relationship Id="rId3" Type="http://schemas.openxmlformats.org/officeDocument/2006/relationships/hyperlink" Target="https://t.me/cibnifi" TargetMode="Externa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hyperlink" Target="https://vk.com/participatorybudgetingrussia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428736"/>
            <a:ext cx="12192000" cy="3524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0" y="1452549"/>
            <a:ext cx="12192000" cy="3527425"/>
          </a:xfrm>
          <a:prstGeom prst="rect">
            <a:avLst/>
          </a:prstGeom>
          <a:solidFill>
            <a:srgbClr val="039648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6" name="Прямоугольник 13"/>
          <p:cNvSpPr>
            <a:spLocks noChangeArrowheads="1"/>
          </p:cNvSpPr>
          <p:nvPr/>
        </p:nvSpPr>
        <p:spPr bwMode="auto">
          <a:xfrm>
            <a:off x="229886" y="1700808"/>
            <a:ext cx="11928651" cy="251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defTabSz="1219170" eaLnBrk="0" hangingPunct="0">
              <a:lnSpc>
                <a:spcPts val="6400"/>
              </a:lnSpc>
              <a:buClr>
                <a:srgbClr val="000099"/>
              </a:buClr>
              <a:defRPr/>
            </a:pPr>
            <a:endParaRPr lang="ru-RU" sz="5867" b="1" dirty="0">
              <a:solidFill>
                <a:prstClr val="white"/>
              </a:solidFill>
              <a:latin typeface="+mn-lt"/>
              <a:cs typeface="Arial" pitchFamily="34" charset="0"/>
            </a:endParaRPr>
          </a:p>
          <a:p>
            <a:pPr lvl="0" defTabSz="1219170" eaLnBrk="0" hangingPunct="0">
              <a:lnSpc>
                <a:spcPts val="6400"/>
              </a:lnSpc>
              <a:buClr>
                <a:srgbClr val="000099"/>
              </a:buClr>
              <a:defRPr/>
            </a:pPr>
            <a:r>
              <a:rPr lang="ru-RU" sz="5000" b="1" dirty="0">
                <a:solidFill>
                  <a:prstClr val="white"/>
                </a:solidFill>
                <a:cs typeface="Arial" pitchFamily="34" charset="0"/>
              </a:rPr>
              <a:t>Медиапроекты к </a:t>
            </a:r>
            <a:r>
              <a:rPr lang="ru-RU" sz="5000" b="1" dirty="0">
                <a:solidFill>
                  <a:prstClr val="white"/>
                </a:solidFill>
                <a:latin typeface="+mn-lt"/>
                <a:cs typeface="Arial" pitchFamily="34" charset="0"/>
              </a:rPr>
              <a:t>10-</a:t>
            </a:r>
            <a:r>
              <a:rPr lang="ru-RU" sz="5000" b="1" dirty="0">
                <a:solidFill>
                  <a:prstClr val="white"/>
                </a:solidFill>
                <a:cs typeface="Arial" pitchFamily="34" charset="0"/>
              </a:rPr>
              <a:t>ле</a:t>
            </a:r>
            <a:r>
              <a:rPr lang="ru-RU" sz="5000" b="1" dirty="0">
                <a:solidFill>
                  <a:prstClr val="white"/>
                </a:solidFill>
                <a:latin typeface="+mn-lt"/>
                <a:cs typeface="Arial" pitchFamily="34" charset="0"/>
              </a:rPr>
              <a:t>тию инициативного бюджетирования</a:t>
            </a:r>
          </a:p>
        </p:txBody>
      </p:sp>
      <p:sp>
        <p:nvSpPr>
          <p:cNvPr id="3077" name="Прямоугольник 15"/>
          <p:cNvSpPr>
            <a:spLocks noChangeArrowheads="1"/>
          </p:cNvSpPr>
          <p:nvPr/>
        </p:nvSpPr>
        <p:spPr bwMode="auto">
          <a:xfrm>
            <a:off x="476211" y="5107620"/>
            <a:ext cx="8286768" cy="143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99"/>
              </a:buClr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007939"/>
                </a:solidFill>
                <a:latin typeface="+mn-lt"/>
                <a:cs typeface="Arial" pitchFamily="34" charset="0"/>
              </a:rPr>
              <a:t>ШАПОВАЛОВА</a:t>
            </a:r>
          </a:p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99"/>
              </a:buClr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007939"/>
                </a:solidFill>
                <a:latin typeface="+mn-lt"/>
                <a:cs typeface="Arial" pitchFamily="34" charset="0"/>
              </a:rPr>
              <a:t>НАТАЛЬЯ АРНОЛЬДОВНА</a:t>
            </a:r>
          </a:p>
          <a:p>
            <a:pPr lvl="0" eaLnBrk="0" hangingPunct="0">
              <a:lnSpc>
                <a:spcPts val="2400"/>
              </a:lnSpc>
              <a:buClr>
                <a:srgbClr val="000099"/>
              </a:buClr>
            </a:pPr>
            <a:r>
              <a:rPr lang="ru-RU" dirty="0">
                <a:solidFill>
                  <a:srgbClr val="7F7F7F"/>
                </a:solidFill>
                <a:latin typeface="+mn-lt"/>
                <a:cs typeface="Arial" pitchFamily="34" charset="0"/>
              </a:rPr>
              <a:t>старший научный сотрудник,</a:t>
            </a:r>
            <a:endParaRPr lang="en-US" dirty="0">
              <a:solidFill>
                <a:srgbClr val="7F7F7F"/>
              </a:solidFill>
              <a:latin typeface="+mn-lt"/>
              <a:cs typeface="Arial" pitchFamily="34" charset="0"/>
            </a:endParaRPr>
          </a:p>
          <a:p>
            <a:pPr lvl="0" eaLnBrk="0" hangingPunct="0">
              <a:lnSpc>
                <a:spcPts val="2400"/>
              </a:lnSpc>
              <a:buClr>
                <a:srgbClr val="000099"/>
              </a:buClr>
            </a:pPr>
            <a:r>
              <a:rPr lang="ru-RU" dirty="0">
                <a:solidFill>
                  <a:srgbClr val="7F7F7F"/>
                </a:solidFill>
                <a:latin typeface="+mn-lt"/>
                <a:cs typeface="Arial" pitchFamily="34" charset="0"/>
              </a:rPr>
              <a:t>Центр инициативного бюджетирования НИФИ Минфина России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4833933"/>
            <a:ext cx="12192000" cy="142875"/>
          </a:xfrm>
          <a:prstGeom prst="rect">
            <a:avLst/>
          </a:prstGeom>
          <a:solidFill>
            <a:srgbClr val="FEC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5908" y="39014"/>
            <a:ext cx="1719221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923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3CF467-C95D-B0BF-D6CF-65143B261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6" y="860632"/>
            <a:ext cx="7183170" cy="1325563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  <a:t>Всероссийский конкурс проектов инициативного бюджетирования</a:t>
            </a:r>
            <a:b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  <a:t>на портале </a:t>
            </a:r>
            <a:r>
              <a:rPr lang="ru-RU" sz="4000" b="1" u="sng" dirty="0" err="1">
                <a:solidFill>
                  <a:schemeClr val="accent6">
                    <a:lumMod val="50000"/>
                  </a:schemeClr>
                </a:solidFill>
              </a:rPr>
              <a:t>Моифинансы.рф</a:t>
            </a:r>
            <a:endParaRPr lang="ru-RU" sz="4000" b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1A87C5A-5077-E8DC-E0AE-00F752193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368" y="3349782"/>
            <a:ext cx="5658416" cy="27879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Лучшие истории создания проектов получат поддержку в соцсетях ЦИБ и будут представлены на портале «Мои финансы»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36CE4B6-9DE3-F154-ABB8-51A65CCD9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153" y="866699"/>
            <a:ext cx="3240479" cy="32404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7A22230-ECBA-7599-F103-D60C97F82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796" y="3559552"/>
            <a:ext cx="2897109" cy="289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5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487488" y="1196752"/>
            <a:ext cx="9577064" cy="5256584"/>
          </a:xfrm>
        </p:spPr>
        <p:txBody>
          <a:bodyPr>
            <a:normAutofit/>
          </a:bodyPr>
          <a:lstStyle/>
          <a:p>
            <a:pPr algn="ctr"/>
            <a:r>
              <a:rPr lang="ru-RU" sz="3000" dirty="0"/>
              <a:t/>
            </a:r>
            <a:br>
              <a:rPr lang="ru-RU" sz="3000" dirty="0"/>
            </a:br>
            <a:r>
              <a:rPr lang="ru-RU" sz="2400" dirty="0">
                <a:latin typeface="+mn-lt"/>
                <a:cs typeface="Arial" panose="020B0604020202020204" pitchFamily="34" charset="0"/>
              </a:rPr>
              <a:t>Спасибо за внимание!</a:t>
            </a:r>
            <a:br>
              <a:rPr lang="ru-RU" sz="2400" dirty="0">
                <a:latin typeface="+mn-lt"/>
                <a:cs typeface="Arial" panose="020B0604020202020204" pitchFamily="34" charset="0"/>
              </a:rPr>
            </a:br>
            <a:r>
              <a:rPr lang="ru-RU" sz="2400" dirty="0">
                <a:latin typeface="+mn-lt"/>
                <a:cs typeface="Arial" panose="020B0604020202020204" pitchFamily="34" charset="0"/>
              </a:rPr>
              <a:t/>
            </a:r>
            <a:br>
              <a:rPr lang="ru-RU" sz="2400" dirty="0">
                <a:latin typeface="+mn-lt"/>
                <a:cs typeface="Arial" panose="020B0604020202020204" pitchFamily="34" charset="0"/>
              </a:rPr>
            </a:br>
            <a:r>
              <a:rPr lang="ru-RU" sz="2400" dirty="0">
                <a:latin typeface="+mn-lt"/>
                <a:cs typeface="Arial" panose="020B0604020202020204" pitchFamily="34" charset="0"/>
              </a:rPr>
              <a:t/>
            </a:r>
            <a:br>
              <a:rPr lang="ru-RU" sz="2400" dirty="0">
                <a:latin typeface="+mn-lt"/>
                <a:cs typeface="Arial" panose="020B0604020202020204" pitchFamily="34" charset="0"/>
              </a:rPr>
            </a:br>
            <a:r>
              <a:rPr lang="ru-RU" sz="2400" dirty="0">
                <a:latin typeface="+mn-lt"/>
                <a:cs typeface="Arial" panose="020B0604020202020204" pitchFamily="34" charset="0"/>
              </a:rPr>
              <a:t>Присылать материалы, вопросы, предложения </a:t>
            </a:r>
            <a:br>
              <a:rPr lang="ru-RU" sz="2400" dirty="0">
                <a:latin typeface="+mn-lt"/>
                <a:cs typeface="Arial" panose="020B0604020202020204" pitchFamily="34" charset="0"/>
              </a:rPr>
            </a:br>
            <a:r>
              <a:rPr lang="ru-RU" sz="2400" dirty="0">
                <a:latin typeface="+mn-lt"/>
                <a:cs typeface="Arial" panose="020B0604020202020204" pitchFamily="34" charset="0"/>
              </a:rPr>
              <a:t/>
            </a:r>
            <a:br>
              <a:rPr lang="ru-RU" sz="2400" dirty="0">
                <a:latin typeface="+mn-lt"/>
                <a:cs typeface="Arial" panose="020B0604020202020204" pitchFamily="34" charset="0"/>
              </a:rPr>
            </a:br>
            <a:r>
              <a:rPr lang="en-US" sz="2400" b="0" dirty="0">
                <a:latin typeface="+mn-lt"/>
                <a:cs typeface="Arial" panose="020B0604020202020204" pitchFamily="34" charset="0"/>
                <a:hlinkClick r:id="rId3"/>
              </a:rPr>
              <a:t>shapovalova@nifi.ru</a:t>
            </a:r>
            <a:r>
              <a:rPr lang="ru-RU" sz="2400" b="0" dirty="0">
                <a:latin typeface="+mn-lt"/>
                <a:cs typeface="Arial" panose="020B0604020202020204" pitchFamily="34" charset="0"/>
              </a:rPr>
              <a:t/>
            </a:r>
            <a:br>
              <a:rPr lang="ru-RU" sz="2400" b="0" dirty="0">
                <a:latin typeface="+mn-lt"/>
                <a:cs typeface="Arial" panose="020B0604020202020204" pitchFamily="34" charset="0"/>
              </a:rPr>
            </a:br>
            <a:r>
              <a:rPr lang="ru-RU" sz="2400" b="0" dirty="0">
                <a:latin typeface="+mn-lt"/>
                <a:cs typeface="Arial" panose="020B0604020202020204" pitchFamily="34" charset="0"/>
              </a:rPr>
              <a:t/>
            </a:r>
            <a:br>
              <a:rPr lang="ru-RU" sz="2400" b="0" dirty="0">
                <a:latin typeface="+mn-lt"/>
                <a:cs typeface="Arial" panose="020B0604020202020204" pitchFamily="34" charset="0"/>
              </a:rPr>
            </a:br>
            <a:r>
              <a:rPr lang="ru-RU" sz="2400" dirty="0">
                <a:latin typeface="+mn-lt"/>
                <a:cs typeface="Arial" panose="020B0604020202020204" pitchFamily="34" charset="0"/>
              </a:rPr>
              <a:t/>
            </a:r>
            <a:br>
              <a:rPr lang="ru-RU" sz="2400" dirty="0">
                <a:latin typeface="+mn-lt"/>
                <a:cs typeface="Arial" panose="020B0604020202020204" pitchFamily="34" charset="0"/>
              </a:rPr>
            </a:br>
            <a:r>
              <a:rPr lang="ru-RU" sz="2400" dirty="0">
                <a:latin typeface="+mn-lt"/>
                <a:cs typeface="Arial" panose="020B0604020202020204" pitchFamily="34" charset="0"/>
              </a:rPr>
              <a:t/>
            </a:r>
            <a:br>
              <a:rPr lang="ru-RU" sz="2400" dirty="0">
                <a:latin typeface="+mn-lt"/>
                <a:cs typeface="Arial" panose="020B0604020202020204" pitchFamily="34" charset="0"/>
              </a:rPr>
            </a:br>
            <a:endParaRPr lang="ru-RU" sz="2400" b="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93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7AEF73-5389-665C-C56B-920A50719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77" y="392286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  <a:t>10 лет ИБ как инфоповод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5972B50-57CB-6BBE-7FF3-BCEAB0C62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17" y="2148864"/>
            <a:ext cx="8906205" cy="3744416"/>
          </a:xfrm>
        </p:spPr>
        <p:txBody>
          <a:bodyPr>
            <a:normAutofit fontScale="92500" lnSpcReduction="20000"/>
          </a:bodyPr>
          <a:lstStyle/>
          <a:p>
            <a:r>
              <a:rPr lang="ru-RU" sz="3200" dirty="0"/>
              <a:t>Привлечь внимание СМИ и сообщества ИБ</a:t>
            </a:r>
          </a:p>
          <a:p>
            <a:r>
              <a:rPr lang="ru-RU" sz="3200" dirty="0"/>
              <a:t>Запустить информационную кампанию 10-летия «снизу», за счет вовлечения людей в создание и распространение контента</a:t>
            </a:r>
          </a:p>
          <a:p>
            <a:r>
              <a:rPr lang="ru-RU" sz="3200" dirty="0"/>
              <a:t>Расширить аудиторию ИБ </a:t>
            </a:r>
          </a:p>
          <a:p>
            <a:r>
              <a:rPr lang="ru-RU" sz="3200" dirty="0"/>
              <a:t>Получить «вирусный» контент для социальных сетей</a:t>
            </a:r>
          </a:p>
          <a:p>
            <a:r>
              <a:rPr lang="ru-RU" sz="3200" dirty="0"/>
              <a:t>Увеличить число проектов, выдвигаемых на конкурс </a:t>
            </a:r>
          </a:p>
          <a:p>
            <a:endParaRPr lang="ru-RU" sz="3600" dirty="0"/>
          </a:p>
          <a:p>
            <a:endParaRPr lang="ru-RU" sz="3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02C4E01-68C2-B782-004B-C37D4EDBF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4422" y="2018924"/>
            <a:ext cx="2626494" cy="262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21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87855A-3B30-077B-0BA8-B38BA3EAE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245" y="461729"/>
            <a:ext cx="11425473" cy="531812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  <a:t>Подкаст «Инициативное бюджетирование»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658FFDEE-2FC4-8A27-0662-03A153357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0245" y="1543050"/>
            <a:ext cx="6083929" cy="4857749"/>
          </a:xfrm>
        </p:spPr>
        <p:txBody>
          <a:bodyPr>
            <a:normAutofit lnSpcReduction="10000"/>
          </a:bodyPr>
          <a:lstStyle/>
          <a:p>
            <a:r>
              <a:rPr lang="ru-RU" sz="1800" dirty="0"/>
              <a:t>Просто о том, как решать проблемы за счет государственного бюджета</a:t>
            </a:r>
          </a:p>
          <a:p>
            <a:endParaRPr lang="ru-RU" sz="1800" dirty="0"/>
          </a:p>
          <a:p>
            <a:r>
              <a:rPr lang="ru-RU" sz="1800" dirty="0"/>
              <a:t>Инициативное бюджетирование – это социальная технология решения значимых для местного сообщества проблем. Через выдвижение инициатив, совместное обсуждение, выбор и реализацию инициативных проектов, люди любого возраста – от школьников до пенсионеров - могут влиять на решения о расходовании части бюджетных средств школы, муниципалитета, региона, страны. </a:t>
            </a:r>
          </a:p>
          <a:p>
            <a:endParaRPr lang="ru-RU" sz="1800" dirty="0"/>
          </a:p>
          <a:p>
            <a:r>
              <a:rPr lang="ru-RU" sz="1800" dirty="0"/>
              <a:t>Автор - Наталья Шаповалова, эксперт Научно-исследовательского финансового института Минфина России</a:t>
            </a:r>
          </a:p>
          <a:p>
            <a:endParaRPr lang="ru-RU" sz="1800" dirty="0"/>
          </a:p>
          <a:p>
            <a:r>
              <a:rPr lang="ru-RU" sz="1800" i="1" dirty="0"/>
              <a:t>Материалы подкаста станут основой книги «Пишем историю: 10 лет инициативному бюджетированию»</a:t>
            </a:r>
          </a:p>
        </p:txBody>
      </p:sp>
      <p:pic>
        <p:nvPicPr>
          <p:cNvPr id="23" name="Объект 22">
            <a:extLst>
              <a:ext uri="{FF2B5EF4-FFF2-40B4-BE49-F238E27FC236}">
                <a16:creationId xmlns:a16="http://schemas.microsoft.com/office/drawing/2014/main" xmlns="" id="{BA97298C-D196-3811-79D2-B2943C794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481" r="5978"/>
          <a:stretch/>
        </p:blipFill>
        <p:spPr>
          <a:xfrm>
            <a:off x="6850456" y="1811576"/>
            <a:ext cx="5341544" cy="411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52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2519C71-5D56-A92F-C80D-D6F0BBFAC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4FD7FDE7-CBF9-3972-B58B-71681836D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11237535" cy="1099996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  <a:t>Издание книги «Пишем историю. </a:t>
            </a:r>
            <a:b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  <a:t>10 лет инициативному бюджетированию»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xmlns="" id="{3ABE5082-70F3-331A-65F2-0A5E2BB23E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8183" y="1981577"/>
            <a:ext cx="6158541" cy="4343400"/>
          </a:xfrm>
        </p:spPr>
        <p:txBody>
          <a:bodyPr>
            <a:normAutofit/>
          </a:bodyPr>
          <a:lstStyle/>
          <a:p>
            <a:r>
              <a:rPr lang="ru-RU" dirty="0"/>
              <a:t>Цель: рассказать историю зарождения инициативного бюджетирования в Российской Федерации через людей, усилиями которых институт инициативного бюджетирования укоренился и получил развитие</a:t>
            </a:r>
          </a:p>
          <a:p>
            <a:endParaRPr lang="ru-RU" dirty="0"/>
          </a:p>
          <a:p>
            <a:r>
              <a:rPr lang="ru-RU" dirty="0"/>
              <a:t>Хронология основных событий по годам с комментариями героев  подкаста, которые перемежается фрагментами из интервью, цитатами, историями создания проектов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Как все начиналось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Путь в 10 лет: год за годом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Новые горизонты</a:t>
            </a:r>
          </a:p>
          <a:p>
            <a:endParaRPr lang="ru-RU" dirty="0"/>
          </a:p>
          <a:p>
            <a:r>
              <a:rPr lang="ru-RU" i="1" dirty="0"/>
              <a:t>Процесс создания книги будет публичным благодаря выпускам подкаста и публикациям в соцсетях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81EF73D3-4374-2301-FD88-30F3A2B154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46" t="7676" r="7558" b="6315"/>
          <a:stretch/>
        </p:blipFill>
        <p:spPr>
          <a:xfrm>
            <a:off x="6599975" y="2057401"/>
            <a:ext cx="5319024" cy="434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0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820B0F-0B29-1F4D-10EC-A71BECA17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757505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  <a:t>Социальные сети ЦИБ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3E915BBA-483D-7D82-FD14-4BDC97EC1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153" y="1389444"/>
            <a:ext cx="4560810" cy="667222"/>
          </a:xfrm>
        </p:spPr>
        <p:txBody>
          <a:bodyPr>
            <a:normAutofit fontScale="85000" lnSpcReduction="20000"/>
          </a:bodyPr>
          <a:lstStyle/>
          <a:p>
            <a:endParaRPr lang="ru-RU" dirty="0">
              <a:hlinkClick r:id="rId3"/>
            </a:endParaRPr>
          </a:p>
          <a:p>
            <a:r>
              <a:rPr lang="en-US" dirty="0">
                <a:hlinkClick r:id="rId3"/>
              </a:rPr>
              <a:t>https://t.me/cibnifi</a:t>
            </a:r>
            <a:r>
              <a:rPr lang="ru-RU" dirty="0"/>
              <a:t> </a:t>
            </a:r>
            <a:r>
              <a:rPr lang="en-US" dirty="0"/>
              <a:t> </a:t>
            </a:r>
            <a:endParaRPr lang="ru-RU" dirty="0"/>
          </a:p>
          <a:p>
            <a:endParaRPr lang="en-US" dirty="0"/>
          </a:p>
        </p:txBody>
      </p:sp>
      <p:pic>
        <p:nvPicPr>
          <p:cNvPr id="19" name="Объект 18">
            <a:extLst>
              <a:ext uri="{FF2B5EF4-FFF2-40B4-BE49-F238E27FC236}">
                <a16:creationId xmlns:a16="http://schemas.microsoft.com/office/drawing/2014/main" xmlns="" id="{155E01A8-C103-9631-3B53-1E3351B0E6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37781" t="1987" r="37996" b="24139"/>
          <a:stretch/>
        </p:blipFill>
        <p:spPr>
          <a:xfrm>
            <a:off x="174153" y="1943759"/>
            <a:ext cx="2601815" cy="4474165"/>
          </a:xfrm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0A5D5250-CA58-CE13-0615-0033213880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54782" y="1354509"/>
            <a:ext cx="5030897" cy="735122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hlinkClick r:id="rId5"/>
              </a:rPr>
              <a:t>https://vk.com/participatorybudgetingrussia</a:t>
            </a:r>
            <a:r>
              <a:rPr lang="ru-RU" dirty="0"/>
              <a:t> </a:t>
            </a:r>
          </a:p>
          <a:p>
            <a:endParaRPr lang="ru-RU" dirty="0"/>
          </a:p>
        </p:txBody>
      </p:sp>
      <p:pic>
        <p:nvPicPr>
          <p:cNvPr id="17" name="Объект 16">
            <a:extLst>
              <a:ext uri="{FF2B5EF4-FFF2-40B4-BE49-F238E27FC236}">
                <a16:creationId xmlns:a16="http://schemas.microsoft.com/office/drawing/2014/main" xmlns="" id="{9512C6E8-7B54-403D-5D56-446E2C506A3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6"/>
          <a:srcRect l="25545" t="14060" r="16012" b="3554"/>
          <a:stretch/>
        </p:blipFill>
        <p:spPr>
          <a:xfrm>
            <a:off x="3540332" y="2217511"/>
            <a:ext cx="4951911" cy="3926660"/>
          </a:xfr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D16D0756-137B-25BF-78DA-5497F7A5CF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769" t="8053" r="50424" b="5324"/>
          <a:stretch/>
        </p:blipFill>
        <p:spPr>
          <a:xfrm>
            <a:off x="9075537" y="1645626"/>
            <a:ext cx="2789591" cy="507043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D2E6B9F-9E86-98C7-95ED-D09EDEC3D865}"/>
              </a:ext>
            </a:extLst>
          </p:cNvPr>
          <p:cNvSpPr txBox="1"/>
          <p:nvPr/>
        </p:nvSpPr>
        <p:spPr>
          <a:xfrm>
            <a:off x="9075537" y="1370205"/>
            <a:ext cx="288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linkClick r:id="rId8"/>
              </a:rPr>
              <a:t>https://www.youtube.com</a:t>
            </a:r>
            <a:r>
              <a:rPr lang="ru-RU" b="1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D6FF31F-707D-E751-6442-333E5D2D224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5475" b="39022"/>
          <a:stretch/>
        </p:blipFill>
        <p:spPr>
          <a:xfrm>
            <a:off x="6875874" y="170008"/>
            <a:ext cx="2683169" cy="95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90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97368A5F-4747-7E7B-7D65-E9B3D6462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467" y="241616"/>
            <a:ext cx="11458668" cy="974661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  <a:t>Народный музей инициативного бюджетирования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EB699A18-BFDF-BEBC-A93A-5BDC157944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45880" y="1836290"/>
            <a:ext cx="3383359" cy="43513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61E7CCA-6DD9-1CB8-D262-0F9BEA202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2490" y="1836290"/>
            <a:ext cx="3264645" cy="43513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5C9FCBE-5FF3-1C67-55D3-5C4AD292F817}"/>
              </a:ext>
            </a:extLst>
          </p:cNvPr>
          <p:cNvSpPr txBox="1"/>
          <p:nvPr/>
        </p:nvSpPr>
        <p:spPr>
          <a:xfrm>
            <a:off x="324865" y="1836290"/>
            <a:ext cx="47802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Собираем связанные с инициативным бюджетированием истории и артефакты (оцифрованные) от 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человека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инициативной группы,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проектного центра,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субъекта РФ</a:t>
            </a:r>
          </a:p>
          <a:p>
            <a:endParaRPr lang="ru-RU" dirty="0"/>
          </a:p>
          <a:p>
            <a:r>
              <a:rPr lang="ru-RU" dirty="0"/>
              <a:t>Рассказ/фото/видео/клип размещаем в ВК с </a:t>
            </a:r>
            <a:r>
              <a:rPr lang="ru-RU" dirty="0" err="1"/>
              <a:t>хэштегом</a:t>
            </a:r>
            <a:r>
              <a:rPr lang="ru-RU" dirty="0"/>
              <a:t> #МузейИБ и активной ссылкой на аккаунт ЦИБ. Артефакт и небольшой рассказ о нем</a:t>
            </a:r>
          </a:p>
          <a:p>
            <a:endParaRPr lang="ru-RU" dirty="0"/>
          </a:p>
          <a:p>
            <a:r>
              <a:rPr lang="ru-RU" dirty="0"/>
              <a:t>Делаем перепост в соцсети ЦИБ и собираем артефакты в сообществе «Музей инициативного бюджетирования»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29466E5-EBE7-0CFD-468F-F5673DEEF385}"/>
              </a:ext>
            </a:extLst>
          </p:cNvPr>
          <p:cNvSpPr txBox="1"/>
          <p:nvPr/>
        </p:nvSpPr>
        <p:spPr>
          <a:xfrm>
            <a:off x="8845236" y="968555"/>
            <a:ext cx="252591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</a:rPr>
              <a:t>#МузейИБ  </a:t>
            </a:r>
          </a:p>
        </p:txBody>
      </p:sp>
    </p:spTree>
    <p:extLst>
      <p:ext uri="{BB962C8B-B14F-4D97-AF65-F5344CB8AC3E}">
        <p14:creationId xmlns:p14="http://schemas.microsoft.com/office/powerpoint/2010/main" val="3740938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BF35A3-7DA8-F58A-D647-742F28821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1691"/>
            <a:ext cx="11795794" cy="1325563"/>
          </a:xfrm>
        </p:spPr>
        <p:txBody>
          <a:bodyPr>
            <a:noAutofit/>
          </a:bodyPr>
          <a:lstStyle/>
          <a:p>
            <a:pPr algn="r"/>
            <a:r>
              <a:rPr lang="ru-RU" sz="3800" b="1" dirty="0">
                <a:solidFill>
                  <a:schemeClr val="accent6">
                    <a:lumMod val="50000"/>
                  </a:schemeClr>
                </a:solidFill>
              </a:rPr>
              <a:t>Флешмобы  «10 лет инициативному бюджетированию» </a:t>
            </a:r>
            <a:r>
              <a:rPr lang="ru-RU" sz="38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8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3800" b="1" dirty="0">
                <a:solidFill>
                  <a:srgbClr val="FF0000"/>
                </a:solidFill>
              </a:rPr>
              <a:t>#</a:t>
            </a:r>
            <a:r>
              <a:rPr lang="ru-RU" sz="3800" b="1" dirty="0">
                <a:solidFill>
                  <a:srgbClr val="FF0000"/>
                </a:solidFill>
              </a:rPr>
              <a:t>ИБ1</a:t>
            </a:r>
            <a:r>
              <a:rPr lang="en-US" sz="3800" b="1" dirty="0">
                <a:solidFill>
                  <a:srgbClr val="FF0000"/>
                </a:solidFill>
              </a:rPr>
              <a:t>0</a:t>
            </a:r>
            <a:r>
              <a:rPr lang="ru-RU" sz="3800" b="1" dirty="0">
                <a:solidFill>
                  <a:srgbClr val="FF0000"/>
                </a:solidFill>
              </a:rPr>
              <a:t>лет</a:t>
            </a:r>
            <a:r>
              <a:rPr lang="ru-RU" sz="3800" dirty="0"/>
              <a:t/>
            </a:r>
            <a:br>
              <a:rPr lang="ru-RU" sz="3800" dirty="0"/>
            </a:br>
            <a:endParaRPr lang="ru-RU" sz="3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46C4395-AE22-AFC1-9147-407125109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01" y="4249107"/>
            <a:ext cx="3856740" cy="25666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9927A37-12FE-09EF-3DED-C491FFE4D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741" y="4249106"/>
            <a:ext cx="3783479" cy="25666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E4E77A0-103F-AA8C-8BFF-CB8796691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001" y="1675936"/>
            <a:ext cx="3856740" cy="25731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C56F5FF-6C19-EABD-3E56-E767F1358A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0261" y="4242594"/>
            <a:ext cx="4059977" cy="25731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CE14B50-AA1F-63EB-256C-33143DDEFD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900" r="2416" b="900"/>
          <a:stretch/>
        </p:blipFill>
        <p:spPr>
          <a:xfrm>
            <a:off x="7650177" y="1657256"/>
            <a:ext cx="4390061" cy="25918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DAFF121-73C9-2A73-56D5-C347E87A79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1740" y="1663767"/>
            <a:ext cx="3438437" cy="25788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E4F3B4-228F-5956-D1EE-5327A1E2533F}"/>
              </a:ext>
            </a:extLst>
          </p:cNvPr>
          <p:cNvSpPr txBox="1"/>
          <p:nvPr/>
        </p:nvSpPr>
        <p:spPr>
          <a:xfrm>
            <a:off x="618652" y="700355"/>
            <a:ext cx="6261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Креативные флешмобы в социальных сетях: </a:t>
            </a:r>
          </a:p>
          <a:p>
            <a:r>
              <a:rPr lang="ru-RU" dirty="0"/>
              <a:t>любой жанр, любое количество участников,  участвуют все!</a:t>
            </a:r>
          </a:p>
          <a:p>
            <a:r>
              <a:rPr lang="ru-RU" dirty="0"/>
              <a:t>Размещаем в соцсетях с </a:t>
            </a:r>
            <a:r>
              <a:rPr lang="ru-RU" dirty="0" err="1"/>
              <a:t>хэштегом</a:t>
            </a:r>
            <a:r>
              <a:rPr lang="ru-RU" dirty="0"/>
              <a:t> </a:t>
            </a:r>
            <a:r>
              <a:rPr lang="en-US" dirty="0"/>
              <a:t>#</a:t>
            </a:r>
            <a:r>
              <a:rPr lang="ru-RU" dirty="0"/>
              <a:t>ИБ10лет</a:t>
            </a:r>
          </a:p>
        </p:txBody>
      </p:sp>
    </p:spTree>
    <p:extLst>
      <p:ext uri="{BB962C8B-B14F-4D97-AF65-F5344CB8AC3E}">
        <p14:creationId xmlns:p14="http://schemas.microsoft.com/office/powerpoint/2010/main" val="2305588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C6D1D3-12AB-EEF0-4007-02F23F0AE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72" y="365125"/>
            <a:ext cx="5631256" cy="820879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  <a:t>Фестиваль </a:t>
            </a:r>
            <a:r>
              <a:rPr lang="ru-RU" sz="4000" b="1">
                <a:solidFill>
                  <a:schemeClr val="accent6">
                    <a:lumMod val="50000"/>
                  </a:schemeClr>
                </a:solidFill>
              </a:rPr>
              <a:t>мемов об ИБ</a:t>
            </a:r>
            <a:endParaRPr lang="ru-RU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B14F76C-F5AE-CFC5-9B04-14ADDCA71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872" y="1692997"/>
            <a:ext cx="4371314" cy="426418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Создание библиотеки мемов и/или электронного каталога мемов</a:t>
            </a:r>
          </a:p>
          <a:p>
            <a:pPr marL="0" indent="0">
              <a:buNone/>
            </a:pPr>
            <a:r>
              <a:rPr lang="ru-RU" dirty="0"/>
              <a:t>Каждый месяц публикуем подборки мемов </a:t>
            </a:r>
          </a:p>
          <a:p>
            <a:pPr marL="0" indent="0">
              <a:buNone/>
            </a:pPr>
            <a:r>
              <a:rPr lang="ru-RU" dirty="0"/>
              <a:t>В конце года выпускаем каталог мемов</a:t>
            </a:r>
          </a:p>
          <a:p>
            <a:pPr marL="0" indent="0">
              <a:buNone/>
            </a:pPr>
            <a:r>
              <a:rPr lang="ru-RU" dirty="0"/>
              <a:t>Самые активные авторы будут отмечены в конце года</a:t>
            </a:r>
          </a:p>
          <a:p>
            <a:pPr marL="0" indent="0">
              <a:buNone/>
            </a:pPr>
            <a:r>
              <a:rPr lang="ru-RU" dirty="0"/>
              <a:t>Участники: инициаторы проектов, проектные центры</a:t>
            </a:r>
          </a:p>
          <a:p>
            <a:pPr marL="0" indent="0">
              <a:buNone/>
            </a:pPr>
            <a:r>
              <a:rPr lang="ru-RU" dirty="0"/>
              <a:t>Присылайте свои шедевры!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B8CD2F4-400A-8E79-4751-D16A3C32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727" y="38024"/>
            <a:ext cx="6015273" cy="60152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42C16BF-AABD-0C06-B82B-F310020AB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839" y="3101117"/>
            <a:ext cx="3263157" cy="371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99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3CF467-C95D-B0BF-D6CF-65143B261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753539" cy="1325563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  <a:t>Портал </a:t>
            </a:r>
            <a:r>
              <a:rPr lang="ru-RU" sz="4000" b="1" u="sng" dirty="0" err="1">
                <a:solidFill>
                  <a:schemeClr val="accent6">
                    <a:lumMod val="50000"/>
                  </a:schemeClr>
                </a:solidFill>
              </a:rPr>
              <a:t>Моифинансы.рф</a:t>
            </a:r>
            <a:endParaRPr lang="ru-RU" sz="4000" b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1A87C5A-5077-E8DC-E0AE-00F752193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368" y="1889864"/>
            <a:ext cx="7559644" cy="42478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Номинация 2024 года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Лучший медиапроект к 10-летию инициативного бюджетирования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Творческий конкурс, телепередача, видеофильм, информационная кампания, цикл публикаций, печатное издание и др.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2072899-C7BD-573A-D5BB-1C3BDB634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547" y="1889864"/>
            <a:ext cx="3793402" cy="379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591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1458</TotalTime>
  <Words>433</Words>
  <Application>Microsoft Office PowerPoint</Application>
  <PresentationFormat>Широкоэкранный</PresentationFormat>
  <Paragraphs>70</Paragraphs>
  <Slides>11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  <vt:lpstr>10 лет ИБ как инфоповод</vt:lpstr>
      <vt:lpstr>Подкаст «Инициативное бюджетирование»</vt:lpstr>
      <vt:lpstr>Издание книги «Пишем историю.  10 лет инициативному бюджетированию»</vt:lpstr>
      <vt:lpstr>Социальные сети ЦИБ</vt:lpstr>
      <vt:lpstr>Народный музей инициативного бюджетирования</vt:lpstr>
      <vt:lpstr>Флешмобы  «10 лет инициативному бюджетированию»  #ИБ10лет </vt:lpstr>
      <vt:lpstr>Фестиваль мемов об ИБ</vt:lpstr>
      <vt:lpstr>Портал Моифинансы.рф</vt:lpstr>
      <vt:lpstr>Всероссийский конкурс проектов инициативного бюджетирования на портале Моифинансы.рф</vt:lpstr>
      <vt:lpstr> Спасибо за внимание!   Присылать материалы, вопросы, предложения   shapovalova@nifi.ru  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Natasha Shapovalova</dc:creator>
  <cp:lastModifiedBy>Дмитриева Арина Алексеевна</cp:lastModifiedBy>
  <cp:revision>22</cp:revision>
  <dcterms:created xsi:type="dcterms:W3CDTF">2024-02-22T23:31:38Z</dcterms:created>
  <dcterms:modified xsi:type="dcterms:W3CDTF">2024-03-14T06:06:40Z</dcterms:modified>
</cp:coreProperties>
</file>