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32" r:id="rId3"/>
    <p:sldId id="274" r:id="rId4"/>
    <p:sldId id="276" r:id="rId5"/>
    <p:sldId id="307" r:id="rId6"/>
    <p:sldId id="352" r:id="rId7"/>
    <p:sldId id="296" r:id="rId8"/>
    <p:sldId id="299" r:id="rId9"/>
    <p:sldId id="324" r:id="rId10"/>
    <p:sldId id="297" r:id="rId11"/>
    <p:sldId id="293" r:id="rId12"/>
    <p:sldId id="309" r:id="rId13"/>
    <p:sldId id="343" r:id="rId14"/>
    <p:sldId id="314" r:id="rId15"/>
    <p:sldId id="353" r:id="rId16"/>
    <p:sldId id="282" r:id="rId17"/>
    <p:sldId id="340" r:id="rId18"/>
    <p:sldId id="338" r:id="rId19"/>
    <p:sldId id="356" r:id="rId20"/>
    <p:sldId id="354" r:id="rId21"/>
    <p:sldId id="30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1"/>
    <p:restoredTop sz="95694"/>
  </p:normalViewPr>
  <p:slideViewPr>
    <p:cSldViewPr snapToGrid="0" snapToObjects="1">
      <p:cViewPr>
        <p:scale>
          <a:sx n="93" d="100"/>
          <a:sy n="93" d="100"/>
        </p:scale>
        <p:origin x="76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36C85-31DF-644F-9972-136E7C7A5191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C9E32-19D2-D345-AA8F-76DEF4111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89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39D-B025-F44F-A7DF-6E456D4ACFE6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DB1-40B7-AE4F-BCC9-8F1EB7E1F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03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39D-B025-F44F-A7DF-6E456D4ACFE6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DB1-40B7-AE4F-BCC9-8F1EB7E1F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0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39D-B025-F44F-A7DF-6E456D4ACFE6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DB1-40B7-AE4F-BCC9-8F1EB7E1F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410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BD789-99A0-2649-99ED-28B80197BE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50226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39D-B025-F44F-A7DF-6E456D4ACFE6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DB1-40B7-AE4F-BCC9-8F1EB7E1F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75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39D-B025-F44F-A7DF-6E456D4ACFE6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DB1-40B7-AE4F-BCC9-8F1EB7E1F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68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39D-B025-F44F-A7DF-6E456D4ACFE6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DB1-40B7-AE4F-BCC9-8F1EB7E1F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54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39D-B025-F44F-A7DF-6E456D4ACFE6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DB1-40B7-AE4F-BCC9-8F1EB7E1F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154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39D-B025-F44F-A7DF-6E456D4ACFE6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DB1-40B7-AE4F-BCC9-8F1EB7E1F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941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39D-B025-F44F-A7DF-6E456D4ACFE6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DB1-40B7-AE4F-BCC9-8F1EB7E1F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31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39D-B025-F44F-A7DF-6E456D4ACFE6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DB1-40B7-AE4F-BCC9-8F1EB7E1F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11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39D-B025-F44F-A7DF-6E456D4ACFE6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DB1-40B7-AE4F-BCC9-8F1EB7E1F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28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4639D-B025-F44F-A7DF-6E456D4ACFE6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D9DB1-40B7-AE4F-BCC9-8F1EB7E1F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02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hyperlink" Target="http://www.pmisk.ru/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6788" y="2222372"/>
            <a:ext cx="11454713" cy="374169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Информационная кампания в интернете</a:t>
            </a:r>
          </a:p>
          <a:p>
            <a:endParaRPr lang="ru-RU" altLang="ru-RU" sz="25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ru-RU" altLang="ru-RU" sz="25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ru-RU" altLang="ru-RU" sz="25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ru-RU" altLang="ru-RU" sz="2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ru-RU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Гаврилова Надежда</a:t>
            </a:r>
          </a:p>
          <a:p>
            <a:pPr algn="r"/>
            <a:r>
              <a:rPr lang="ru-RU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в.н.с</a:t>
            </a:r>
            <a:r>
              <a:rPr lang="ru-RU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u-RU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Центра инициативного бюджетирования 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ru-RU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НИФИ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u-RU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Минфина РФ </a:t>
            </a:r>
          </a:p>
          <a:p>
            <a:pPr algn="r"/>
            <a:r>
              <a:rPr lang="ru-RU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.0</a:t>
            </a:r>
            <a:r>
              <a:rPr lang="ru-RU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</a:t>
            </a:r>
            <a:r>
              <a:rPr lang="en-US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.2018</a:t>
            </a:r>
            <a:endParaRPr lang="ru-RU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endParaRPr lang="ru-RU" sz="2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44F735-F014-A24C-8BFD-3709BC834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38" y="595947"/>
            <a:ext cx="1861128" cy="84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13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11" y="0"/>
            <a:ext cx="5578522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90925E-1E4B-CD43-8AA0-D9B513A5E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459" y="473797"/>
            <a:ext cx="5758541" cy="56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16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6134" y="27866"/>
            <a:ext cx="7256032" cy="683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84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0764"/>
          </a:xfrm>
        </p:spPr>
        <p:txBody>
          <a:bodyPr>
            <a:normAutofit/>
          </a:bodyPr>
          <a:lstStyle/>
          <a:p>
            <a:pPr algn="ctr"/>
            <a:r>
              <a:rPr lang="ru-RU" sz="2000" dirty="0" err="1">
                <a:latin typeface="Helvetica" charset="0"/>
                <a:ea typeface="Helvetica" charset="0"/>
                <a:cs typeface="Helvetica" charset="0"/>
              </a:rPr>
              <a:t>Вконтакте</a:t>
            </a:r>
            <a:r>
              <a:rPr lang="ru-RU" sz="2000" dirty="0">
                <a:latin typeface="Helvetica" charset="0"/>
                <a:ea typeface="Helvetica" charset="0"/>
                <a:cs typeface="Helvetica" charset="0"/>
              </a:rPr>
              <a:t> можно делать прямые трансляции через смартфон или компьютер, </a:t>
            </a:r>
            <a:br>
              <a:rPr lang="ru-RU" sz="2000" dirty="0">
                <a:latin typeface="Helvetica" charset="0"/>
                <a:ea typeface="Helvetica" charset="0"/>
                <a:cs typeface="Helvetica" charset="0"/>
              </a:rPr>
            </a:br>
            <a:r>
              <a:rPr lang="ru-RU" sz="2000" dirty="0">
                <a:latin typeface="Helvetica" charset="0"/>
                <a:ea typeface="Helvetica" charset="0"/>
                <a:cs typeface="Helvetica" charset="0"/>
              </a:rPr>
              <a:t>которые затем сохраняются на странице как видеозаписи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75" y="1260764"/>
            <a:ext cx="8060021" cy="55972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52487" y="5293713"/>
            <a:ext cx="38395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vk.com</a:t>
            </a:r>
            <a:r>
              <a:rPr lang="ru-RU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/</a:t>
            </a:r>
            <a:r>
              <a:rPr lang="ru-RU" b="1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vklive_app</a:t>
            </a:r>
            <a:endParaRPr lang="ru-RU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ru-RU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ru-RU" dirty="0">
                <a:latin typeface="Helvetica" charset="0"/>
                <a:ea typeface="Helvetica" charset="0"/>
                <a:cs typeface="Helvetica" charset="0"/>
              </a:rPr>
              <a:t>Инструкция по трансляциям: 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https://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vk.com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/blog/streaming-for-all</a:t>
            </a:r>
            <a:endParaRPr lang="ru-RU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347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EC192A-391D-A545-8FB3-715E1052D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8681" y="1583153"/>
            <a:ext cx="7664639" cy="527484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332546F-8B2C-D349-A86E-A0E642AADB95}"/>
              </a:ext>
            </a:extLst>
          </p:cNvPr>
          <p:cNvSpPr txBox="1">
            <a:spLocks/>
          </p:cNvSpPr>
          <p:nvPr/>
        </p:nvSpPr>
        <p:spPr>
          <a:xfrm>
            <a:off x="737436" y="128211"/>
            <a:ext cx="10867131" cy="1284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Доступ к комментированию на сайте можно привязать к </a:t>
            </a:r>
            <a:r>
              <a:rPr lang="ru-RU" sz="25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соц.сетям</a:t>
            </a:r>
            <a:r>
              <a:rPr lang="ru-RU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через специальные плагины:</a:t>
            </a:r>
          </a:p>
        </p:txBody>
      </p:sp>
    </p:spTree>
    <p:extLst>
      <p:ext uri="{BB962C8B-B14F-4D97-AF65-F5344CB8AC3E}">
        <p14:creationId xmlns:p14="http://schemas.microsoft.com/office/powerpoint/2010/main" val="3581936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770687" y="277840"/>
            <a:ext cx="10867131" cy="53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Виджеты</a:t>
            </a:r>
            <a:r>
              <a:rPr lang="ru-RU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социальных сетей на портале помогут повысить доверие.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2D3E7C-E39B-154C-87FB-2AEE5873D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76" y="1000913"/>
            <a:ext cx="8216214" cy="5457289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6712DEC-AFE1-D54E-AEE9-C44B112C237A}"/>
              </a:ext>
            </a:extLst>
          </p:cNvPr>
          <p:cNvSpPr/>
          <p:nvPr/>
        </p:nvSpPr>
        <p:spPr>
          <a:xfrm>
            <a:off x="3823855" y="4437729"/>
            <a:ext cx="6733309" cy="2206739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988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2257" y="2146852"/>
            <a:ext cx="8270542" cy="327965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ru-RU" sz="2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25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Интернет-ресурс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5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Социальные сети и </a:t>
            </a:r>
            <a:r>
              <a:rPr lang="ru-RU" sz="2500" dirty="0" err="1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виджеты</a:t>
            </a:r>
            <a:endParaRPr lang="ru-RU" sz="2500" dirty="0">
              <a:solidFill>
                <a:schemeClr val="bg2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5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UTM-</a:t>
            </a:r>
            <a:r>
              <a:rPr lang="ru-RU" sz="25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метки и другие инструменты аналитики</a:t>
            </a:r>
          </a:p>
        </p:txBody>
      </p:sp>
    </p:spTree>
    <p:extLst>
      <p:ext uri="{BB962C8B-B14F-4D97-AF65-F5344CB8AC3E}">
        <p14:creationId xmlns:p14="http://schemas.microsoft.com/office/powerpoint/2010/main" val="2564907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57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998133"/>
            <a:ext cx="10435167" cy="4859868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14300" y="1845734"/>
            <a:ext cx="1849967" cy="14732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368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4FC39-064E-874F-86E3-511B3262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42" y="388149"/>
            <a:ext cx="11089178" cy="722832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UTM</a:t>
            </a:r>
            <a:r>
              <a:rPr lang="ru-RU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-метки для отслеживания трафика (на примере 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www.pmisk.ru</a:t>
            </a:r>
            <a:r>
              <a:rPr lang="ru-RU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  <a:endParaRPr lang="ru-RU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E6F06F-63EE-2D46-B9DD-A7EE85348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1" y="4721628"/>
            <a:ext cx="12009120" cy="19285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1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http://pmisk.ru/?utm_source=</a:t>
            </a:r>
            <a:r>
              <a:rPr lang="en-US" sz="21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gazeta</a:t>
            </a:r>
            <a:r>
              <a:rPr lang="en-US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&amp;utm_medium=</a:t>
            </a:r>
            <a:r>
              <a:rPr lang="en-US" sz="21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press_reliz</a:t>
            </a:r>
            <a:r>
              <a:rPr lang="en-US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&amp;utm_campaign=</a:t>
            </a:r>
            <a:r>
              <a:rPr lang="en-US" sz="2100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zapusk_PPMI</a:t>
            </a:r>
            <a:r>
              <a:rPr lang="en-US" sz="21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21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http://pmisk.ru/?utm_source=</a:t>
            </a:r>
            <a:r>
              <a:rPr lang="en-US" sz="2100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sait_goroda</a:t>
            </a:r>
            <a:r>
              <a:rPr lang="en-US" sz="21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&amp;utm_medium</a:t>
            </a:r>
            <a:r>
              <a:rPr lang="en-US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</a:t>
            </a:r>
            <a:r>
              <a:rPr lang="en-US" sz="21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novost</a:t>
            </a:r>
            <a:r>
              <a:rPr lang="en-US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&amp;utm_campaign=</a:t>
            </a:r>
            <a:r>
              <a:rPr lang="en-US" sz="2100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zapusk_PPMI</a:t>
            </a:r>
            <a:endParaRPr lang="en-US" sz="21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http://pmisk.ru/?utm_source=</a:t>
            </a:r>
            <a:r>
              <a:rPr lang="en-US" sz="21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Vkontakte</a:t>
            </a:r>
            <a:r>
              <a:rPr lang="en-US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&amp;utm_medium=</a:t>
            </a:r>
            <a:r>
              <a:rPr lang="en-US" sz="21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</a:t>
            </a:r>
            <a:r>
              <a:rPr lang="en-US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&amp;utm_campaign=</a:t>
            </a:r>
            <a:r>
              <a:rPr lang="en-US" sz="21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zapusk_PPMI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C2E33-3772-504B-A618-CDE1BF254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192" y="1261506"/>
            <a:ext cx="8766216" cy="34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7411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B51936-FDD8-A148-864F-973787D07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9" y="327020"/>
            <a:ext cx="11731092" cy="579828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BFE6F06F-63EE-2D46-B9DD-A7EE85348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527" y="3404269"/>
            <a:ext cx="5579674" cy="2721031"/>
          </a:xfrm>
          <a:solidFill>
            <a:schemeClr val="accent1"/>
          </a:solidFill>
          <a:ln w="28575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Создать 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UTM-</a:t>
            </a:r>
            <a:r>
              <a:rPr lang="ru-RU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ссылку можно через расширение для браузера 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Chrome</a:t>
            </a:r>
            <a:r>
              <a:rPr lang="ru-RU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Google Analytics URL Builder</a:t>
            </a:r>
            <a:endParaRPr lang="ru-RU" sz="20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Эффективность разных информационных сообщений по 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UTM-</a:t>
            </a:r>
            <a:r>
              <a:rPr lang="ru-RU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меткам можно анализировать через </a:t>
            </a:r>
            <a:r>
              <a:rPr lang="ru-RU" sz="20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Яндекс.Метрику</a:t>
            </a:r>
            <a:r>
              <a:rPr lang="ru-RU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или 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Google Analytics</a:t>
            </a:r>
          </a:p>
        </p:txBody>
      </p:sp>
    </p:spTree>
    <p:extLst>
      <p:ext uri="{BB962C8B-B14F-4D97-AF65-F5344CB8AC3E}">
        <p14:creationId xmlns:p14="http://schemas.microsoft.com/office/powerpoint/2010/main" val="424141087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673EAD-1EEE-FE4F-81AD-B6A33C47E1CA}"/>
              </a:ext>
            </a:extLst>
          </p:cNvPr>
          <p:cNvSpPr/>
          <p:nvPr/>
        </p:nvSpPr>
        <p:spPr>
          <a:xfrm>
            <a:off x="508000" y="697914"/>
            <a:ext cx="1111319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Что еще можно узнать через </a:t>
            </a:r>
            <a:r>
              <a:rPr lang="en-US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Google Analytics</a:t>
            </a:r>
            <a:r>
              <a:rPr lang="ru-RU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EC274-A664-454F-B3E1-22693CB5C71E}"/>
              </a:ext>
            </a:extLst>
          </p:cNvPr>
          <p:cNvSpPr txBox="1"/>
          <p:nvPr/>
        </p:nvSpPr>
        <p:spPr>
          <a:xfrm>
            <a:off x="1828800" y="1911927"/>
            <a:ext cx="892232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300" dirty="0">
                <a:latin typeface="Helvetica" pitchFamily="2" charset="0"/>
              </a:rPr>
              <a:t>насколько успешна информационная кампания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300" dirty="0">
                <a:latin typeface="Helvetica" pitchFamily="2" charset="0"/>
              </a:rPr>
              <a:t>откуда посетители пришли на сайт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300" dirty="0">
                <a:latin typeface="Helvetica" pitchFamily="2" charset="0"/>
              </a:rPr>
              <a:t>по каким ключевым словам пользователи нашли в сайт в поисковике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300" dirty="0">
                <a:latin typeface="Helvetica" pitchFamily="2" charset="0"/>
              </a:rPr>
              <a:t>какие страницы сайта наиболее интересны посетителям, а с каких страниц они уходят быстрее всего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300" dirty="0">
                <a:latin typeface="Helvetica" pitchFamily="2" charset="0"/>
              </a:rPr>
              <a:t>какова динамика посещаемости сайта за разные периоды, по месяцам, дням недели и времени суток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300" dirty="0">
                <a:latin typeface="Helvetica" pitchFamily="2" charset="0"/>
              </a:rPr>
              <a:t>расходятся ли материалы сайта по социальным сетям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300" dirty="0">
                <a:latin typeface="Helvetica" pitchFamily="2" charset="0"/>
              </a:rPr>
              <a:t>с каких устройств посетители чаще заходят на сайт</a:t>
            </a:r>
          </a:p>
        </p:txBody>
      </p:sp>
    </p:spTree>
    <p:extLst>
      <p:ext uri="{BB962C8B-B14F-4D97-AF65-F5344CB8AC3E}">
        <p14:creationId xmlns:p14="http://schemas.microsoft.com/office/powerpoint/2010/main" val="139963610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2257" y="2146852"/>
            <a:ext cx="8270542" cy="327965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ru-RU" sz="2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25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Интернет-ресурс</a:t>
            </a:r>
            <a:r>
              <a:rPr lang="ru-RU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ru-RU" sz="2500" dirty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25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Социальные сети и </a:t>
            </a:r>
            <a:r>
              <a:rPr lang="ru-RU" sz="2500" dirty="0" err="1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виджеты</a:t>
            </a:r>
            <a:endParaRPr lang="ru-RU" sz="2500" dirty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5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UTM-</a:t>
            </a:r>
            <a:r>
              <a:rPr lang="ru-RU" sz="25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метки и другие инструменты аналитики</a:t>
            </a:r>
          </a:p>
        </p:txBody>
      </p:sp>
    </p:spTree>
    <p:extLst>
      <p:ext uri="{BB962C8B-B14F-4D97-AF65-F5344CB8AC3E}">
        <p14:creationId xmlns:p14="http://schemas.microsoft.com/office/powerpoint/2010/main" val="1166184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9DF210-3F9E-7243-A0F3-FF2750FEDED6}"/>
              </a:ext>
            </a:extLst>
          </p:cNvPr>
          <p:cNvSpPr/>
          <p:nvPr/>
        </p:nvSpPr>
        <p:spPr>
          <a:xfrm>
            <a:off x="508000" y="462387"/>
            <a:ext cx="1111319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Кабинет в </a:t>
            </a:r>
            <a:r>
              <a:rPr lang="en-US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Google Analytics</a:t>
            </a:r>
            <a:r>
              <a:rPr lang="ru-RU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(пример):</a:t>
            </a:r>
            <a:r>
              <a:rPr lang="en-US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ru-RU" sz="25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704C31-FD15-4A40-9028-2675EF0BF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2298"/>
            <a:ext cx="12192000" cy="504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2318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3525838" y="4459704"/>
            <a:ext cx="5055560" cy="513349"/>
          </a:xfrm>
        </p:spPr>
        <p:txBody>
          <a:bodyPr>
            <a:normAutofit/>
          </a:bodyPr>
          <a:lstStyle/>
          <a:p>
            <a:pPr algn="ctr"/>
            <a:r>
              <a:rPr lang="en-US" altLang="ru-RU" sz="2500" dirty="0" err="1">
                <a:latin typeface="Helvetica Neue" charset="0"/>
                <a:ea typeface="Helvetica Neue" charset="0"/>
                <a:cs typeface="Helvetica Neue" charset="0"/>
              </a:rPr>
              <a:t>gavrilova@nifi.ru</a:t>
            </a:r>
            <a:endParaRPr lang="ru-RU" altLang="ru-RU" sz="25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7650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3512" y="2818816"/>
            <a:ext cx="1494171" cy="149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DAB6293-1562-4F4C-AF12-FFCF64A3F729}"/>
              </a:ext>
            </a:extLst>
          </p:cNvPr>
          <p:cNvSpPr txBox="1">
            <a:spLocks/>
          </p:cNvSpPr>
          <p:nvPr/>
        </p:nvSpPr>
        <p:spPr>
          <a:xfrm>
            <a:off x="3399798" y="2158750"/>
            <a:ext cx="5181600" cy="513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500" dirty="0">
                <a:latin typeface="Helvetica Neue" charset="0"/>
                <a:ea typeface="Helvetica Neue" charset="0"/>
                <a:cs typeface="Helvetica Neue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496368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109182"/>
            <a:ext cx="10515600" cy="821358"/>
          </a:xfrm>
        </p:spPr>
        <p:txBody>
          <a:bodyPr>
            <a:normAutofit/>
          </a:bodyPr>
          <a:lstStyle/>
          <a:p>
            <a:pPr lvl="0" algn="ctr"/>
            <a:r>
              <a:rPr lang="ru-RU" sz="2500" dirty="0">
                <a:latin typeface="Helvetica" charset="0"/>
                <a:ea typeface="Helvetica" charset="0"/>
                <a:cs typeface="Helvetica" charset="0"/>
              </a:rPr>
              <a:t>Ставропольский край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1DB242-ED30-0143-AC38-39EFCE858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97" y="1014607"/>
            <a:ext cx="9481091" cy="584339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894626" y="4895946"/>
            <a:ext cx="1650242" cy="395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pmisk.ru</a:t>
            </a:r>
            <a:endParaRPr lang="ru-RU" sz="25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324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8700"/>
            <a:ext cx="12192000" cy="5829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0026"/>
            <a:ext cx="10515600" cy="659784"/>
          </a:xfrm>
        </p:spPr>
        <p:txBody>
          <a:bodyPr>
            <a:normAutofit/>
          </a:bodyPr>
          <a:lstStyle/>
          <a:p>
            <a:pPr lvl="0" algn="ctr"/>
            <a:r>
              <a:rPr lang="ru-RU" sz="2500" dirty="0">
                <a:latin typeface="Helvetica" charset="0"/>
                <a:ea typeface="Helvetica" charset="0"/>
                <a:cs typeface="Helvetica" charset="0"/>
              </a:rPr>
              <a:t>Нью-Йорк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15425" y="6219825"/>
            <a:ext cx="3076575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ideas.pbnyc.org</a:t>
            </a:r>
            <a:endParaRPr lang="ru-RU" sz="25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14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74914" y="273822"/>
            <a:ext cx="10895309" cy="11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Самый простой способ создать карту проектов – </a:t>
            </a:r>
            <a:endParaRPr lang="en-US" sz="2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ru-RU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сделать слой на </a:t>
            </a:r>
            <a:r>
              <a:rPr lang="en-US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Google Maps </a:t>
            </a:r>
            <a:r>
              <a:rPr lang="ru-RU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или на </a:t>
            </a:r>
            <a:r>
              <a:rPr lang="ru-RU" sz="25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Яндекс.Картах</a:t>
            </a:r>
            <a:endParaRPr lang="ru-RU" sz="2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658" y="1736764"/>
            <a:ext cx="7599822" cy="44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1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2257" y="2146852"/>
            <a:ext cx="8270542" cy="327965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ru-RU" sz="2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25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Интернет-ресурс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5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Социальные сети и </a:t>
            </a:r>
            <a:r>
              <a:rPr lang="ru-RU" sz="25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виджеты</a:t>
            </a:r>
            <a:endParaRPr lang="ru-RU" sz="25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5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UTM-</a:t>
            </a:r>
            <a:r>
              <a:rPr lang="ru-RU" sz="25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метки и другие инструменты аналитики</a:t>
            </a:r>
          </a:p>
        </p:txBody>
      </p:sp>
    </p:spTree>
    <p:extLst>
      <p:ext uri="{BB962C8B-B14F-4D97-AF65-F5344CB8AC3E}">
        <p14:creationId xmlns:p14="http://schemas.microsoft.com/office/powerpoint/2010/main" val="2759871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055" y="0"/>
            <a:ext cx="7629945" cy="6858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FC0EC5D3-5B0E-B942-996E-15CAC7624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55" y="1846840"/>
            <a:ext cx="380084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Helvetica Neue" charset="0"/>
                <a:ea typeface="Helvetica Neue" charset="0"/>
                <a:cs typeface="Helvetica Neue" charset="0"/>
              </a:rPr>
              <a:t>Рейтинг популярность социальных сетей по данным ВЦИОМ (2017):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 err="1">
                <a:latin typeface="Helvetica Neue" charset="0"/>
                <a:ea typeface="Helvetica Neue" charset="0"/>
                <a:cs typeface="Helvetica Neue" charset="0"/>
              </a:rPr>
              <a:t>Вконтакте</a:t>
            </a:r>
            <a:r>
              <a:rPr lang="ru-RU" altLang="ru-RU" sz="2000" dirty="0">
                <a:latin typeface="Helvetica Neue" charset="0"/>
                <a:ea typeface="Helvetica Neue" charset="0"/>
                <a:cs typeface="Helvetica Neue" charset="0"/>
              </a:rPr>
              <a:t> – пользуются 28% россиян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Helvetica Neue" charset="0"/>
                <a:ea typeface="Helvetica Neue" charset="0"/>
                <a:cs typeface="Helvetica Neue" charset="0"/>
              </a:rPr>
              <a:t>Одноклассники – 19%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Helvetica Neue" charset="0"/>
                <a:ea typeface="Helvetica Neue" charset="0"/>
                <a:cs typeface="Helvetica Neue" charset="0"/>
              </a:rPr>
              <a:t>Instagram </a:t>
            </a:r>
            <a:r>
              <a:rPr lang="ru-RU" altLang="ru-RU" sz="2000" dirty="0">
                <a:latin typeface="Helvetica Neue" charset="0"/>
                <a:ea typeface="Helvetica Neue" charset="0"/>
                <a:cs typeface="Helvetica Neue" charset="0"/>
              </a:rPr>
              <a:t>– </a:t>
            </a:r>
            <a:r>
              <a:rPr lang="en-US" altLang="ru-RU" sz="2000" dirty="0">
                <a:latin typeface="Helvetica Neue" charset="0"/>
                <a:ea typeface="Helvetica Neue" charset="0"/>
                <a:cs typeface="Helvetica Neue" charset="0"/>
              </a:rPr>
              <a:t>14% </a:t>
            </a:r>
            <a:endParaRPr lang="ru-RU" altLang="ru-RU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66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" y="0"/>
            <a:ext cx="1215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03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99" y="0"/>
            <a:ext cx="10754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27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2854</TotalTime>
  <Words>372</Words>
  <Application>Microsoft Macintosh PowerPoint</Application>
  <PresentationFormat>Широкоэкранный</PresentationFormat>
  <Paragraphs>58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Helvetica Neue</vt:lpstr>
      <vt:lpstr>Тема Office</vt:lpstr>
      <vt:lpstr>Презентация PowerPoint</vt:lpstr>
      <vt:lpstr>Презентация PowerPoint</vt:lpstr>
      <vt:lpstr>Ставропольский край</vt:lpstr>
      <vt:lpstr>Нью-Йорк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Вконтакте можно делать прямые трансляции через смартфон или компьютер,  которые затем сохраняются на странице как видеозаписи</vt:lpstr>
      <vt:lpstr>Презентация PowerPoint</vt:lpstr>
      <vt:lpstr>Презентация PowerPoint</vt:lpstr>
      <vt:lpstr>Презентация PowerPoint</vt:lpstr>
      <vt:lpstr>Презентация PowerPoint</vt:lpstr>
      <vt:lpstr>UTM-метки для отслеживания трафика (на примере www.pmisk.ru):</vt:lpstr>
      <vt:lpstr>Презентация PowerPoint</vt:lpstr>
      <vt:lpstr>Презентация PowerPoint</vt:lpstr>
      <vt:lpstr>Презентация PowerPoint</vt:lpstr>
      <vt:lpstr>gavrilova@nifi.ru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Информационные кампании в интернете</dc:title>
  <dc:creator>Надежда Гарилова</dc:creator>
  <cp:lastModifiedBy>Надежда Гарилова</cp:lastModifiedBy>
  <cp:revision>150</cp:revision>
  <dcterms:created xsi:type="dcterms:W3CDTF">2017-06-05T04:42:06Z</dcterms:created>
  <dcterms:modified xsi:type="dcterms:W3CDTF">2018-07-13T21:00:02Z</dcterms:modified>
</cp:coreProperties>
</file>