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9" r:id="rId3"/>
    <p:sldId id="257" r:id="rId4"/>
    <p:sldId id="261" r:id="rId5"/>
    <p:sldId id="265" r:id="rId6"/>
    <p:sldId id="262" r:id="rId7"/>
    <p:sldId id="263" r:id="rId8"/>
    <p:sldId id="266" r:id="rId9"/>
    <p:sldId id="268" r:id="rId10"/>
    <p:sldId id="267" r:id="rId11"/>
    <p:sldId id="258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ED74B-F9BE-42A2-AA13-ACE5B87D063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5BFE8C-3835-4D86-BFCC-AF3672D28E6F}">
      <dgm:prSet phldrT="[Текст]"/>
      <dgm:spPr>
        <a:solidFill>
          <a:srgbClr val="039648"/>
        </a:solidFill>
      </dgm:spPr>
      <dgm:t>
        <a:bodyPr/>
        <a:lstStyle/>
        <a:p>
          <a:r>
            <a:rPr lang="ru-RU" b="1" dirty="0" smtClean="0"/>
            <a:t>75 субъектов РФ предоставили ответы</a:t>
          </a:r>
          <a:endParaRPr lang="ru-RU" b="1" dirty="0"/>
        </a:p>
      </dgm:t>
    </dgm:pt>
    <dgm:pt modelId="{C646C992-356D-4E2B-AEC1-562005846B1C}" type="parTrans" cxnId="{C9392037-CEF1-45EC-BFEF-D233B698DF7C}">
      <dgm:prSet/>
      <dgm:spPr/>
      <dgm:t>
        <a:bodyPr/>
        <a:lstStyle/>
        <a:p>
          <a:endParaRPr lang="ru-RU"/>
        </a:p>
      </dgm:t>
    </dgm:pt>
    <dgm:pt modelId="{22826B7B-85A8-46C1-B79C-2CA96D0FAE76}" type="sibTrans" cxnId="{C9392037-CEF1-45EC-BFEF-D233B698DF7C}">
      <dgm:prSet/>
      <dgm:spPr/>
      <dgm:t>
        <a:bodyPr/>
        <a:lstStyle/>
        <a:p>
          <a:endParaRPr lang="ru-RU"/>
        </a:p>
      </dgm:t>
    </dgm:pt>
    <dgm:pt modelId="{24CE5CD1-A464-4F96-BCA7-691568C771E2}">
      <dgm:prSet phldrT="[Текст]"/>
      <dgm:spPr>
        <a:solidFill>
          <a:srgbClr val="039648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57 субъектов </a:t>
          </a:r>
          <a:r>
            <a:rPr lang="ru-RU" b="1" dirty="0" smtClean="0"/>
            <a:t>РФ  предоставили релевантные анкеты</a:t>
          </a:r>
          <a:endParaRPr lang="ru-RU" b="1" dirty="0"/>
        </a:p>
      </dgm:t>
    </dgm:pt>
    <dgm:pt modelId="{2652FC89-32F9-49D1-9B29-AA40D854ACF1}" type="parTrans" cxnId="{850EBB95-BC21-46D3-9FBC-A6F6DB8E1556}">
      <dgm:prSet/>
      <dgm:spPr/>
      <dgm:t>
        <a:bodyPr/>
        <a:lstStyle/>
        <a:p>
          <a:endParaRPr lang="ru-RU"/>
        </a:p>
      </dgm:t>
    </dgm:pt>
    <dgm:pt modelId="{AFB2F519-F494-4A57-A4B2-41FB9834C89B}" type="sibTrans" cxnId="{850EBB95-BC21-46D3-9FBC-A6F6DB8E1556}">
      <dgm:prSet/>
      <dgm:spPr/>
      <dgm:t>
        <a:bodyPr/>
        <a:lstStyle/>
        <a:p>
          <a:endParaRPr lang="ru-RU"/>
        </a:p>
      </dgm:t>
    </dgm:pt>
    <dgm:pt modelId="{43A0337A-5B74-4957-9888-1B30EF0DA8D0}">
      <dgm:prSet phldrT="[Текст]"/>
      <dgm:spPr>
        <a:solidFill>
          <a:srgbClr val="039648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112 практик</a:t>
          </a:r>
          <a:r>
            <a:rPr lang="ru-RU" b="1" dirty="0" smtClean="0"/>
            <a:t>, предусматривающих участие граждан</a:t>
          </a:r>
          <a:endParaRPr lang="ru-RU" b="1" dirty="0"/>
        </a:p>
      </dgm:t>
    </dgm:pt>
    <dgm:pt modelId="{35450C41-6167-493C-99C4-551CA7426A7B}" type="parTrans" cxnId="{12685F0B-8771-4988-AEC6-1A9D5EF401B3}">
      <dgm:prSet/>
      <dgm:spPr/>
      <dgm:t>
        <a:bodyPr/>
        <a:lstStyle/>
        <a:p>
          <a:endParaRPr lang="ru-RU"/>
        </a:p>
      </dgm:t>
    </dgm:pt>
    <dgm:pt modelId="{7D19831F-BB6F-4CE7-B274-38945869EAEA}" type="sibTrans" cxnId="{12685F0B-8771-4988-AEC6-1A9D5EF401B3}">
      <dgm:prSet/>
      <dgm:spPr/>
      <dgm:t>
        <a:bodyPr/>
        <a:lstStyle/>
        <a:p>
          <a:endParaRPr lang="ru-RU"/>
        </a:p>
      </dgm:t>
    </dgm:pt>
    <dgm:pt modelId="{6E9CDB8E-46D7-4B20-853D-776460D0D603}">
      <dgm:prSet phldrT="[Текст]"/>
      <dgm:spPr>
        <a:solidFill>
          <a:srgbClr val="039648"/>
        </a:solidFill>
      </dgm:spPr>
      <dgm:t>
        <a:bodyPr/>
        <a:lstStyle/>
        <a:p>
          <a:r>
            <a:rPr lang="ru-RU" b="1" dirty="0" smtClean="0"/>
            <a:t>в 37 практиках задействованы федеральные субсидии </a:t>
          </a:r>
          <a:endParaRPr lang="ru-RU" b="1" dirty="0"/>
        </a:p>
      </dgm:t>
    </dgm:pt>
    <dgm:pt modelId="{8F9B43DB-5197-4D21-959C-956D5CD5F77F}" type="parTrans" cxnId="{EBC8D5F1-4955-4F45-89B2-75BB3ECB5FF5}">
      <dgm:prSet/>
      <dgm:spPr/>
      <dgm:t>
        <a:bodyPr/>
        <a:lstStyle/>
        <a:p>
          <a:endParaRPr lang="ru-RU"/>
        </a:p>
      </dgm:t>
    </dgm:pt>
    <dgm:pt modelId="{E309B428-7B1D-4F6E-9E0F-64A6A7065CC7}" type="sibTrans" cxnId="{EBC8D5F1-4955-4F45-89B2-75BB3ECB5FF5}">
      <dgm:prSet/>
      <dgm:spPr/>
      <dgm:t>
        <a:bodyPr/>
        <a:lstStyle/>
        <a:p>
          <a:endParaRPr lang="ru-RU"/>
        </a:p>
      </dgm:t>
    </dgm:pt>
    <dgm:pt modelId="{407E6EB9-4ACF-4102-939F-671F8A68B768}">
      <dgm:prSet phldrT="[Текст]"/>
      <dgm:spPr>
        <a:solidFill>
          <a:srgbClr val="039648"/>
        </a:solidFill>
      </dgm:spPr>
      <dgm:t>
        <a:bodyPr/>
        <a:lstStyle/>
        <a:p>
          <a:r>
            <a:rPr lang="ru-RU" b="1" dirty="0" smtClean="0"/>
            <a:t>в 21 субъекте РФ развивают более 1 практики</a:t>
          </a:r>
          <a:endParaRPr lang="ru-RU" b="1" dirty="0"/>
        </a:p>
      </dgm:t>
    </dgm:pt>
    <dgm:pt modelId="{0CADCDF1-98DB-4E99-9E6E-08447F8F475E}" type="parTrans" cxnId="{1DD34042-60EE-4FEA-B1E0-DAD96D2D95BE}">
      <dgm:prSet/>
      <dgm:spPr/>
      <dgm:t>
        <a:bodyPr/>
        <a:lstStyle/>
        <a:p>
          <a:endParaRPr lang="ru-RU"/>
        </a:p>
      </dgm:t>
    </dgm:pt>
    <dgm:pt modelId="{DECE40A1-FC87-4C30-86B2-93568E2D31EA}" type="sibTrans" cxnId="{1DD34042-60EE-4FEA-B1E0-DAD96D2D95BE}">
      <dgm:prSet/>
      <dgm:spPr/>
      <dgm:t>
        <a:bodyPr/>
        <a:lstStyle/>
        <a:p>
          <a:endParaRPr lang="ru-RU"/>
        </a:p>
      </dgm:t>
    </dgm:pt>
    <dgm:pt modelId="{9789C84C-C87F-47A8-A990-A279E9EAE645}">
      <dgm:prSet/>
      <dgm:spPr>
        <a:solidFill>
          <a:srgbClr val="039648"/>
        </a:solidFill>
      </dgm:spPr>
      <dgm:t>
        <a:bodyPr/>
        <a:lstStyle/>
        <a:p>
          <a:r>
            <a:rPr lang="ru-RU" b="1" dirty="0" smtClean="0"/>
            <a:t>В 11 субъектах применяют 3 и более практик </a:t>
          </a:r>
          <a:endParaRPr lang="ru-RU" b="1" dirty="0"/>
        </a:p>
      </dgm:t>
    </dgm:pt>
    <dgm:pt modelId="{70AC952E-7A74-4C45-841D-C9876C9F3D6B}" type="parTrans" cxnId="{99DE9668-6A10-4743-B7FF-58AE0EF5C651}">
      <dgm:prSet/>
      <dgm:spPr/>
      <dgm:t>
        <a:bodyPr/>
        <a:lstStyle/>
        <a:p>
          <a:endParaRPr lang="ru-RU"/>
        </a:p>
      </dgm:t>
    </dgm:pt>
    <dgm:pt modelId="{ADD4F650-A40F-436D-AC36-BE50C4FEACA2}" type="sibTrans" cxnId="{99DE9668-6A10-4743-B7FF-58AE0EF5C651}">
      <dgm:prSet/>
      <dgm:spPr/>
      <dgm:t>
        <a:bodyPr/>
        <a:lstStyle/>
        <a:p>
          <a:endParaRPr lang="ru-RU"/>
        </a:p>
      </dgm:t>
    </dgm:pt>
    <dgm:pt modelId="{B7C5FD52-1F4C-4EB8-ACB0-5AF307069EB9}">
      <dgm:prSet/>
      <dgm:spPr>
        <a:solidFill>
          <a:srgbClr val="039648"/>
        </a:solidFill>
      </dgm:spPr>
      <dgm:t>
        <a:bodyPr/>
        <a:lstStyle/>
        <a:p>
          <a:r>
            <a:rPr lang="ru-RU" b="1" dirty="0" smtClean="0"/>
            <a:t>49 практик, финансируются из региональных бюджетов</a:t>
          </a:r>
          <a:endParaRPr lang="ru-RU" b="1" dirty="0"/>
        </a:p>
      </dgm:t>
    </dgm:pt>
    <dgm:pt modelId="{76717263-87F9-4E8E-9D22-32289875F9BC}" type="parTrans" cxnId="{49A82CF4-E3B3-4083-922C-BA85541F48B1}">
      <dgm:prSet/>
      <dgm:spPr/>
      <dgm:t>
        <a:bodyPr/>
        <a:lstStyle/>
        <a:p>
          <a:endParaRPr lang="ru-RU"/>
        </a:p>
      </dgm:t>
    </dgm:pt>
    <dgm:pt modelId="{F5E83D51-E86C-4B31-BD1B-461CC4916BEC}" type="sibTrans" cxnId="{49A82CF4-E3B3-4083-922C-BA85541F48B1}">
      <dgm:prSet/>
      <dgm:spPr/>
      <dgm:t>
        <a:bodyPr/>
        <a:lstStyle/>
        <a:p>
          <a:endParaRPr lang="ru-RU"/>
        </a:p>
      </dgm:t>
    </dgm:pt>
    <dgm:pt modelId="{EFBA5879-085A-4805-8275-86B6987456CD}">
      <dgm:prSet/>
      <dgm:spPr>
        <a:solidFill>
          <a:srgbClr val="039648"/>
        </a:solidFill>
      </dgm:spPr>
      <dgm:t>
        <a:bodyPr/>
        <a:lstStyle/>
        <a:p>
          <a:r>
            <a:rPr lang="ru-RU" b="1" dirty="0" smtClean="0"/>
            <a:t>26 муниципальных практик</a:t>
          </a:r>
          <a:endParaRPr lang="ru-RU" b="1" dirty="0"/>
        </a:p>
      </dgm:t>
    </dgm:pt>
    <dgm:pt modelId="{A3203485-0A77-47B7-A93E-F78D67D2D5E8}" type="parTrans" cxnId="{03454F5C-8B9E-44C8-A98A-E86C201D69EC}">
      <dgm:prSet/>
      <dgm:spPr/>
      <dgm:t>
        <a:bodyPr/>
        <a:lstStyle/>
        <a:p>
          <a:endParaRPr lang="ru-RU"/>
        </a:p>
      </dgm:t>
    </dgm:pt>
    <dgm:pt modelId="{8DCA641D-313B-4DA7-A02F-3A5D9545BC1D}" type="sibTrans" cxnId="{03454F5C-8B9E-44C8-A98A-E86C201D69EC}">
      <dgm:prSet/>
      <dgm:spPr/>
      <dgm:t>
        <a:bodyPr/>
        <a:lstStyle/>
        <a:p>
          <a:endParaRPr lang="ru-RU"/>
        </a:p>
      </dgm:t>
    </dgm:pt>
    <dgm:pt modelId="{87570CB9-A7F0-4B56-966F-DFF725058B6F}" type="pres">
      <dgm:prSet presAssocID="{FE6ED74B-F9BE-42A2-AA13-ACE5B87D0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FF1CB-13FD-4D61-AE87-FF16E06F3768}" type="pres">
      <dgm:prSet presAssocID="{8F5BFE8C-3835-4D86-BFCC-AF3672D28E6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99577-83A0-4210-B362-8676B4A6CF01}" type="pres">
      <dgm:prSet presAssocID="{22826B7B-85A8-46C1-B79C-2CA96D0FAE76}" presName="sibTrans" presStyleCnt="0"/>
      <dgm:spPr/>
    </dgm:pt>
    <dgm:pt modelId="{800AD063-D7AE-464E-A33D-AC12857466D1}" type="pres">
      <dgm:prSet presAssocID="{24CE5CD1-A464-4F96-BCA7-691568C771E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38BFA-BD0B-4281-AB3A-9366AAEAC91A}" type="pres">
      <dgm:prSet presAssocID="{AFB2F519-F494-4A57-A4B2-41FB9834C89B}" presName="sibTrans" presStyleCnt="0"/>
      <dgm:spPr/>
    </dgm:pt>
    <dgm:pt modelId="{4C91B155-C498-4A7B-B0B0-23DF72FB86AF}" type="pres">
      <dgm:prSet presAssocID="{43A0337A-5B74-4957-9888-1B30EF0DA8D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2D1FE-20F3-4176-BE3B-5A2086A7F00D}" type="pres">
      <dgm:prSet presAssocID="{7D19831F-BB6F-4CE7-B274-38945869EAEA}" presName="sibTrans" presStyleCnt="0"/>
      <dgm:spPr/>
    </dgm:pt>
    <dgm:pt modelId="{5C048D55-A3C2-4441-BB67-635F4A2C7CA7}" type="pres">
      <dgm:prSet presAssocID="{6E9CDB8E-46D7-4B20-853D-776460D0D60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600B8-536D-4751-BC40-B8381F3FE019}" type="pres">
      <dgm:prSet presAssocID="{E309B428-7B1D-4F6E-9E0F-64A6A7065CC7}" presName="sibTrans" presStyleCnt="0"/>
      <dgm:spPr/>
    </dgm:pt>
    <dgm:pt modelId="{92829E5D-BD9D-4FF2-A943-471866C67EBB}" type="pres">
      <dgm:prSet presAssocID="{407E6EB9-4ACF-4102-939F-671F8A68B76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74CBF-731D-42E2-A37E-6B8B7F186B75}" type="pres">
      <dgm:prSet presAssocID="{DECE40A1-FC87-4C30-86B2-93568E2D31EA}" presName="sibTrans" presStyleCnt="0"/>
      <dgm:spPr/>
    </dgm:pt>
    <dgm:pt modelId="{7B5F7BA5-1EA3-4A86-BC25-EDC0B0B7998C}" type="pres">
      <dgm:prSet presAssocID="{9789C84C-C87F-47A8-A990-A279E9EAE64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2EA33-F6EA-402A-8FFB-0CA79540E84F}" type="pres">
      <dgm:prSet presAssocID="{ADD4F650-A40F-436D-AC36-BE50C4FEACA2}" presName="sibTrans" presStyleCnt="0"/>
      <dgm:spPr/>
    </dgm:pt>
    <dgm:pt modelId="{25BF0AB7-1487-4803-825F-45E40F341153}" type="pres">
      <dgm:prSet presAssocID="{B7C5FD52-1F4C-4EB8-ACB0-5AF307069EB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216F0-4D5C-4EF6-BD2B-20377169EF6F}" type="pres">
      <dgm:prSet presAssocID="{F5E83D51-E86C-4B31-BD1B-461CC4916BEC}" presName="sibTrans" presStyleCnt="0"/>
      <dgm:spPr/>
    </dgm:pt>
    <dgm:pt modelId="{BD47B175-463D-4975-B44D-ECBE26FBF83C}" type="pres">
      <dgm:prSet presAssocID="{EFBA5879-085A-4805-8275-86B6987456C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D5E591-EEDD-4915-B5C1-BC6BB85569F6}" type="presOf" srcId="{6E9CDB8E-46D7-4B20-853D-776460D0D603}" destId="{5C048D55-A3C2-4441-BB67-635F4A2C7CA7}" srcOrd="0" destOrd="0" presId="urn:microsoft.com/office/officeart/2005/8/layout/default"/>
    <dgm:cxn modelId="{658C12CA-915F-4E8B-A27F-D39538B18301}" type="presOf" srcId="{8F5BFE8C-3835-4D86-BFCC-AF3672D28E6F}" destId="{2DFFF1CB-13FD-4D61-AE87-FF16E06F3768}" srcOrd="0" destOrd="0" presId="urn:microsoft.com/office/officeart/2005/8/layout/default"/>
    <dgm:cxn modelId="{FF627EB8-AD7B-4ED3-A867-F4B31F061C57}" type="presOf" srcId="{FE6ED74B-F9BE-42A2-AA13-ACE5B87D0633}" destId="{87570CB9-A7F0-4B56-966F-DFF725058B6F}" srcOrd="0" destOrd="0" presId="urn:microsoft.com/office/officeart/2005/8/layout/default"/>
    <dgm:cxn modelId="{12685F0B-8771-4988-AEC6-1A9D5EF401B3}" srcId="{FE6ED74B-F9BE-42A2-AA13-ACE5B87D0633}" destId="{43A0337A-5B74-4957-9888-1B30EF0DA8D0}" srcOrd="2" destOrd="0" parTransId="{35450C41-6167-493C-99C4-551CA7426A7B}" sibTransId="{7D19831F-BB6F-4CE7-B274-38945869EAEA}"/>
    <dgm:cxn modelId="{03454F5C-8B9E-44C8-A98A-E86C201D69EC}" srcId="{FE6ED74B-F9BE-42A2-AA13-ACE5B87D0633}" destId="{EFBA5879-085A-4805-8275-86B6987456CD}" srcOrd="7" destOrd="0" parTransId="{A3203485-0A77-47B7-A93E-F78D67D2D5E8}" sibTransId="{8DCA641D-313B-4DA7-A02F-3A5D9545BC1D}"/>
    <dgm:cxn modelId="{850EBB95-BC21-46D3-9FBC-A6F6DB8E1556}" srcId="{FE6ED74B-F9BE-42A2-AA13-ACE5B87D0633}" destId="{24CE5CD1-A464-4F96-BCA7-691568C771E2}" srcOrd="1" destOrd="0" parTransId="{2652FC89-32F9-49D1-9B29-AA40D854ACF1}" sibTransId="{AFB2F519-F494-4A57-A4B2-41FB9834C89B}"/>
    <dgm:cxn modelId="{E294307A-A603-4A5B-A9C8-E73C9B837932}" type="presOf" srcId="{43A0337A-5B74-4957-9888-1B30EF0DA8D0}" destId="{4C91B155-C498-4A7B-B0B0-23DF72FB86AF}" srcOrd="0" destOrd="0" presId="urn:microsoft.com/office/officeart/2005/8/layout/default"/>
    <dgm:cxn modelId="{16387041-0DA0-44DA-9013-566C55FE2795}" type="presOf" srcId="{24CE5CD1-A464-4F96-BCA7-691568C771E2}" destId="{800AD063-D7AE-464E-A33D-AC12857466D1}" srcOrd="0" destOrd="0" presId="urn:microsoft.com/office/officeart/2005/8/layout/default"/>
    <dgm:cxn modelId="{EBC8D5F1-4955-4F45-89B2-75BB3ECB5FF5}" srcId="{FE6ED74B-F9BE-42A2-AA13-ACE5B87D0633}" destId="{6E9CDB8E-46D7-4B20-853D-776460D0D603}" srcOrd="3" destOrd="0" parTransId="{8F9B43DB-5197-4D21-959C-956D5CD5F77F}" sibTransId="{E309B428-7B1D-4F6E-9E0F-64A6A7065CC7}"/>
    <dgm:cxn modelId="{B4CBA983-2C86-408F-8117-D2F5047B18E2}" type="presOf" srcId="{9789C84C-C87F-47A8-A990-A279E9EAE645}" destId="{7B5F7BA5-1EA3-4A86-BC25-EDC0B0B7998C}" srcOrd="0" destOrd="0" presId="urn:microsoft.com/office/officeart/2005/8/layout/default"/>
    <dgm:cxn modelId="{45392C07-3C5E-4B59-8487-942DFD3DEDF5}" type="presOf" srcId="{EFBA5879-085A-4805-8275-86B6987456CD}" destId="{BD47B175-463D-4975-B44D-ECBE26FBF83C}" srcOrd="0" destOrd="0" presId="urn:microsoft.com/office/officeart/2005/8/layout/default"/>
    <dgm:cxn modelId="{99DE9668-6A10-4743-B7FF-58AE0EF5C651}" srcId="{FE6ED74B-F9BE-42A2-AA13-ACE5B87D0633}" destId="{9789C84C-C87F-47A8-A990-A279E9EAE645}" srcOrd="5" destOrd="0" parTransId="{70AC952E-7A74-4C45-841D-C9876C9F3D6B}" sibTransId="{ADD4F650-A40F-436D-AC36-BE50C4FEACA2}"/>
    <dgm:cxn modelId="{8E47BFE6-F82E-497B-9A22-629DD422AA7D}" type="presOf" srcId="{407E6EB9-4ACF-4102-939F-671F8A68B768}" destId="{92829E5D-BD9D-4FF2-A943-471866C67EBB}" srcOrd="0" destOrd="0" presId="urn:microsoft.com/office/officeart/2005/8/layout/default"/>
    <dgm:cxn modelId="{49A82CF4-E3B3-4083-922C-BA85541F48B1}" srcId="{FE6ED74B-F9BE-42A2-AA13-ACE5B87D0633}" destId="{B7C5FD52-1F4C-4EB8-ACB0-5AF307069EB9}" srcOrd="6" destOrd="0" parTransId="{76717263-87F9-4E8E-9D22-32289875F9BC}" sibTransId="{F5E83D51-E86C-4B31-BD1B-461CC4916BEC}"/>
    <dgm:cxn modelId="{C9392037-CEF1-45EC-BFEF-D233B698DF7C}" srcId="{FE6ED74B-F9BE-42A2-AA13-ACE5B87D0633}" destId="{8F5BFE8C-3835-4D86-BFCC-AF3672D28E6F}" srcOrd="0" destOrd="0" parTransId="{C646C992-356D-4E2B-AEC1-562005846B1C}" sibTransId="{22826B7B-85A8-46C1-B79C-2CA96D0FAE76}"/>
    <dgm:cxn modelId="{AB9D318C-EF70-4179-AC68-66A45CF3B128}" type="presOf" srcId="{B7C5FD52-1F4C-4EB8-ACB0-5AF307069EB9}" destId="{25BF0AB7-1487-4803-825F-45E40F341153}" srcOrd="0" destOrd="0" presId="urn:microsoft.com/office/officeart/2005/8/layout/default"/>
    <dgm:cxn modelId="{1DD34042-60EE-4FEA-B1E0-DAD96D2D95BE}" srcId="{FE6ED74B-F9BE-42A2-AA13-ACE5B87D0633}" destId="{407E6EB9-4ACF-4102-939F-671F8A68B768}" srcOrd="4" destOrd="0" parTransId="{0CADCDF1-98DB-4E99-9E6E-08447F8F475E}" sibTransId="{DECE40A1-FC87-4C30-86B2-93568E2D31EA}"/>
    <dgm:cxn modelId="{F93E89CA-D390-4396-A47E-7EB2D41CC941}" type="presParOf" srcId="{87570CB9-A7F0-4B56-966F-DFF725058B6F}" destId="{2DFFF1CB-13FD-4D61-AE87-FF16E06F3768}" srcOrd="0" destOrd="0" presId="urn:microsoft.com/office/officeart/2005/8/layout/default"/>
    <dgm:cxn modelId="{15DFE7A3-F793-4E4A-9FAD-32C60A9E5CB2}" type="presParOf" srcId="{87570CB9-A7F0-4B56-966F-DFF725058B6F}" destId="{7DF99577-83A0-4210-B362-8676B4A6CF01}" srcOrd="1" destOrd="0" presId="urn:microsoft.com/office/officeart/2005/8/layout/default"/>
    <dgm:cxn modelId="{BC550C20-8C25-468D-B304-7E5D37959ABA}" type="presParOf" srcId="{87570CB9-A7F0-4B56-966F-DFF725058B6F}" destId="{800AD063-D7AE-464E-A33D-AC12857466D1}" srcOrd="2" destOrd="0" presId="urn:microsoft.com/office/officeart/2005/8/layout/default"/>
    <dgm:cxn modelId="{D88DF828-DD11-4D7E-8DBE-351B9E63B1A8}" type="presParOf" srcId="{87570CB9-A7F0-4B56-966F-DFF725058B6F}" destId="{18238BFA-BD0B-4281-AB3A-9366AAEAC91A}" srcOrd="3" destOrd="0" presId="urn:microsoft.com/office/officeart/2005/8/layout/default"/>
    <dgm:cxn modelId="{FD051B91-C71E-4928-9283-6EA1856545BF}" type="presParOf" srcId="{87570CB9-A7F0-4B56-966F-DFF725058B6F}" destId="{4C91B155-C498-4A7B-B0B0-23DF72FB86AF}" srcOrd="4" destOrd="0" presId="urn:microsoft.com/office/officeart/2005/8/layout/default"/>
    <dgm:cxn modelId="{989D534A-C1C5-4D3B-B969-EF68720032B0}" type="presParOf" srcId="{87570CB9-A7F0-4B56-966F-DFF725058B6F}" destId="{5532D1FE-20F3-4176-BE3B-5A2086A7F00D}" srcOrd="5" destOrd="0" presId="urn:microsoft.com/office/officeart/2005/8/layout/default"/>
    <dgm:cxn modelId="{59720CC2-6E5A-438F-BFE7-766308E098D5}" type="presParOf" srcId="{87570CB9-A7F0-4B56-966F-DFF725058B6F}" destId="{5C048D55-A3C2-4441-BB67-635F4A2C7CA7}" srcOrd="6" destOrd="0" presId="urn:microsoft.com/office/officeart/2005/8/layout/default"/>
    <dgm:cxn modelId="{A1BD937E-752A-4C07-B200-25F3BB4AA59A}" type="presParOf" srcId="{87570CB9-A7F0-4B56-966F-DFF725058B6F}" destId="{7F9600B8-536D-4751-BC40-B8381F3FE019}" srcOrd="7" destOrd="0" presId="urn:microsoft.com/office/officeart/2005/8/layout/default"/>
    <dgm:cxn modelId="{978EF541-1347-49B7-8FE3-E7467B9EB8EF}" type="presParOf" srcId="{87570CB9-A7F0-4B56-966F-DFF725058B6F}" destId="{92829E5D-BD9D-4FF2-A943-471866C67EBB}" srcOrd="8" destOrd="0" presId="urn:microsoft.com/office/officeart/2005/8/layout/default"/>
    <dgm:cxn modelId="{43C5AF9D-CA18-4F6F-85CF-3BA667B2BB7A}" type="presParOf" srcId="{87570CB9-A7F0-4B56-966F-DFF725058B6F}" destId="{53D74CBF-731D-42E2-A37E-6B8B7F186B75}" srcOrd="9" destOrd="0" presId="urn:microsoft.com/office/officeart/2005/8/layout/default"/>
    <dgm:cxn modelId="{FB42276B-C834-48A4-A2AF-FC2D7E0DFD32}" type="presParOf" srcId="{87570CB9-A7F0-4B56-966F-DFF725058B6F}" destId="{7B5F7BA5-1EA3-4A86-BC25-EDC0B0B7998C}" srcOrd="10" destOrd="0" presId="urn:microsoft.com/office/officeart/2005/8/layout/default"/>
    <dgm:cxn modelId="{8D05704D-E2E0-4B8D-8539-4BE0919CA705}" type="presParOf" srcId="{87570CB9-A7F0-4B56-966F-DFF725058B6F}" destId="{3272EA33-F6EA-402A-8FFB-0CA79540E84F}" srcOrd="11" destOrd="0" presId="urn:microsoft.com/office/officeart/2005/8/layout/default"/>
    <dgm:cxn modelId="{1EE9740D-3BDD-471C-9950-E9E38354A5D1}" type="presParOf" srcId="{87570CB9-A7F0-4B56-966F-DFF725058B6F}" destId="{25BF0AB7-1487-4803-825F-45E40F341153}" srcOrd="12" destOrd="0" presId="urn:microsoft.com/office/officeart/2005/8/layout/default"/>
    <dgm:cxn modelId="{CAFA9172-9933-4FC5-9F22-4F4A6F05F066}" type="presParOf" srcId="{87570CB9-A7F0-4B56-966F-DFF725058B6F}" destId="{772216F0-4D5C-4EF6-BD2B-20377169EF6F}" srcOrd="13" destOrd="0" presId="urn:microsoft.com/office/officeart/2005/8/layout/default"/>
    <dgm:cxn modelId="{56D9FC84-D721-47A6-8C2A-61D9C44734E3}" type="presParOf" srcId="{87570CB9-A7F0-4B56-966F-DFF725058B6F}" destId="{BD47B175-463D-4975-B44D-ECBE26FBF83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FF1CB-13FD-4D61-AE87-FF16E06F3768}">
      <dsp:nvSpPr>
        <dsp:cNvPr id="0" name=""/>
        <dsp:cNvSpPr/>
      </dsp:nvSpPr>
      <dsp:spPr>
        <a:xfrm>
          <a:off x="2411" y="453757"/>
          <a:ext cx="1912739" cy="1147643"/>
        </a:xfrm>
        <a:prstGeom prst="rect">
          <a:avLst/>
        </a:prstGeom>
        <a:solidFill>
          <a:srgbClr val="0396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75 субъектов РФ предоставили ответы</a:t>
          </a:r>
          <a:endParaRPr lang="ru-RU" sz="1500" b="1" kern="1200" dirty="0"/>
        </a:p>
      </dsp:txBody>
      <dsp:txXfrm>
        <a:off x="2411" y="453757"/>
        <a:ext cx="1912739" cy="1147643"/>
      </dsp:txXfrm>
    </dsp:sp>
    <dsp:sp modelId="{800AD063-D7AE-464E-A33D-AC12857466D1}">
      <dsp:nvSpPr>
        <dsp:cNvPr id="0" name=""/>
        <dsp:cNvSpPr/>
      </dsp:nvSpPr>
      <dsp:spPr>
        <a:xfrm>
          <a:off x="2106423" y="453757"/>
          <a:ext cx="1912739" cy="1147643"/>
        </a:xfrm>
        <a:prstGeom prst="rect">
          <a:avLst/>
        </a:prstGeom>
        <a:solidFill>
          <a:srgbClr val="0396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0000"/>
              </a:solidFill>
            </a:rPr>
            <a:t>57 субъектов </a:t>
          </a:r>
          <a:r>
            <a:rPr lang="ru-RU" sz="1500" b="1" kern="1200" dirty="0" smtClean="0"/>
            <a:t>РФ  предоставили релевантные анкеты</a:t>
          </a:r>
          <a:endParaRPr lang="ru-RU" sz="1500" b="1" kern="1200" dirty="0"/>
        </a:p>
      </dsp:txBody>
      <dsp:txXfrm>
        <a:off x="2106423" y="453757"/>
        <a:ext cx="1912739" cy="1147643"/>
      </dsp:txXfrm>
    </dsp:sp>
    <dsp:sp modelId="{4C91B155-C498-4A7B-B0B0-23DF72FB86AF}">
      <dsp:nvSpPr>
        <dsp:cNvPr id="0" name=""/>
        <dsp:cNvSpPr/>
      </dsp:nvSpPr>
      <dsp:spPr>
        <a:xfrm>
          <a:off x="4210436" y="453757"/>
          <a:ext cx="1912739" cy="1147643"/>
        </a:xfrm>
        <a:prstGeom prst="rect">
          <a:avLst/>
        </a:prstGeom>
        <a:solidFill>
          <a:srgbClr val="0396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0000"/>
              </a:solidFill>
            </a:rPr>
            <a:t>112 практик</a:t>
          </a:r>
          <a:r>
            <a:rPr lang="ru-RU" sz="1500" b="1" kern="1200" dirty="0" smtClean="0"/>
            <a:t>, предусматривающих участие граждан</a:t>
          </a:r>
          <a:endParaRPr lang="ru-RU" sz="1500" b="1" kern="1200" dirty="0"/>
        </a:p>
      </dsp:txBody>
      <dsp:txXfrm>
        <a:off x="4210436" y="453757"/>
        <a:ext cx="1912739" cy="1147643"/>
      </dsp:txXfrm>
    </dsp:sp>
    <dsp:sp modelId="{5C048D55-A3C2-4441-BB67-635F4A2C7CA7}">
      <dsp:nvSpPr>
        <dsp:cNvPr id="0" name=""/>
        <dsp:cNvSpPr/>
      </dsp:nvSpPr>
      <dsp:spPr>
        <a:xfrm>
          <a:off x="6314449" y="453757"/>
          <a:ext cx="1912739" cy="1147643"/>
        </a:xfrm>
        <a:prstGeom prst="rect">
          <a:avLst/>
        </a:prstGeom>
        <a:solidFill>
          <a:srgbClr val="0396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 37 практиках задействованы федеральные субсидии </a:t>
          </a:r>
          <a:endParaRPr lang="ru-RU" sz="1500" b="1" kern="1200" dirty="0"/>
        </a:p>
      </dsp:txBody>
      <dsp:txXfrm>
        <a:off x="6314449" y="453757"/>
        <a:ext cx="1912739" cy="1147643"/>
      </dsp:txXfrm>
    </dsp:sp>
    <dsp:sp modelId="{92829E5D-BD9D-4FF2-A943-471866C67EBB}">
      <dsp:nvSpPr>
        <dsp:cNvPr id="0" name=""/>
        <dsp:cNvSpPr/>
      </dsp:nvSpPr>
      <dsp:spPr>
        <a:xfrm>
          <a:off x="2411" y="1792674"/>
          <a:ext cx="1912739" cy="1147643"/>
        </a:xfrm>
        <a:prstGeom prst="rect">
          <a:avLst/>
        </a:prstGeom>
        <a:solidFill>
          <a:srgbClr val="0396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 21 субъекте РФ развивают более 1 практики</a:t>
          </a:r>
          <a:endParaRPr lang="ru-RU" sz="1500" b="1" kern="1200" dirty="0"/>
        </a:p>
      </dsp:txBody>
      <dsp:txXfrm>
        <a:off x="2411" y="1792674"/>
        <a:ext cx="1912739" cy="1147643"/>
      </dsp:txXfrm>
    </dsp:sp>
    <dsp:sp modelId="{7B5F7BA5-1EA3-4A86-BC25-EDC0B0B7998C}">
      <dsp:nvSpPr>
        <dsp:cNvPr id="0" name=""/>
        <dsp:cNvSpPr/>
      </dsp:nvSpPr>
      <dsp:spPr>
        <a:xfrm>
          <a:off x="2106423" y="1792674"/>
          <a:ext cx="1912739" cy="1147643"/>
        </a:xfrm>
        <a:prstGeom prst="rect">
          <a:avLst/>
        </a:prstGeom>
        <a:solidFill>
          <a:srgbClr val="0396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 11 субъектах применяют 3 и более практик </a:t>
          </a:r>
          <a:endParaRPr lang="ru-RU" sz="1500" b="1" kern="1200" dirty="0"/>
        </a:p>
      </dsp:txBody>
      <dsp:txXfrm>
        <a:off x="2106423" y="1792674"/>
        <a:ext cx="1912739" cy="1147643"/>
      </dsp:txXfrm>
    </dsp:sp>
    <dsp:sp modelId="{25BF0AB7-1487-4803-825F-45E40F341153}">
      <dsp:nvSpPr>
        <dsp:cNvPr id="0" name=""/>
        <dsp:cNvSpPr/>
      </dsp:nvSpPr>
      <dsp:spPr>
        <a:xfrm>
          <a:off x="4210436" y="1792674"/>
          <a:ext cx="1912739" cy="1147643"/>
        </a:xfrm>
        <a:prstGeom prst="rect">
          <a:avLst/>
        </a:prstGeom>
        <a:solidFill>
          <a:srgbClr val="0396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49 практик, финансируются из региональных бюджетов</a:t>
          </a:r>
          <a:endParaRPr lang="ru-RU" sz="1500" b="1" kern="1200" dirty="0"/>
        </a:p>
      </dsp:txBody>
      <dsp:txXfrm>
        <a:off x="4210436" y="1792674"/>
        <a:ext cx="1912739" cy="1147643"/>
      </dsp:txXfrm>
    </dsp:sp>
    <dsp:sp modelId="{BD47B175-463D-4975-B44D-ECBE26FBF83C}">
      <dsp:nvSpPr>
        <dsp:cNvPr id="0" name=""/>
        <dsp:cNvSpPr/>
      </dsp:nvSpPr>
      <dsp:spPr>
        <a:xfrm>
          <a:off x="6314449" y="1792674"/>
          <a:ext cx="1912739" cy="1147643"/>
        </a:xfrm>
        <a:prstGeom prst="rect">
          <a:avLst/>
        </a:prstGeom>
        <a:solidFill>
          <a:srgbClr val="0396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26 муниципальных практик</a:t>
          </a:r>
          <a:endParaRPr lang="ru-RU" sz="1500" b="1" kern="1200" dirty="0"/>
        </a:p>
      </dsp:txBody>
      <dsp:txXfrm>
        <a:off x="6314449" y="1792674"/>
        <a:ext cx="1912739" cy="1147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3195B-9017-428A-B2C3-D9F7D0AE0BD4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61AC4-CDFD-4841-808E-32B902540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5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2273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6754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59952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8507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3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4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>
            <a:extLst>
              <a:ext uri="{FF2B5EF4-FFF2-40B4-BE49-F238E27FC236}">
                <a16:creationId xmlns:a16="http://schemas.microsoft.com/office/drawing/2014/main" id="{8CFE3291-C24F-4417-B062-7CAB324AE085}"/>
              </a:ext>
            </a:extLst>
          </p:cNvPr>
          <p:cNvSpPr txBox="1">
            <a:spLocks/>
          </p:cNvSpPr>
          <p:nvPr userDrawn="1"/>
        </p:nvSpPr>
        <p:spPr>
          <a:xfrm>
            <a:off x="7248525" y="6408738"/>
            <a:ext cx="134938" cy="134937"/>
          </a:xfrm>
          <a:prstGeom prst="rect">
            <a:avLst/>
          </a:prstGeom>
          <a:ln w="3175">
            <a:miter lim="400000"/>
          </a:ln>
        </p:spPr>
        <p:txBody>
          <a:bodyPr wrap="none" lIns="15146" tIns="15146" rIns="15146" bIns="1514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/>
            </a:pPr>
            <a:fld id="{E3C20429-4A6C-4C73-ABF9-658ECB02D568}" type="slidenum">
              <a:rPr lang="ru-RU" sz="675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ru-RU" sz="675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4D25C6F-E3CD-447D-8397-F018D6CA3772}"/>
              </a:ext>
            </a:extLst>
          </p:cNvPr>
          <p:cNvCxnSpPr/>
          <p:nvPr userDrawn="1"/>
        </p:nvCxnSpPr>
        <p:spPr>
          <a:xfrm>
            <a:off x="7443788" y="6399320"/>
            <a:ext cx="0" cy="17519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38594" y="433175"/>
            <a:ext cx="4785956" cy="548376"/>
          </a:xfrm>
          <a:prstGeom prst="rect">
            <a:avLst/>
          </a:prstGeom>
          <a:ln w="3175">
            <a:miter lim="400000"/>
          </a:ln>
        </p:spPr>
        <p:txBody>
          <a:bodyPr lIns="0" tIns="0" rIns="0" bIns="0" anchor="b">
            <a:noAutofit/>
          </a:bodyPr>
          <a:lstStyle>
            <a:lvl1pPr algn="l">
              <a:defRPr kumimoji="0" lang="ru-RU" sz="2025" b="1" normalizeH="0" baseline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8594" y="1133475"/>
            <a:ext cx="6290129" cy="2791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94" i="1">
                <a:latin typeface="Georgia" panose="02040502050405020303" pitchFamily="18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0"/>
          </p:nvPr>
        </p:nvSpPr>
        <p:spPr>
          <a:xfrm>
            <a:off x="438150" y="6411913"/>
            <a:ext cx="1236663" cy="169862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ru-RU"/>
              <a:t>Источник:</a:t>
            </a:r>
          </a:p>
        </p:txBody>
      </p:sp>
      <p:sp>
        <p:nvSpPr>
          <p:cNvPr id="7" name="Shape 134">
            <a:extLst>
              <a:ext uri="{FF2B5EF4-FFF2-40B4-BE49-F238E27FC236}">
                <a16:creationId xmlns:a16="http://schemas.microsoft.com/office/drawing/2014/main" id="{C2A86EB4-B899-4EC8-8EF8-158E6044B8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321550" y="6392863"/>
            <a:ext cx="93663" cy="203200"/>
          </a:xfrm>
          <a:extLst>
            <a:ext uri="{C572A759-6A51-4108-AA02-DFA0A04FC94B}"/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B12DC-07F7-42C8-89B7-B0952E5F4DF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7932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8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4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3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0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2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9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4A58-689D-47A5-A3DC-A3576703A60E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y.galkina@g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dget4me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9166" y="4224795"/>
            <a:ext cx="7569376" cy="179144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300" b="1" dirty="0" smtClean="0"/>
              <a:t>Гражданские </a:t>
            </a:r>
            <a:r>
              <a:rPr lang="ru-RU" sz="3300" b="1" dirty="0"/>
              <a:t>активисты - кто они и с чем их едят: как инициативное бюджетирование меняет формат взаимоотношений общества и </a:t>
            </a:r>
            <a:r>
              <a:rPr lang="ru-RU" sz="3300" b="1" dirty="0" smtClean="0"/>
              <a:t>власти</a:t>
            </a:r>
            <a:endParaRPr lang="ru-RU" sz="3300" b="1" dirty="0" smtClean="0"/>
          </a:p>
          <a:p>
            <a:pPr algn="l"/>
            <a:endParaRPr lang="ru-RU" dirty="0"/>
          </a:p>
          <a:p>
            <a:pPr algn="l"/>
            <a:r>
              <a:rPr lang="ru-RU" sz="3300" b="1" dirty="0" smtClean="0"/>
              <a:t>Наталия Галкина</a:t>
            </a:r>
          </a:p>
          <a:p>
            <a:pPr algn="l"/>
            <a:r>
              <a:rPr lang="ru-RU" dirty="0" smtClean="0"/>
              <a:t>ЦИБ НИФИ Минфина РФ, н.с.</a:t>
            </a:r>
          </a:p>
          <a:p>
            <a:pPr algn="l"/>
            <a:r>
              <a:rPr lang="en-US" dirty="0" smtClean="0"/>
              <a:t>Data Research</a:t>
            </a:r>
            <a:r>
              <a:rPr lang="ru-RU" dirty="0" smtClean="0"/>
              <a:t>, директор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93107" y="2911126"/>
            <a:ext cx="8665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Острые вопросы развития </a:t>
            </a:r>
            <a:r>
              <a:rPr lang="ru-RU" sz="3200" dirty="0" smtClean="0">
                <a:solidFill>
                  <a:schemeClr val="bg1"/>
                </a:solidFill>
              </a:rPr>
              <a:t>инициативного бюджетирования </a:t>
            </a:r>
            <a:r>
              <a:rPr lang="ru-RU" sz="3200" dirty="0">
                <a:solidFill>
                  <a:schemeClr val="bg1"/>
                </a:solidFill>
              </a:rPr>
              <a:t>– вызовы для исследователя</a:t>
            </a:r>
          </a:p>
        </p:txBody>
      </p:sp>
    </p:spTree>
    <p:extLst>
      <p:ext uri="{BB962C8B-B14F-4D97-AF65-F5344CB8AC3E}">
        <p14:creationId xmlns:p14="http://schemas.microsoft.com/office/powerpoint/2010/main" val="205865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9697" y="597110"/>
            <a:ext cx="7600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не-социология: медиа мониторинг, платформы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99156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online </a:t>
            </a:r>
            <a:r>
              <a:rPr lang="ru-RU" dirty="0" smtClean="0">
                <a:solidFill>
                  <a:srgbClr val="FF0000"/>
                </a:solidFill>
              </a:rPr>
              <a:t>платформы </a:t>
            </a:r>
            <a:r>
              <a:rPr lang="ru-RU" dirty="0" smtClean="0"/>
              <a:t>как средство сбора проектных идей, предварительного отбора проектов, голосования за проекты; площадка для обсуждения и обратной связи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мониторинг </a:t>
            </a:r>
            <a:r>
              <a:rPr lang="ru-RU" dirty="0" err="1" smtClean="0">
                <a:solidFill>
                  <a:srgbClr val="FF0000"/>
                </a:solidFill>
              </a:rPr>
              <a:t>соцмедиа</a:t>
            </a:r>
            <a:r>
              <a:rPr lang="ru-RU" dirty="0" smtClean="0">
                <a:solidFill>
                  <a:srgbClr val="FF0000"/>
                </a:solidFill>
              </a:rPr>
              <a:t> и </a:t>
            </a:r>
            <a:r>
              <a:rPr lang="ru-RU" dirty="0" err="1" smtClean="0">
                <a:solidFill>
                  <a:srgbClr val="FF0000"/>
                </a:solidFill>
              </a:rPr>
              <a:t>месенджеров</a:t>
            </a:r>
            <a:endParaRPr lang="ru-RU" dirty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опыт Якутии (мессенджеры)</a:t>
            </a:r>
          </a:p>
          <a:p>
            <a:pPr lvl="1"/>
            <a:r>
              <a:rPr lang="ru-RU" dirty="0" smtClean="0"/>
              <a:t>группы по проектам в соцсетях еще не превратились в сеть</a:t>
            </a: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1561833"/>
            <a:ext cx="189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Есть потребность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48262"/>
            <a:ext cx="22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Пока не востребован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6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610" y="4426722"/>
            <a:ext cx="6412231" cy="15040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b="1" dirty="0" smtClean="0"/>
              <a:t>Наталия Галкина</a:t>
            </a:r>
            <a:endParaRPr lang="en-US" sz="4000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sz="3200" b="1" dirty="0" smtClean="0">
                <a:hlinkClick r:id="rId3"/>
              </a:rPr>
              <a:t>nataly.galkina@gmail.com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+7(916) 670-18-35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9173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116013" y="1600200"/>
            <a:ext cx="7570787" cy="2476500"/>
          </a:xfrm>
        </p:spPr>
        <p:txBody>
          <a:bodyPr/>
          <a:lstStyle/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всероссийский опрос, 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репрезентирует население 18-70 лет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en-US" altLang="ru-RU" sz="2400" smtClean="0"/>
              <a:t>N = 1</a:t>
            </a:r>
            <a:r>
              <a:rPr lang="ru-RU" altLang="ru-RU" sz="2400" smtClean="0"/>
              <a:t>.</a:t>
            </a:r>
            <a:r>
              <a:rPr lang="en-US" altLang="ru-RU" sz="2400" smtClean="0"/>
              <a:t>897</a:t>
            </a:r>
            <a:endParaRPr lang="ru-RU" altLang="ru-RU" sz="2400" smtClean="0"/>
          </a:p>
          <a:p>
            <a:pPr marL="0" indent="0" algn="r" eaLnBrk="1" hangingPunct="1"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октябрь 2017</a:t>
            </a:r>
          </a:p>
        </p:txBody>
      </p:sp>
    </p:spTree>
    <p:extLst>
      <p:ext uri="{BB962C8B-B14F-4D97-AF65-F5344CB8AC3E}">
        <p14:creationId xmlns:p14="http://schemas.microsoft.com/office/powerpoint/2010/main" val="11135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65">
            <a:extLst>
              <a:ext uri="{FF2B5EF4-FFF2-40B4-BE49-F238E27FC236}">
                <a16:creationId xmlns:a16="http://schemas.microsoft.com/office/drawing/2014/main" id="{6AF92EEA-45ED-4E3B-BF3D-6E63C198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223" y="1069940"/>
            <a:ext cx="4303713" cy="809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7500" tIns="35100" rIns="67500" bIns="3510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altLang="ru-RU" sz="1600" i="1" dirty="0">
                <a:solidFill>
                  <a:srgbClr val="7F7F7F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Поддерживаете ли вы существующие направления бюджетных расходов в вашем городе/поселении? </a:t>
            </a:r>
            <a:endParaRPr lang="ru-RU" altLang="ru-RU" sz="1600" i="1" dirty="0">
              <a:solidFill>
                <a:srgbClr val="888B8D"/>
              </a:solidFill>
              <a:latin typeface="Georgia" panose="02040502050405020303" pitchFamily="18" charset="0"/>
              <a:cs typeface="Tahoma" panose="020B0604030504040204" pitchFamily="34" charset="0"/>
            </a:endParaRPr>
          </a:p>
        </p:txBody>
      </p:sp>
      <p:sp>
        <p:nvSpPr>
          <p:cNvPr id="19459" name="Заголовок 4"/>
          <p:cNvSpPr>
            <a:spLocks noGrp="1"/>
          </p:cNvSpPr>
          <p:nvPr>
            <p:ph type="title"/>
          </p:nvPr>
        </p:nvSpPr>
        <p:spPr>
          <a:xfrm>
            <a:off x="538163" y="441325"/>
            <a:ext cx="8281987" cy="411163"/>
          </a:xfrm>
          <a:ln w="9525"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ru-RU" sz="2400" smtClean="0"/>
              <a:t>Поддержка направлений расходования бюджета</a:t>
            </a:r>
          </a:p>
        </p:txBody>
      </p:sp>
      <p:graphicFrame>
        <p:nvGraphicFramePr>
          <p:cNvPr id="19460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712493"/>
              </p:ext>
            </p:extLst>
          </p:nvPr>
        </p:nvGraphicFramePr>
        <p:xfrm>
          <a:off x="820738" y="2707232"/>
          <a:ext cx="3021661" cy="3149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иаграмма" r:id="rId4" imgW="3645724" imgH="3682303" progId="Excel.Chart.8">
                  <p:embed/>
                </p:oleObj>
              </mc:Choice>
              <mc:Fallback>
                <p:oleObj name="Диаграмма" r:id="rId4" imgW="3645724" imgH="3682303" progId="Excel.Chart.8">
                  <p:embed/>
                  <p:pic>
                    <p:nvPicPr>
                      <p:cNvPr id="1946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707232"/>
                        <a:ext cx="3021661" cy="3149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BE091A6-42C6-4D34-823C-963A4837ED1F}"/>
              </a:ext>
            </a:extLst>
          </p:cNvPr>
          <p:cNvSpPr txBox="1"/>
          <p:nvPr/>
        </p:nvSpPr>
        <p:spPr>
          <a:xfrm>
            <a:off x="2944546" y="4998178"/>
            <a:ext cx="1066706" cy="9025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9511"/>
                </a:solidFill>
                <a:latin typeface="Arial Narrow" panose="020B0606020202030204" pitchFamily="34" charset="0"/>
              </a:rPr>
              <a:t>17</a:t>
            </a:r>
            <a:r>
              <a:rPr lang="ru-RU" sz="2800" b="1" dirty="0">
                <a:solidFill>
                  <a:srgbClr val="009511"/>
                </a:solidFill>
                <a:latin typeface="Arial Narrow" panose="020B0606020202030204" pitchFamily="34" charset="0"/>
                <a:sym typeface="Helvetica Light"/>
              </a:rPr>
              <a:t>%</a:t>
            </a:r>
          </a:p>
          <a:p>
            <a:pPr algn="r"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Да, в целом</a:t>
            </a:r>
          </a:p>
          <a:p>
            <a:pPr algn="r"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поддерживаю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4DF325-8285-41BC-B03F-8A5B0F3D35AF}"/>
              </a:ext>
            </a:extLst>
          </p:cNvPr>
          <p:cNvSpPr txBox="1"/>
          <p:nvPr/>
        </p:nvSpPr>
        <p:spPr>
          <a:xfrm>
            <a:off x="344894" y="2720629"/>
            <a:ext cx="803814" cy="9025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27480"/>
                </a:solidFill>
                <a:latin typeface="Arial Narrow" panose="020B0606020202030204" pitchFamily="34" charset="0"/>
              </a:rPr>
              <a:t>58%</a:t>
            </a:r>
            <a:endParaRPr lang="ru-RU" sz="2800" b="1" dirty="0">
              <a:solidFill>
                <a:srgbClr val="027480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Я мало об</a:t>
            </a:r>
          </a:p>
          <a:p>
            <a:pPr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этом знаю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283D8A-9F9E-4A81-BD35-99FAA99EB107}"/>
              </a:ext>
            </a:extLst>
          </p:cNvPr>
          <p:cNvSpPr txBox="1"/>
          <p:nvPr/>
        </p:nvSpPr>
        <p:spPr>
          <a:xfrm>
            <a:off x="434519" y="4309697"/>
            <a:ext cx="1278303" cy="9025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25%</a:t>
            </a:r>
            <a:endParaRPr lang="ru-RU" sz="2800" b="1" dirty="0">
              <a:solidFill>
                <a:schemeClr val="accent5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Нет, в целом</a:t>
            </a:r>
          </a:p>
          <a:p>
            <a:pPr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не поддерживаю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sym typeface="Helvetica Light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B774CB2-911E-4DAC-A0E5-469630E3E788}"/>
              </a:ext>
            </a:extLst>
          </p:cNvPr>
          <p:cNvCxnSpPr>
            <a:cxnSpLocks/>
          </p:cNvCxnSpPr>
          <p:nvPr/>
        </p:nvCxnSpPr>
        <p:spPr>
          <a:xfrm flipV="1">
            <a:off x="1073670" y="3074703"/>
            <a:ext cx="729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7592CD8-2B2F-435E-988E-C174B9104F75}"/>
              </a:ext>
            </a:extLst>
          </p:cNvPr>
          <p:cNvCxnSpPr>
            <a:cxnSpLocks/>
          </p:cNvCxnSpPr>
          <p:nvPr/>
        </p:nvCxnSpPr>
        <p:spPr>
          <a:xfrm flipV="1">
            <a:off x="746801" y="4239657"/>
            <a:ext cx="729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913F434-9651-432F-8AF9-A69C828C28EE}"/>
              </a:ext>
            </a:extLst>
          </p:cNvPr>
          <p:cNvCxnSpPr>
            <a:cxnSpLocks/>
          </p:cNvCxnSpPr>
          <p:nvPr/>
        </p:nvCxnSpPr>
        <p:spPr>
          <a:xfrm flipV="1">
            <a:off x="2748899" y="4909276"/>
            <a:ext cx="729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61966B5-ABC7-4EC4-99A5-B80E733089AE}"/>
              </a:ext>
            </a:extLst>
          </p:cNvPr>
          <p:cNvSpPr/>
          <p:nvPr/>
        </p:nvSpPr>
        <p:spPr>
          <a:xfrm>
            <a:off x="447675" y="5622925"/>
            <a:ext cx="1676400" cy="3222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700" b="1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База: </a:t>
            </a:r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все респонденты (</a:t>
            </a:r>
            <a:r>
              <a:rPr lang="en-US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N=</a:t>
            </a:r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1897</a:t>
            </a:r>
            <a:r>
              <a:rPr lang="en-US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345" y="2158748"/>
            <a:ext cx="902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2017 г.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09113"/>
              </p:ext>
            </p:extLst>
          </p:nvPr>
        </p:nvGraphicFramePr>
        <p:xfrm>
          <a:off x="5565775" y="1762125"/>
          <a:ext cx="3014663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иаграмма" r:id="rId6" imgW="3638645" imgH="3676637" progId="Excel.Chart.8">
                  <p:embed/>
                </p:oleObj>
              </mc:Choice>
              <mc:Fallback>
                <p:oleObj name="Диаграмма" r:id="rId6" imgW="3638645" imgH="3676637" progId="Excel.Chart.8">
                  <p:embed/>
                  <p:pic>
                    <p:nvPicPr>
                      <p:cNvPr id="1946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1762125"/>
                        <a:ext cx="3014663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61966B5-ABC7-4EC4-99A5-B80E733089AE}"/>
              </a:ext>
            </a:extLst>
          </p:cNvPr>
          <p:cNvSpPr/>
          <p:nvPr/>
        </p:nvSpPr>
        <p:spPr>
          <a:xfrm>
            <a:off x="7376890" y="5249402"/>
            <a:ext cx="1676400" cy="20005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700" b="1" i="1" dirty="0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База: </a:t>
            </a:r>
            <a:r>
              <a:rPr lang="ru-RU" altLang="ru-RU" sz="700" i="1" dirty="0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все респонденты (</a:t>
            </a:r>
            <a:r>
              <a:rPr lang="en-US" altLang="ru-RU" sz="700" i="1" dirty="0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N=</a:t>
            </a:r>
            <a:r>
              <a:rPr lang="ru-RU" altLang="ru-RU" sz="700" i="1" dirty="0" smtClean="0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1875</a:t>
            </a:r>
            <a:r>
              <a:rPr lang="en-US" altLang="ru-RU" sz="700" i="1" dirty="0" smtClean="0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)</a:t>
            </a:r>
            <a:endParaRPr lang="en-US" altLang="ru-RU" sz="700" i="1" dirty="0">
              <a:solidFill>
                <a:srgbClr val="888B8D"/>
              </a:solidFill>
              <a:latin typeface="Georgia" panose="02040502050405020303" pitchFamily="18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E091A6-42C6-4D34-823C-963A4837ED1F}"/>
              </a:ext>
            </a:extLst>
          </p:cNvPr>
          <p:cNvSpPr txBox="1"/>
          <p:nvPr/>
        </p:nvSpPr>
        <p:spPr>
          <a:xfrm>
            <a:off x="7555660" y="4002816"/>
            <a:ext cx="1066706" cy="9025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9511"/>
                </a:solidFill>
                <a:latin typeface="Arial Narrow" panose="020B0606020202030204" pitchFamily="34" charset="0"/>
              </a:rPr>
              <a:t>19</a:t>
            </a:r>
            <a:r>
              <a:rPr lang="ru-RU" sz="2800" b="1" dirty="0" smtClean="0">
                <a:solidFill>
                  <a:srgbClr val="009511"/>
                </a:solidFill>
                <a:latin typeface="Arial Narrow" panose="020B0606020202030204" pitchFamily="34" charset="0"/>
                <a:sym typeface="Helvetica Light"/>
              </a:rPr>
              <a:t>%</a:t>
            </a:r>
            <a:endParaRPr lang="ru-RU" sz="2800" b="1" dirty="0">
              <a:solidFill>
                <a:srgbClr val="009511"/>
              </a:solidFill>
              <a:latin typeface="Arial Narrow" panose="020B0606020202030204" pitchFamily="34" charset="0"/>
              <a:sym typeface="Helvetica Light"/>
            </a:endParaRPr>
          </a:p>
          <a:p>
            <a:pPr algn="r"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Да, в целом</a:t>
            </a:r>
          </a:p>
          <a:p>
            <a:pPr algn="r"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поддерживаю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4DF325-8285-41BC-B03F-8A5B0F3D35AF}"/>
              </a:ext>
            </a:extLst>
          </p:cNvPr>
          <p:cNvSpPr txBox="1"/>
          <p:nvPr/>
        </p:nvSpPr>
        <p:spPr>
          <a:xfrm>
            <a:off x="4956008" y="1725267"/>
            <a:ext cx="803814" cy="9025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27480"/>
                </a:solidFill>
                <a:latin typeface="Arial Narrow" panose="020B0606020202030204" pitchFamily="34" charset="0"/>
              </a:rPr>
              <a:t>57%</a:t>
            </a:r>
            <a:endParaRPr lang="ru-RU" sz="2800" b="1" dirty="0">
              <a:solidFill>
                <a:srgbClr val="027480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Я мало об</a:t>
            </a:r>
          </a:p>
          <a:p>
            <a:pPr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этом знаю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283D8A-9F9E-4A81-BD35-99FAA99EB107}"/>
              </a:ext>
            </a:extLst>
          </p:cNvPr>
          <p:cNvSpPr txBox="1"/>
          <p:nvPr/>
        </p:nvSpPr>
        <p:spPr>
          <a:xfrm>
            <a:off x="5045633" y="3314335"/>
            <a:ext cx="1278303" cy="9025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24%</a:t>
            </a:r>
            <a:endParaRPr lang="ru-RU" sz="2800" b="1" dirty="0">
              <a:solidFill>
                <a:schemeClr val="accent5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Нет, в целом</a:t>
            </a:r>
          </a:p>
          <a:p>
            <a:pPr defTabSz="412750"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не поддерживаю</a:t>
            </a:r>
            <a:endParaRPr lang="ru-RU" sz="1400" b="1" dirty="0">
              <a:solidFill>
                <a:srgbClr val="000000"/>
              </a:solidFill>
              <a:latin typeface="Arial Narrow" panose="020B0606020202030204" pitchFamily="34" charset="0"/>
              <a:sym typeface="Helvetica Ligh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376890" y="3913974"/>
            <a:ext cx="1443260" cy="1298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117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65">
            <a:extLst>
              <a:ext uri="{FF2B5EF4-FFF2-40B4-BE49-F238E27FC236}">
                <a16:creationId xmlns:a16="http://schemas.microsoft.com/office/drawing/2014/main" id="{6AF92EEA-45ED-4E3B-BF3D-6E63C198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1411288"/>
            <a:ext cx="3987800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7500" tIns="35100" rIns="67500" bIns="3510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altLang="ru-RU" sz="1600" i="1">
                <a:solidFill>
                  <a:srgbClr val="7F7F7F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Хотели бы вы участвовать в обсуждении бюджетных расходов вашего города/поселения и голосовать за приоритетные направления финансирования? </a:t>
            </a:r>
            <a:endParaRPr lang="ru-RU" altLang="ru-RU" sz="1600" i="1">
              <a:solidFill>
                <a:srgbClr val="888B8D"/>
              </a:solidFill>
              <a:latin typeface="Georgia" panose="02040502050405020303" pitchFamily="18" charset="0"/>
              <a:cs typeface="Tahoma" panose="020B0604030504040204" pitchFamily="34" charset="0"/>
            </a:endParaRPr>
          </a:p>
        </p:txBody>
      </p:sp>
      <p:sp>
        <p:nvSpPr>
          <p:cNvPr id="21507" name="Заголовок 4"/>
          <p:cNvSpPr>
            <a:spLocks noGrp="1"/>
          </p:cNvSpPr>
          <p:nvPr>
            <p:ph type="title"/>
          </p:nvPr>
        </p:nvSpPr>
        <p:spPr>
          <a:xfrm>
            <a:off x="452438" y="295275"/>
            <a:ext cx="7935912" cy="650875"/>
          </a:xfrm>
          <a:ln w="9525"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ru-RU" sz="2400" smtClean="0"/>
              <a:t>Желание участвовать в обсуждении бюджета</a:t>
            </a:r>
          </a:p>
        </p:txBody>
      </p:sp>
      <p:graphicFrame>
        <p:nvGraphicFramePr>
          <p:cNvPr id="21508" name="Диаграмма 12"/>
          <p:cNvGraphicFramePr>
            <a:graphicFrameLocks/>
          </p:cNvGraphicFramePr>
          <p:nvPr/>
        </p:nvGraphicFramePr>
        <p:xfrm>
          <a:off x="820738" y="2176463"/>
          <a:ext cx="3533775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Диаграмма" r:id="rId4" imgW="3542083" imgH="3609145" progId="Excel.Chart.8">
                  <p:embed/>
                </p:oleObj>
              </mc:Choice>
              <mc:Fallback>
                <p:oleObj name="Диаграмма" r:id="rId4" imgW="3542083" imgH="3609145" progId="Excel.Chart.8">
                  <p:embed/>
                  <p:pic>
                    <p:nvPicPr>
                      <p:cNvPr id="21508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176463"/>
                        <a:ext cx="3533775" cy="360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BE091A6-42C6-4D34-823C-963A4837ED1F}"/>
              </a:ext>
            </a:extLst>
          </p:cNvPr>
          <p:cNvSpPr txBox="1"/>
          <p:nvPr/>
        </p:nvSpPr>
        <p:spPr>
          <a:xfrm>
            <a:off x="3720095" y="3821594"/>
            <a:ext cx="2333080" cy="15181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9511"/>
                </a:solidFill>
                <a:latin typeface="Arial Narrow" panose="020B0606020202030204" pitchFamily="34" charset="0"/>
                <a:sym typeface="Helvetica Light"/>
              </a:rPr>
              <a:t>25%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Нет, не хотел бы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участвовать, но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отношусь к идее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обсуждений положительно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4DF325-8285-41BC-B03F-8A5B0F3D35AF}"/>
              </a:ext>
            </a:extLst>
          </p:cNvPr>
          <p:cNvSpPr txBox="1"/>
          <p:nvPr/>
        </p:nvSpPr>
        <p:spPr>
          <a:xfrm>
            <a:off x="605908" y="1599396"/>
            <a:ext cx="1153268" cy="1025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/>
                </a:solidFill>
                <a:latin typeface="Arial Narrow" panose="020B0606020202030204" pitchFamily="34" charset="0"/>
              </a:rPr>
              <a:t>39%</a:t>
            </a:r>
            <a:endParaRPr lang="ru-RU" sz="3200" b="1" dirty="0">
              <a:solidFill>
                <a:schemeClr val="accent4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Мне это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не интересно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B774CB2-911E-4DAC-A0E5-469630E3E788}"/>
              </a:ext>
            </a:extLst>
          </p:cNvPr>
          <p:cNvCxnSpPr>
            <a:cxnSpLocks/>
          </p:cNvCxnSpPr>
          <p:nvPr/>
        </p:nvCxnSpPr>
        <p:spPr>
          <a:xfrm flipV="1">
            <a:off x="1247661" y="2707233"/>
            <a:ext cx="540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32E75C9-BED7-4C7B-8EAF-7ADE0363C2F2}"/>
              </a:ext>
            </a:extLst>
          </p:cNvPr>
          <p:cNvSpPr txBox="1"/>
          <p:nvPr/>
        </p:nvSpPr>
        <p:spPr>
          <a:xfrm>
            <a:off x="3294633" y="1538798"/>
            <a:ext cx="1126018" cy="1025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27480"/>
                </a:solidFill>
                <a:latin typeface="Arial Narrow" panose="020B0606020202030204" pitchFamily="34" charset="0"/>
              </a:rPr>
              <a:t>27%</a:t>
            </a:r>
            <a:endParaRPr lang="ru-RU" sz="3200" b="1" dirty="0">
              <a:solidFill>
                <a:srgbClr val="027480"/>
              </a:solidFill>
              <a:latin typeface="Arial Narrow" panose="020B0606020202030204" pitchFamily="34" charset="0"/>
              <a:sym typeface="Helvetica Light"/>
            </a:endParaRP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Да, хотел бы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участвовать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E60BDC-8882-41B9-9C14-113E15AD57F2}"/>
              </a:ext>
            </a:extLst>
          </p:cNvPr>
          <p:cNvSpPr txBox="1"/>
          <p:nvPr/>
        </p:nvSpPr>
        <p:spPr>
          <a:xfrm>
            <a:off x="881675" y="4580651"/>
            <a:ext cx="2860467" cy="12718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9</a:t>
            </a:r>
            <a:r>
              <a:rPr lang="ru-RU" sz="3200" b="1" dirty="0">
                <a:solidFill>
                  <a:schemeClr val="accent5"/>
                </a:solidFill>
                <a:latin typeface="Arial Narrow" panose="020B0606020202030204" pitchFamily="34" charset="0"/>
                <a:sym typeface="Helvetica Light"/>
              </a:rPr>
              <a:t>%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Нет, не хотел бы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участвовать, и отношусь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к идее обсуждений отрицательно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ED901C6-B45C-4528-A774-634C70CD7339}"/>
              </a:ext>
            </a:extLst>
          </p:cNvPr>
          <p:cNvCxnSpPr>
            <a:cxnSpLocks/>
          </p:cNvCxnSpPr>
          <p:nvPr/>
        </p:nvCxnSpPr>
        <p:spPr>
          <a:xfrm flipV="1">
            <a:off x="3202142" y="2707233"/>
            <a:ext cx="655500" cy="2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1241002-84C2-4EEB-9DD1-A39D394C474F}"/>
              </a:ext>
            </a:extLst>
          </p:cNvPr>
          <p:cNvCxnSpPr>
            <a:cxnSpLocks/>
          </p:cNvCxnSpPr>
          <p:nvPr/>
        </p:nvCxnSpPr>
        <p:spPr>
          <a:xfrm flipV="1">
            <a:off x="1247661" y="4610772"/>
            <a:ext cx="540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5E59E3D-3AA6-47CB-8B1F-D25B04843B31}"/>
              </a:ext>
            </a:extLst>
          </p:cNvPr>
          <p:cNvCxnSpPr>
            <a:cxnSpLocks/>
          </p:cNvCxnSpPr>
          <p:nvPr/>
        </p:nvCxnSpPr>
        <p:spPr>
          <a:xfrm flipV="1">
            <a:off x="3202142" y="4610772"/>
            <a:ext cx="540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E86EB4B-B311-4C98-A7EE-E7717C946C6F}"/>
              </a:ext>
            </a:extLst>
          </p:cNvPr>
          <p:cNvSpPr/>
          <p:nvPr/>
        </p:nvSpPr>
        <p:spPr>
          <a:xfrm>
            <a:off x="344488" y="5970588"/>
            <a:ext cx="1676400" cy="3238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700" b="1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База: </a:t>
            </a:r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все респонденты (</a:t>
            </a:r>
            <a:r>
              <a:rPr lang="en-US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N=</a:t>
            </a:r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1897</a:t>
            </a:r>
            <a:r>
              <a:rPr lang="en-US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14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685480"/>
              </p:ext>
            </p:extLst>
          </p:nvPr>
        </p:nvGraphicFramePr>
        <p:xfrm>
          <a:off x="5889970" y="761067"/>
          <a:ext cx="3533775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иаграмма" r:id="rId4" imgW="3542083" imgH="3609145" progId="Excel.Chart.8">
                  <p:embed/>
                </p:oleObj>
              </mc:Choice>
              <mc:Fallback>
                <p:oleObj name="Диаграмма" r:id="rId4" imgW="3542083" imgH="3609145" progId="Excel.Chart.8">
                  <p:embed/>
                  <p:pic>
                    <p:nvPicPr>
                      <p:cNvPr id="21508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970" y="761067"/>
                        <a:ext cx="3533775" cy="360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BE091A6-42C6-4D34-823C-963A4837ED1F}"/>
              </a:ext>
            </a:extLst>
          </p:cNvPr>
          <p:cNvSpPr txBox="1"/>
          <p:nvPr/>
        </p:nvSpPr>
        <p:spPr>
          <a:xfrm>
            <a:off x="8815273" y="2303482"/>
            <a:ext cx="2333080" cy="15181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9511"/>
                </a:solidFill>
                <a:latin typeface="Arial Narrow" panose="020B0606020202030204" pitchFamily="34" charset="0"/>
                <a:sym typeface="Helvetica Light"/>
              </a:rPr>
              <a:t>27%</a:t>
            </a:r>
            <a:endParaRPr lang="ru-RU" sz="3200" b="1" dirty="0">
              <a:solidFill>
                <a:srgbClr val="009511"/>
              </a:solidFill>
              <a:latin typeface="Arial Narrow" panose="020B0606020202030204" pitchFamily="34" charset="0"/>
              <a:sym typeface="Helvetica Light"/>
            </a:endParaRP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Нет, не хотел бы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участвовать, но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отношусь к идее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обсуждений положительно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4DF325-8285-41BC-B03F-8A5B0F3D35AF}"/>
              </a:ext>
            </a:extLst>
          </p:cNvPr>
          <p:cNvSpPr txBox="1"/>
          <p:nvPr/>
        </p:nvSpPr>
        <p:spPr>
          <a:xfrm>
            <a:off x="5701086" y="81284"/>
            <a:ext cx="1153268" cy="1025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35%</a:t>
            </a:r>
            <a:endParaRPr lang="ru-RU" sz="3200" b="1" dirty="0">
              <a:solidFill>
                <a:schemeClr val="accent4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Мне это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не интересно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2E75C9-BED7-4C7B-8EAF-7ADE0363C2F2}"/>
              </a:ext>
            </a:extLst>
          </p:cNvPr>
          <p:cNvSpPr txBox="1"/>
          <p:nvPr/>
        </p:nvSpPr>
        <p:spPr>
          <a:xfrm>
            <a:off x="8389811" y="20686"/>
            <a:ext cx="1126018" cy="1025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27480"/>
                </a:solidFill>
                <a:latin typeface="Arial Narrow" panose="020B0606020202030204" pitchFamily="34" charset="0"/>
              </a:rPr>
              <a:t>30%</a:t>
            </a:r>
            <a:endParaRPr lang="ru-RU" sz="3200" b="1" dirty="0">
              <a:solidFill>
                <a:srgbClr val="027480"/>
              </a:solidFill>
              <a:latin typeface="Arial Narrow" panose="020B0606020202030204" pitchFamily="34" charset="0"/>
              <a:sym typeface="Helvetica Light"/>
            </a:endParaRP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Да, хотел бы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участвовать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E60BDC-8882-41B9-9C14-113E15AD57F2}"/>
              </a:ext>
            </a:extLst>
          </p:cNvPr>
          <p:cNvSpPr txBox="1"/>
          <p:nvPr/>
        </p:nvSpPr>
        <p:spPr>
          <a:xfrm>
            <a:off x="5976853" y="3062539"/>
            <a:ext cx="2860467" cy="12718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8</a:t>
            </a:r>
            <a:r>
              <a:rPr lang="ru-RU" sz="3200" b="1" dirty="0" smtClean="0">
                <a:solidFill>
                  <a:schemeClr val="accent5"/>
                </a:solidFill>
                <a:latin typeface="Arial Narrow" panose="020B0606020202030204" pitchFamily="34" charset="0"/>
                <a:sym typeface="Helvetica Light"/>
              </a:rPr>
              <a:t>%</a:t>
            </a:r>
            <a:endParaRPr lang="ru-RU" sz="3200" b="1" dirty="0">
              <a:solidFill>
                <a:schemeClr val="accent5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Нет, не хотел бы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участвовать, и отношусь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к идее обсуждений отрицательно</a:t>
            </a:r>
          </a:p>
        </p:txBody>
      </p:sp>
      <p:sp>
        <p:nvSpPr>
          <p:cNvPr id="27" name="Овал 26"/>
          <p:cNvSpPr/>
          <p:nvPr/>
        </p:nvSpPr>
        <p:spPr>
          <a:xfrm>
            <a:off x="8169369" y="-191329"/>
            <a:ext cx="1443260" cy="1298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935324" y="1915326"/>
            <a:ext cx="1443260" cy="1298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02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65">
            <a:extLst>
              <a:ext uri="{FF2B5EF4-FFF2-40B4-BE49-F238E27FC236}">
                <a16:creationId xmlns:a16="http://schemas.microsoft.com/office/drawing/2014/main" id="{6AF92EEA-45ED-4E3B-BF3D-6E63C198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150938"/>
            <a:ext cx="5262563" cy="1055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7500" tIns="35100" rIns="67500" bIns="3510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altLang="ru-RU" sz="1600" i="1">
                <a:solidFill>
                  <a:srgbClr val="7F7F7F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Насколько Вы знакомы с проектами улучшения общественной инфраструктуры с участием граждан («инициативное бюджетирование», «народный бюджет», «самообложение» и т.д.)? </a:t>
            </a:r>
            <a:endParaRPr lang="ru-RU" altLang="ru-RU" sz="1600" i="1">
              <a:solidFill>
                <a:srgbClr val="888B8D"/>
              </a:solidFill>
              <a:latin typeface="Georgia" panose="02040502050405020303" pitchFamily="18" charset="0"/>
              <a:cs typeface="Tahoma" panose="020B0604030504040204" pitchFamily="34" charset="0"/>
            </a:endParaRPr>
          </a:p>
        </p:txBody>
      </p:sp>
      <p:sp>
        <p:nvSpPr>
          <p:cNvPr id="23555" name="Заголовок 4"/>
          <p:cNvSpPr>
            <a:spLocks noGrp="1"/>
          </p:cNvSpPr>
          <p:nvPr>
            <p:ph type="title"/>
          </p:nvPr>
        </p:nvSpPr>
        <p:spPr>
          <a:xfrm>
            <a:off x="460375" y="557213"/>
            <a:ext cx="7064375" cy="411162"/>
          </a:xfrm>
          <a:ln w="9525"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ru-RU" sz="2400" smtClean="0"/>
              <a:t>Известность существующих проектов</a:t>
            </a:r>
          </a:p>
        </p:txBody>
      </p:sp>
      <p:graphicFrame>
        <p:nvGraphicFramePr>
          <p:cNvPr id="23556" name="Диаграмма 12"/>
          <p:cNvGraphicFramePr>
            <a:graphicFrameLocks/>
          </p:cNvGraphicFramePr>
          <p:nvPr/>
        </p:nvGraphicFramePr>
        <p:xfrm>
          <a:off x="820738" y="2176463"/>
          <a:ext cx="334645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иаграмма" r:id="rId4" imgW="3353091" imgH="3468925" progId="Excel.Chart.8">
                  <p:embed/>
                </p:oleObj>
              </mc:Choice>
              <mc:Fallback>
                <p:oleObj name="Диаграмма" r:id="rId4" imgW="3353091" imgH="3468925" progId="Excel.Chart.8">
                  <p:embed/>
                  <p:pic>
                    <p:nvPicPr>
                      <p:cNvPr id="23556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176463"/>
                        <a:ext cx="3346450" cy="346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B4DF325-8285-41BC-B03F-8A5B0F3D35AF}"/>
              </a:ext>
            </a:extLst>
          </p:cNvPr>
          <p:cNvSpPr txBox="1"/>
          <p:nvPr/>
        </p:nvSpPr>
        <p:spPr>
          <a:xfrm>
            <a:off x="206699" y="2321037"/>
            <a:ext cx="1408146" cy="10564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69%</a:t>
            </a:r>
            <a:endParaRPr lang="ru-RU" sz="3200" b="1" dirty="0">
              <a:solidFill>
                <a:schemeClr val="accent5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Никогда о таком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не слышал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B774CB2-911E-4DAC-A0E5-469630E3E788}"/>
              </a:ext>
            </a:extLst>
          </p:cNvPr>
          <p:cNvCxnSpPr>
            <a:cxnSpLocks/>
          </p:cNvCxnSpPr>
          <p:nvPr/>
        </p:nvCxnSpPr>
        <p:spPr>
          <a:xfrm flipV="1">
            <a:off x="1247661" y="2707233"/>
            <a:ext cx="540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3AD0F96-2596-4306-A3FB-D3F57F35E5EB}"/>
              </a:ext>
            </a:extLst>
          </p:cNvPr>
          <p:cNvSpPr/>
          <p:nvPr/>
        </p:nvSpPr>
        <p:spPr>
          <a:xfrm>
            <a:off x="5856288" y="4805363"/>
            <a:ext cx="2590800" cy="43973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База: те, кто что-то слышал или имеет хорошее</a:t>
            </a:r>
          </a:p>
          <a:p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представление о подобных проектах</a:t>
            </a:r>
          </a:p>
          <a:p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(</a:t>
            </a:r>
            <a:r>
              <a:rPr lang="en-US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N=</a:t>
            </a:r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580</a:t>
            </a:r>
            <a:r>
              <a:rPr lang="en-US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9909C97-0F0E-4A43-AF64-6B9B0E07B873}"/>
              </a:ext>
            </a:extLst>
          </p:cNvPr>
          <p:cNvCxnSpPr>
            <a:cxnSpLocks/>
          </p:cNvCxnSpPr>
          <p:nvPr/>
        </p:nvCxnSpPr>
        <p:spPr>
          <a:xfrm flipV="1">
            <a:off x="3352800" y="2540000"/>
            <a:ext cx="3321050" cy="1587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FAEA1D79-3095-4290-874C-D1A1BDD9B005}"/>
              </a:ext>
            </a:extLst>
          </p:cNvPr>
          <p:cNvCxnSpPr>
            <a:cxnSpLocks/>
          </p:cNvCxnSpPr>
          <p:nvPr/>
        </p:nvCxnSpPr>
        <p:spPr>
          <a:xfrm>
            <a:off x="3352800" y="48069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62" name="Диаграмма 41"/>
          <p:cNvGraphicFramePr>
            <a:graphicFrameLocks/>
          </p:cNvGraphicFramePr>
          <p:nvPr/>
        </p:nvGraphicFramePr>
        <p:xfrm>
          <a:off x="5133975" y="2081213"/>
          <a:ext cx="3629025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иаграмма" r:id="rId6" imgW="3633531" imgH="3261643" progId="Excel.Chart.8">
                  <p:embed/>
                </p:oleObj>
              </mc:Choice>
              <mc:Fallback>
                <p:oleObj name="Диаграмма" r:id="rId6" imgW="3633531" imgH="3261643" progId="Excel.Chart.8">
                  <p:embed/>
                  <p:pic>
                    <p:nvPicPr>
                      <p:cNvPr id="23562" name="Диаграмма 4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2081213"/>
                        <a:ext cx="3629025" cy="325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5E18909F-D8C9-4E77-AF79-AFB7B32A2D35}"/>
              </a:ext>
            </a:extLst>
          </p:cNvPr>
          <p:cNvSpPr txBox="1"/>
          <p:nvPr/>
        </p:nvSpPr>
        <p:spPr>
          <a:xfrm>
            <a:off x="3693720" y="2090204"/>
            <a:ext cx="1368071" cy="15181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27480"/>
                </a:solidFill>
                <a:latin typeface="Arial Narrow" panose="020B0606020202030204" pitchFamily="34" charset="0"/>
                <a:sym typeface="Helvetica Light"/>
              </a:rPr>
              <a:t>28%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Что-то слышал,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но не имею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полного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представления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A23752-786A-4D53-9424-FDB8D7F9FCEE}"/>
              </a:ext>
            </a:extLst>
          </p:cNvPr>
          <p:cNvSpPr txBox="1"/>
          <p:nvPr/>
        </p:nvSpPr>
        <p:spPr>
          <a:xfrm>
            <a:off x="2799624" y="4108381"/>
            <a:ext cx="1850575" cy="12718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A0F"/>
                </a:solidFill>
                <a:latin typeface="Arial Narrow" panose="020B0606020202030204" pitchFamily="34" charset="0"/>
                <a:sym typeface="Helvetica Light"/>
              </a:rPr>
              <a:t>3%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Имею хорошее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представление 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о подобных проектах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98179A3-3F10-4A4D-BFFF-29C9906778C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27568" y="4590484"/>
            <a:ext cx="459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C796EE3-9D0A-4ABB-AB96-CC9AE5B046AD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63395" y="2849261"/>
            <a:ext cx="621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4BA141D-A516-453E-A6B5-2492CD074EE0}"/>
              </a:ext>
            </a:extLst>
          </p:cNvPr>
          <p:cNvSpPr/>
          <p:nvPr/>
        </p:nvSpPr>
        <p:spPr>
          <a:xfrm>
            <a:off x="447675" y="5622925"/>
            <a:ext cx="1676400" cy="3222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700" b="1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База: </a:t>
            </a:r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все респонденты (</a:t>
            </a:r>
            <a:r>
              <a:rPr lang="en-US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N=</a:t>
            </a:r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1897</a:t>
            </a:r>
            <a:r>
              <a:rPr lang="en-US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DF325-8285-41BC-B03F-8A5B0F3D35AF}"/>
              </a:ext>
            </a:extLst>
          </p:cNvPr>
          <p:cNvSpPr txBox="1"/>
          <p:nvPr/>
        </p:nvSpPr>
        <p:spPr>
          <a:xfrm>
            <a:off x="6170075" y="100301"/>
            <a:ext cx="1408146" cy="10564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65%</a:t>
            </a:r>
            <a:endParaRPr lang="ru-RU" sz="3200" b="1" dirty="0">
              <a:solidFill>
                <a:schemeClr val="accent5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Никогда о таком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не слышал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18909F-D8C9-4E77-AF79-AFB7B32A2D35}"/>
              </a:ext>
            </a:extLst>
          </p:cNvPr>
          <p:cNvSpPr txBox="1"/>
          <p:nvPr/>
        </p:nvSpPr>
        <p:spPr>
          <a:xfrm>
            <a:off x="9657096" y="-130532"/>
            <a:ext cx="1368071" cy="151811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27480"/>
                </a:solidFill>
                <a:latin typeface="Arial Narrow" panose="020B0606020202030204" pitchFamily="34" charset="0"/>
                <a:sym typeface="Helvetica Light"/>
              </a:rPr>
              <a:t>31%</a:t>
            </a:r>
            <a:endParaRPr lang="ru-RU" sz="3200" b="1" dirty="0">
              <a:solidFill>
                <a:srgbClr val="027480"/>
              </a:solidFill>
              <a:latin typeface="Arial Narrow" panose="020B0606020202030204" pitchFamily="34" charset="0"/>
              <a:sym typeface="Helvetica Light"/>
            </a:endParaRP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Что-то слышал,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но не имею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полного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представления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A23752-786A-4D53-9424-FDB8D7F9FCEE}"/>
              </a:ext>
            </a:extLst>
          </p:cNvPr>
          <p:cNvSpPr txBox="1"/>
          <p:nvPr/>
        </p:nvSpPr>
        <p:spPr>
          <a:xfrm>
            <a:off x="8763000" y="1887645"/>
            <a:ext cx="1850575" cy="12718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A0F"/>
                </a:solidFill>
                <a:latin typeface="Arial Narrow" panose="020B0606020202030204" pitchFamily="34" charset="0"/>
                <a:sym typeface="Helvetica Light"/>
              </a:rPr>
              <a:t>4%</a:t>
            </a:r>
            <a:endParaRPr lang="ru-RU" sz="3200" b="1" dirty="0">
              <a:solidFill>
                <a:srgbClr val="007A0F"/>
              </a:solidFill>
              <a:latin typeface="Arial Narrow" panose="020B0606020202030204" pitchFamily="34" charset="0"/>
              <a:sym typeface="Helvetica Light"/>
            </a:endParaRP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Имею хорошее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представление 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о подобных проектах</a:t>
            </a:r>
          </a:p>
        </p:txBody>
      </p:sp>
      <p:sp>
        <p:nvSpPr>
          <p:cNvPr id="21" name="Овал 20"/>
          <p:cNvSpPr/>
          <p:nvPr/>
        </p:nvSpPr>
        <p:spPr>
          <a:xfrm>
            <a:off x="9688287" y="-329907"/>
            <a:ext cx="1443260" cy="1298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2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Диаграмма 36"/>
          <p:cNvGraphicFramePr>
            <a:graphicFrameLocks/>
          </p:cNvGraphicFramePr>
          <p:nvPr/>
        </p:nvGraphicFramePr>
        <p:xfrm>
          <a:off x="4991100" y="2176463"/>
          <a:ext cx="334645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Диаграмма" r:id="rId4" imgW="3353091" imgH="3468925" progId="Excel.Chart.8">
                  <p:embed/>
                </p:oleObj>
              </mc:Choice>
              <mc:Fallback>
                <p:oleObj name="Диаграмма" r:id="rId4" imgW="3353091" imgH="3468925" progId="Excel.Chart.8">
                  <p:embed/>
                  <p:pic>
                    <p:nvPicPr>
                      <p:cNvPr id="25602" name="Диаграмма 3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2176463"/>
                        <a:ext cx="3346450" cy="346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65">
            <a:extLst>
              <a:ext uri="{FF2B5EF4-FFF2-40B4-BE49-F238E27FC236}">
                <a16:creationId xmlns:a16="http://schemas.microsoft.com/office/drawing/2014/main" id="{6AF92EEA-45ED-4E3B-BF3D-6E63C198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316038"/>
            <a:ext cx="8266113" cy="563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7500" tIns="35100" rIns="67500" bIns="3510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altLang="ru-RU" sz="1600" i="1">
                <a:solidFill>
                  <a:srgbClr val="7F7F7F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Хотели бы принимать участие в разработке такого проекта? Хотели бы принимать посильное (небольшое) участие в финансировании такого проекта? </a:t>
            </a:r>
            <a:endParaRPr lang="ru-RU" altLang="ru-RU" sz="1600" i="1">
              <a:solidFill>
                <a:srgbClr val="888B8D"/>
              </a:solidFill>
              <a:latin typeface="Georgia" panose="02040502050405020303" pitchFamily="18" charset="0"/>
              <a:cs typeface="Tahoma" panose="020B0604030504040204" pitchFamily="34" charset="0"/>
            </a:endParaRPr>
          </a:p>
        </p:txBody>
      </p:sp>
      <p:sp>
        <p:nvSpPr>
          <p:cNvPr id="25604" name="Заголовок 4"/>
          <p:cNvSpPr>
            <a:spLocks noGrp="1"/>
          </p:cNvSpPr>
          <p:nvPr>
            <p:ph type="title"/>
          </p:nvPr>
        </p:nvSpPr>
        <p:spPr>
          <a:xfrm>
            <a:off x="504825" y="630238"/>
            <a:ext cx="4995863" cy="411162"/>
          </a:xfrm>
          <a:ln w="9525"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ru-RU" sz="2400" smtClean="0"/>
              <a:t>Желание участвовать</a:t>
            </a:r>
          </a:p>
        </p:txBody>
      </p:sp>
      <p:graphicFrame>
        <p:nvGraphicFramePr>
          <p:cNvPr id="25605" name="Диаграмма 16"/>
          <p:cNvGraphicFramePr>
            <a:graphicFrameLocks/>
          </p:cNvGraphicFramePr>
          <p:nvPr/>
        </p:nvGraphicFramePr>
        <p:xfrm>
          <a:off x="820738" y="2176463"/>
          <a:ext cx="334645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Диаграмма" r:id="rId6" imgW="3353091" imgH="3468925" progId="Excel.Chart.8">
                  <p:embed/>
                </p:oleObj>
              </mc:Choice>
              <mc:Fallback>
                <p:oleObj name="Диаграмма" r:id="rId6" imgW="3353091" imgH="3468925" progId="Excel.Chart.8">
                  <p:embed/>
                  <p:pic>
                    <p:nvPicPr>
                      <p:cNvPr id="25605" name="Диаграмма 1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2176463"/>
                        <a:ext cx="3346450" cy="346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D17568A-00FB-4620-B867-4107264E10A2}"/>
              </a:ext>
            </a:extLst>
          </p:cNvPr>
          <p:cNvSpPr txBox="1"/>
          <p:nvPr/>
        </p:nvSpPr>
        <p:spPr>
          <a:xfrm>
            <a:off x="514865" y="4282454"/>
            <a:ext cx="885567" cy="7794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8000"/>
                </a:solidFill>
                <a:latin typeface="Arial Narrow" panose="020B0606020202030204" pitchFamily="34" charset="0"/>
                <a:sym typeface="Helvetica Light"/>
              </a:rPr>
              <a:t>27%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Скорее да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34A0427-154D-4963-8020-2612260715B5}"/>
              </a:ext>
            </a:extLst>
          </p:cNvPr>
          <p:cNvCxnSpPr>
            <a:cxnSpLocks/>
          </p:cNvCxnSpPr>
          <p:nvPr/>
        </p:nvCxnSpPr>
        <p:spPr>
          <a:xfrm flipV="1">
            <a:off x="1247661" y="2707233"/>
            <a:ext cx="540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1F6448-A7BF-4CB3-93D5-3E6D70696511}"/>
              </a:ext>
            </a:extLst>
          </p:cNvPr>
          <p:cNvSpPr txBox="1"/>
          <p:nvPr/>
        </p:nvSpPr>
        <p:spPr>
          <a:xfrm>
            <a:off x="3388178" y="4347547"/>
            <a:ext cx="957702" cy="1025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/>
                </a:solidFill>
                <a:latin typeface="Arial Narrow" panose="020B0606020202030204" pitchFamily="34" charset="0"/>
                <a:sym typeface="Helvetica Light"/>
              </a:rPr>
              <a:t>16%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Зависит от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проектов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69EF33F-4B9B-4496-9B7D-4536E3DB5A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27568" y="4590484"/>
            <a:ext cx="459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F1190A-9A02-4939-A0C7-6960531A0DAF}"/>
              </a:ext>
            </a:extLst>
          </p:cNvPr>
          <p:cNvSpPr txBox="1"/>
          <p:nvPr/>
        </p:nvSpPr>
        <p:spPr>
          <a:xfrm>
            <a:off x="1346821" y="5371485"/>
            <a:ext cx="2306982" cy="2562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ct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cs typeface="+mn-cs"/>
                <a:sym typeface="Helvetica Light"/>
              </a:rPr>
              <a:t>УЧАСТИЕ В РАЗРАБОТКЕ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BFE36D-D70E-4A39-9357-14F716087ACD}"/>
              </a:ext>
            </a:extLst>
          </p:cNvPr>
          <p:cNvSpPr txBox="1"/>
          <p:nvPr/>
        </p:nvSpPr>
        <p:spPr>
          <a:xfrm>
            <a:off x="5532609" y="5371485"/>
            <a:ext cx="2262226" cy="25622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ct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cs typeface="+mn-cs"/>
                <a:sym typeface="Helvetica Light"/>
              </a:rPr>
              <a:t>ФИНАНСОВОЕ УЧАСТИЕ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1BBFC0CD-8721-4E39-8426-0E128B630845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97324" y="4589308"/>
            <a:ext cx="459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41EF6B0-BA52-4B30-B76E-A42E883D2790}"/>
              </a:ext>
            </a:extLst>
          </p:cNvPr>
          <p:cNvSpPr txBox="1"/>
          <p:nvPr/>
        </p:nvSpPr>
        <p:spPr>
          <a:xfrm>
            <a:off x="467544" y="2380341"/>
            <a:ext cx="960908" cy="7794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/>
                </a:solidFill>
                <a:latin typeface="Arial Narrow" panose="020B0606020202030204" pitchFamily="34" charset="0"/>
              </a:rPr>
              <a:t>57</a:t>
            </a:r>
            <a:r>
              <a:rPr lang="ru-RU" sz="3200" b="1" dirty="0">
                <a:solidFill>
                  <a:schemeClr val="accent5"/>
                </a:solidFill>
                <a:latin typeface="Arial Narrow" panose="020B0606020202030204" pitchFamily="34" charset="0"/>
                <a:sym typeface="Helvetica Light"/>
              </a:rPr>
              <a:t>%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Скорее нет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78F6BF2-DD16-4E48-9D60-F0D6F73B0E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47661" y="4590484"/>
            <a:ext cx="459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4655441-9669-413F-9B70-CDF786857072}"/>
              </a:ext>
            </a:extLst>
          </p:cNvPr>
          <p:cNvSpPr txBox="1"/>
          <p:nvPr/>
        </p:nvSpPr>
        <p:spPr>
          <a:xfrm>
            <a:off x="4701425" y="4282454"/>
            <a:ext cx="885567" cy="7794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8000"/>
                </a:solidFill>
                <a:latin typeface="Arial Narrow" panose="020B0606020202030204" pitchFamily="34" charset="0"/>
              </a:rPr>
              <a:t>14</a:t>
            </a:r>
            <a:r>
              <a:rPr lang="ru-RU" sz="3200" b="1" dirty="0">
                <a:solidFill>
                  <a:srgbClr val="008000"/>
                </a:solidFill>
                <a:latin typeface="Arial Narrow" panose="020B0606020202030204" pitchFamily="34" charset="0"/>
                <a:sym typeface="Helvetica Light"/>
              </a:rPr>
              <a:t>%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Скорее да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0F3C44-E593-4FEA-9376-8C47329A25AE}"/>
              </a:ext>
            </a:extLst>
          </p:cNvPr>
          <p:cNvSpPr txBox="1"/>
          <p:nvPr/>
        </p:nvSpPr>
        <p:spPr>
          <a:xfrm>
            <a:off x="7574738" y="4347547"/>
            <a:ext cx="957702" cy="1025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/>
                </a:solidFill>
                <a:latin typeface="Arial Narrow" panose="020B0606020202030204" pitchFamily="34" charset="0"/>
                <a:sym typeface="Helvetica Light"/>
              </a:rPr>
              <a:t>13%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Зависит от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проектов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1F1DE24-5457-4A57-8174-F2C84E39ACD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34221" y="4590484"/>
            <a:ext cx="459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68D13DF5-2531-4271-9256-F4A124894C2A}"/>
              </a:ext>
            </a:extLst>
          </p:cNvPr>
          <p:cNvCxnSpPr>
            <a:cxnSpLocks/>
          </p:cNvCxnSpPr>
          <p:nvPr/>
        </p:nvCxnSpPr>
        <p:spPr>
          <a:xfrm flipV="1">
            <a:off x="5434220" y="2707233"/>
            <a:ext cx="540000" cy="1"/>
          </a:xfrm>
          <a:prstGeom prst="line">
            <a:avLst/>
          </a:prstGeom>
          <a:noFill/>
          <a:ln w="3175" cap="flat">
            <a:solidFill>
              <a:schemeClr val="bg1">
                <a:lumMod val="75000"/>
              </a:schemeClr>
            </a:solidFill>
            <a:prstDash val="sysDash"/>
            <a:miter lim="400000"/>
            <a:headEnd type="oval"/>
            <a:tailEnd type="oval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269DD32-E539-4EDA-AAA3-878B883F1511}"/>
              </a:ext>
            </a:extLst>
          </p:cNvPr>
          <p:cNvSpPr txBox="1"/>
          <p:nvPr/>
        </p:nvSpPr>
        <p:spPr>
          <a:xfrm>
            <a:off x="4701425" y="2380341"/>
            <a:ext cx="960908" cy="7794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/>
                </a:solidFill>
                <a:latin typeface="Arial Narrow" panose="020B0606020202030204" pitchFamily="34" charset="0"/>
                <a:sym typeface="Helvetica Light"/>
              </a:rPr>
              <a:t>74%</a:t>
            </a: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Скорее нет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584F79E-19B6-48C2-A013-27DFD140EE7D}"/>
              </a:ext>
            </a:extLst>
          </p:cNvPr>
          <p:cNvSpPr/>
          <p:nvPr/>
        </p:nvSpPr>
        <p:spPr>
          <a:xfrm>
            <a:off x="409575" y="5827713"/>
            <a:ext cx="1676400" cy="32226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700" b="1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База: </a:t>
            </a:r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все респонденты (</a:t>
            </a:r>
            <a:r>
              <a:rPr lang="en-US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N=</a:t>
            </a:r>
            <a:r>
              <a:rPr lang="ru-RU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1897</a:t>
            </a:r>
            <a:r>
              <a:rPr lang="en-US" altLang="ru-RU" sz="700" i="1">
                <a:solidFill>
                  <a:srgbClr val="888B8D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7568A-00FB-4620-B867-4107264E10A2}"/>
              </a:ext>
            </a:extLst>
          </p:cNvPr>
          <p:cNvSpPr txBox="1"/>
          <p:nvPr/>
        </p:nvSpPr>
        <p:spPr>
          <a:xfrm>
            <a:off x="488276" y="1171042"/>
            <a:ext cx="885567" cy="7794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8000"/>
                </a:solidFill>
                <a:latin typeface="Arial Narrow" panose="020B0606020202030204" pitchFamily="34" charset="0"/>
                <a:sym typeface="Helvetica Light"/>
              </a:rPr>
              <a:t>28%</a:t>
            </a:r>
            <a:endParaRPr lang="ru-RU" sz="3200" b="1" dirty="0">
              <a:solidFill>
                <a:srgbClr val="008000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Скорее да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1F6448-A7BF-4CB3-93D5-3E6D70696511}"/>
              </a:ext>
            </a:extLst>
          </p:cNvPr>
          <p:cNvSpPr txBox="1"/>
          <p:nvPr/>
        </p:nvSpPr>
        <p:spPr>
          <a:xfrm>
            <a:off x="3361589" y="1236135"/>
            <a:ext cx="957702" cy="1025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3"/>
                </a:solidFill>
                <a:latin typeface="Arial Narrow" panose="020B0606020202030204" pitchFamily="34" charset="0"/>
                <a:sym typeface="Helvetica Light"/>
              </a:rPr>
              <a:t>18%</a:t>
            </a:r>
            <a:endParaRPr lang="ru-RU" sz="3200" b="1" dirty="0">
              <a:solidFill>
                <a:schemeClr val="accent3"/>
              </a:solidFill>
              <a:latin typeface="Arial Narrow" panose="020B0606020202030204" pitchFamily="34" charset="0"/>
              <a:sym typeface="Helvetica Light"/>
            </a:endParaRP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Зависит от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проектов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1EF6B0-BA52-4B30-B76E-A42E883D2790}"/>
              </a:ext>
            </a:extLst>
          </p:cNvPr>
          <p:cNvSpPr txBox="1"/>
          <p:nvPr/>
        </p:nvSpPr>
        <p:spPr>
          <a:xfrm>
            <a:off x="440955" y="-731071"/>
            <a:ext cx="960908" cy="7794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Arial Narrow" panose="020B0606020202030204" pitchFamily="34" charset="0"/>
              </a:rPr>
              <a:t>55</a:t>
            </a:r>
            <a:r>
              <a:rPr lang="ru-RU" sz="3200" b="1" dirty="0" smtClean="0">
                <a:solidFill>
                  <a:schemeClr val="accent5"/>
                </a:solidFill>
                <a:latin typeface="Arial Narrow" panose="020B0606020202030204" pitchFamily="34" charset="0"/>
                <a:sym typeface="Helvetica Light"/>
              </a:rPr>
              <a:t>%</a:t>
            </a:r>
            <a:endParaRPr lang="ru-RU" sz="3200" b="1" dirty="0">
              <a:solidFill>
                <a:schemeClr val="accent5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Скорее нет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655441-9669-413F-9B70-CDF786857072}"/>
              </a:ext>
            </a:extLst>
          </p:cNvPr>
          <p:cNvSpPr txBox="1"/>
          <p:nvPr/>
        </p:nvSpPr>
        <p:spPr>
          <a:xfrm>
            <a:off x="4674836" y="1171042"/>
            <a:ext cx="885567" cy="7794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13</a:t>
            </a:r>
            <a:r>
              <a:rPr lang="ru-RU" sz="3200" b="1" dirty="0" smtClean="0">
                <a:solidFill>
                  <a:srgbClr val="008000"/>
                </a:solidFill>
                <a:latin typeface="Arial Narrow" panose="020B0606020202030204" pitchFamily="34" charset="0"/>
                <a:sym typeface="Helvetica Light"/>
              </a:rPr>
              <a:t>%</a:t>
            </a:r>
            <a:endParaRPr lang="ru-RU" sz="3200" b="1" dirty="0">
              <a:solidFill>
                <a:srgbClr val="008000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Скорее да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0F3C44-E593-4FEA-9376-8C47329A25AE}"/>
              </a:ext>
            </a:extLst>
          </p:cNvPr>
          <p:cNvSpPr txBox="1"/>
          <p:nvPr/>
        </p:nvSpPr>
        <p:spPr>
          <a:xfrm>
            <a:off x="7548149" y="1236135"/>
            <a:ext cx="957702" cy="1025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algn="r"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/>
                </a:solidFill>
                <a:latin typeface="Arial Narrow" panose="020B0606020202030204" pitchFamily="34" charset="0"/>
                <a:sym typeface="Helvetica Light"/>
              </a:rPr>
              <a:t>13%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Зависит от</a:t>
            </a:r>
          </a:p>
          <a:p>
            <a:pPr algn="r"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проектов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69DD32-E539-4EDA-AAA3-878B883F1511}"/>
              </a:ext>
            </a:extLst>
          </p:cNvPr>
          <p:cNvSpPr txBox="1"/>
          <p:nvPr/>
        </p:nvSpPr>
        <p:spPr>
          <a:xfrm>
            <a:off x="4674836" y="-731071"/>
            <a:ext cx="960908" cy="7794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20195" tIns="20195" rIns="20195" bIns="20195" spcCol="38100" anchor="ctr">
            <a:spAutoFit/>
          </a:bodyPr>
          <a:lstStyle/>
          <a:p>
            <a:pPr defTabSz="412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Arial Narrow" panose="020B0606020202030204" pitchFamily="34" charset="0"/>
                <a:sym typeface="Helvetica Light"/>
              </a:rPr>
              <a:t>75%</a:t>
            </a:r>
            <a:endParaRPr lang="ru-RU" sz="3200" b="1" dirty="0">
              <a:solidFill>
                <a:schemeClr val="accent5"/>
              </a:solidFill>
              <a:latin typeface="Arial Narrow" panose="020B0606020202030204" pitchFamily="34" charset="0"/>
              <a:sym typeface="Helvetica Light"/>
            </a:endParaRPr>
          </a:p>
          <a:p>
            <a:pPr defTabSz="412750">
              <a:defRPr/>
            </a:pPr>
            <a:r>
              <a:rPr lang="ru-RU" sz="1600" b="1" dirty="0">
                <a:latin typeface="Arial Narrow" panose="020B0606020202030204" pitchFamily="34" charset="0"/>
              </a:rPr>
              <a:t>Скорее нет</a:t>
            </a:r>
          </a:p>
        </p:txBody>
      </p:sp>
    </p:spTree>
    <p:extLst>
      <p:ext uri="{BB962C8B-B14F-4D97-AF65-F5344CB8AC3E}">
        <p14:creationId xmlns:p14="http://schemas.microsoft.com/office/powerpoint/2010/main" val="3044961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6275040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27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ПРОЦЕССА РАЗВИТИЯ </a:t>
            </a:r>
            <a:r>
              <a:rPr lang="ru-RU" sz="3600" b="1" dirty="0" smtClean="0">
                <a:solidFill>
                  <a:srgbClr val="027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</a:t>
            </a:r>
            <a:br>
              <a:rPr lang="ru-RU" sz="3600" b="1" dirty="0" smtClean="0">
                <a:solidFill>
                  <a:srgbClr val="02743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274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(данные за 2017)</a:t>
            </a:r>
            <a:endParaRPr lang="ru-RU" sz="3600" b="1" dirty="0">
              <a:solidFill>
                <a:srgbClr val="0274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758431"/>
              </p:ext>
            </p:extLst>
          </p:nvPr>
        </p:nvGraphicFramePr>
        <p:xfrm>
          <a:off x="457200" y="2057401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90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446405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9388" y="6092825"/>
            <a:ext cx="3600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/>
              <a:t>Портал</a:t>
            </a:r>
            <a:r>
              <a:rPr lang="en-US" altLang="ru-RU" sz="1600"/>
              <a:t> </a:t>
            </a:r>
            <a:r>
              <a:rPr lang="en-US" altLang="ru-RU" sz="1600">
                <a:hlinkClick r:id="rId4"/>
              </a:rPr>
              <a:t>www.budget4me.ru</a:t>
            </a:r>
            <a:r>
              <a:rPr lang="en-US" altLang="ru-RU" sz="1600"/>
              <a:t> </a:t>
            </a:r>
            <a:endParaRPr lang="ru-RU" altLang="ru-RU" sz="160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44750" y="1484313"/>
            <a:ext cx="6551613" cy="45259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/>
              <a:t>Ежегодный опрос финансовых департаментов субъектов РФ</a:t>
            </a:r>
          </a:p>
          <a:p>
            <a:pPr>
              <a:defRPr/>
            </a:pPr>
            <a:endParaRPr lang="ru-RU" sz="2000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ru-RU" sz="1600" i="1" dirty="0" smtClean="0"/>
              <a:t>результат опроса – выделение «передовиков» по критериям:</a:t>
            </a:r>
          </a:p>
          <a:p>
            <a:pPr lvl="1">
              <a:defRPr/>
            </a:pPr>
            <a:r>
              <a:rPr lang="ru-RU" sz="2000" dirty="0" smtClean="0"/>
              <a:t>соответствие практик методологии ИБ</a:t>
            </a:r>
          </a:p>
          <a:p>
            <a:pPr lvl="1">
              <a:defRPr/>
            </a:pPr>
            <a:r>
              <a:rPr lang="ru-RU" sz="2000" dirty="0" smtClean="0"/>
              <a:t>комплексность развития ИБ в регионе</a:t>
            </a:r>
          </a:p>
          <a:p>
            <a:pPr lvl="1">
              <a:defRPr/>
            </a:pPr>
            <a:r>
              <a:rPr lang="ru-RU" sz="2000" dirty="0" smtClean="0"/>
              <a:t>стабильность</a:t>
            </a:r>
            <a:r>
              <a:rPr lang="en-US" sz="2000" dirty="0" smtClean="0"/>
              <a:t> </a:t>
            </a:r>
            <a:r>
              <a:rPr lang="ru-RU" sz="2000" dirty="0" smtClean="0"/>
              <a:t>реализации</a:t>
            </a:r>
          </a:p>
          <a:p>
            <a:pPr lvl="1">
              <a:defRPr/>
            </a:pPr>
            <a:r>
              <a:rPr lang="ru-RU" sz="2000" dirty="0" smtClean="0"/>
              <a:t>вовлеченность населения, географический охват</a:t>
            </a:r>
          </a:p>
          <a:p>
            <a:pPr lvl="1">
              <a:defRPr/>
            </a:pPr>
            <a:r>
              <a:rPr lang="ru-RU" sz="2000" dirty="0" smtClean="0"/>
              <a:t>масштаб финансовой поддержки региональным бюджетом</a:t>
            </a:r>
          </a:p>
          <a:p>
            <a:pPr lvl="1">
              <a:defRPr/>
            </a:pPr>
            <a:r>
              <a:rPr lang="ru-RU" sz="2000" dirty="0" smtClean="0"/>
              <a:t>качество сопровождения практик ИБ со стороны властей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77525" y="597110"/>
            <a:ext cx="7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Мониторинг Минфина РФ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637923" y="4919647"/>
            <a:ext cx="1341690" cy="891493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с опозданием на 1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Знак запрета 2"/>
          <p:cNvSpPr/>
          <p:nvPr/>
        </p:nvSpPr>
        <p:spPr>
          <a:xfrm>
            <a:off x="5341121" y="5476964"/>
            <a:ext cx="803306" cy="778557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5438" y="5476964"/>
            <a:ext cx="240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«минус» –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информация закрыта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1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7525" y="597110"/>
            <a:ext cx="7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«Социология» в реализации практик ИБ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122192" y="1281869"/>
            <a:ext cx="925252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 smtClean="0">
                <a:solidFill>
                  <a:srgbClr val="006600"/>
                </a:solidFill>
                <a:latin typeface="Helvetica" charset="0"/>
                <a:ea typeface="Helvetica" charset="0"/>
                <a:cs typeface="Helvetica" charset="0"/>
              </a:rPr>
              <a:t>Более </a:t>
            </a:r>
            <a:r>
              <a:rPr lang="ru-RU" sz="18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12 регионов </a:t>
            </a:r>
            <a:r>
              <a:rPr lang="ru-RU" sz="1800" b="1" dirty="0" smtClean="0">
                <a:solidFill>
                  <a:srgbClr val="006600"/>
                </a:solidFill>
                <a:latin typeface="Helvetica" charset="0"/>
                <a:ea typeface="Helvetica" charset="0"/>
                <a:cs typeface="Helvetica" charset="0"/>
              </a:rPr>
              <a:t>использовали </a:t>
            </a:r>
            <a:br>
              <a:rPr lang="ru-RU" sz="1800" b="1" dirty="0" smtClean="0">
                <a:solidFill>
                  <a:srgbClr val="00660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ru-RU" sz="1800" b="1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«</a:t>
            </a:r>
            <a:r>
              <a:rPr lang="ru-RU" sz="1800" b="1" i="1" dirty="0" err="1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парасоциологические</a:t>
            </a:r>
            <a:r>
              <a:rPr lang="ru-RU" sz="1800" b="1" i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» </a:t>
            </a:r>
            <a:r>
              <a:rPr lang="ru-RU" sz="1800" b="1" dirty="0" smtClean="0">
                <a:solidFill>
                  <a:srgbClr val="006600"/>
                </a:solidFill>
                <a:latin typeface="Helvetica" charset="0"/>
                <a:ea typeface="Helvetica" charset="0"/>
                <a:cs typeface="Helvetica" charset="0"/>
              </a:rPr>
              <a:t>исследования </a:t>
            </a:r>
            <a:r>
              <a:rPr lang="ru-RU" sz="18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в 2017 г. </a:t>
            </a:r>
            <a:r>
              <a:rPr lang="ru-RU" sz="1800" b="1" dirty="0" smtClean="0">
                <a:solidFill>
                  <a:srgbClr val="006600"/>
                </a:solidFill>
                <a:latin typeface="Helvetica" charset="0"/>
                <a:ea typeface="Helvetica" charset="0"/>
                <a:cs typeface="Helvetica" charset="0"/>
              </a:rPr>
              <a:t/>
            </a:r>
            <a:br>
              <a:rPr lang="ru-RU" sz="1800" b="1" dirty="0" smtClean="0">
                <a:solidFill>
                  <a:srgbClr val="006600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ru-RU" sz="1800" b="1" dirty="0" smtClean="0">
                <a:solidFill>
                  <a:srgbClr val="006600"/>
                </a:solidFill>
                <a:latin typeface="Helvetica" charset="0"/>
                <a:ea typeface="Helvetica" charset="0"/>
                <a:cs typeface="Helvetica" charset="0"/>
              </a:rPr>
              <a:t>для сопровождения практик ИБ и смежных практик</a:t>
            </a:r>
            <a:endParaRPr lang="ru-RU" sz="1800" b="1" dirty="0">
              <a:solidFill>
                <a:srgbClr val="0066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7802"/>
              </p:ext>
            </p:extLst>
          </p:nvPr>
        </p:nvGraphicFramePr>
        <p:xfrm>
          <a:off x="709060" y="2319117"/>
          <a:ext cx="5862656" cy="4057644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4509735">
                  <a:extLst>
                    <a:ext uri="{9D8B030D-6E8A-4147-A177-3AD203B41FA5}">
                      <a16:colId xmlns:a16="http://schemas.microsoft.com/office/drawing/2014/main" val="3606835186"/>
                    </a:ext>
                  </a:extLst>
                </a:gridCol>
                <a:gridCol w="1352921">
                  <a:extLst>
                    <a:ext uri="{9D8B030D-6E8A-4147-A177-3AD203B41FA5}">
                      <a16:colId xmlns:a16="http://schemas.microsoft.com/office/drawing/2014/main" val="3823241846"/>
                    </a:ext>
                  </a:extLst>
                </a:gridCol>
              </a:tblGrid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Алтайский край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26 000</a:t>
                      </a:r>
                      <a:endParaRPr lang="ru-RU" sz="1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36092884"/>
                  </a:ext>
                </a:extLst>
              </a:tr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Башкортостан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71638017"/>
                  </a:ext>
                </a:extLst>
              </a:tr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Вологодская обл. (Череповец)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13985426"/>
                  </a:ext>
                </a:extLst>
              </a:tr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Калужская обл.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637</a:t>
                      </a:r>
                      <a:endParaRPr lang="ru-RU" sz="1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303187742"/>
                  </a:ext>
                </a:extLst>
              </a:tr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Карелия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15 930</a:t>
                      </a:r>
                      <a:endParaRPr lang="ru-RU" sz="1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71840161"/>
                  </a:ext>
                </a:extLst>
              </a:tr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Кировская обл.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65459281"/>
                  </a:ext>
                </a:extLst>
              </a:tr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Красноярский край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68964256"/>
                  </a:ext>
                </a:extLst>
              </a:tr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Оренбургская обл.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7 407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80929211"/>
                  </a:ext>
                </a:extLst>
              </a:tr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Саратовская обл.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36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995</a:t>
                      </a:r>
                      <a:endParaRPr lang="ru-RU" sz="1600" dirty="0" smtClean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57847194"/>
                  </a:ext>
                </a:extLst>
              </a:tr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Тамбовская обл.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587277536"/>
                  </a:ext>
                </a:extLst>
              </a:tr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Ульяновская обл.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524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24448159"/>
                  </a:ext>
                </a:extLst>
              </a:tr>
              <a:tr h="338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Чукотка</a:t>
                      </a:r>
                      <a:endParaRPr lang="ru-RU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4874972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99903" y="231911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Число участников опросов</a:t>
            </a:r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699903" y="4807101"/>
            <a:ext cx="243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Кратко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Без методики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Своими силами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Понять основные проблемы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Получить доп. баллы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1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7525" y="597110"/>
            <a:ext cx="7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2019</a:t>
            </a:r>
            <a:r>
              <a:rPr lang="ru-RU" sz="2800" dirty="0" smtClean="0">
                <a:solidFill>
                  <a:schemeClr val="bg1"/>
                </a:solidFill>
              </a:rPr>
              <a:t>: разработка муниципальных практик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99156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Муниципальные практики</a:t>
            </a:r>
          </a:p>
          <a:p>
            <a:pPr lvl="1"/>
            <a:r>
              <a:rPr lang="ru-RU" dirty="0" smtClean="0"/>
              <a:t>Поисковое </a:t>
            </a:r>
            <a:r>
              <a:rPr lang="ru-RU" dirty="0" smtClean="0"/>
              <a:t>исследование для </a:t>
            </a:r>
            <a:r>
              <a:rPr lang="ru-RU" dirty="0" smtClean="0">
                <a:solidFill>
                  <a:srgbClr val="FF0000"/>
                </a:solidFill>
              </a:rPr>
              <a:t>разработки </a:t>
            </a:r>
            <a:r>
              <a:rPr lang="ru-RU" dirty="0" smtClean="0">
                <a:solidFill>
                  <a:srgbClr val="FF0000"/>
                </a:solidFill>
              </a:rPr>
              <a:t>механизмов реализации ИБ-проектов в городской среде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Ставрополь, Ижевск, Сургут</a:t>
            </a:r>
          </a:p>
          <a:p>
            <a:pPr lvl="1"/>
            <a:r>
              <a:rPr lang="ru-RU" dirty="0" smtClean="0"/>
              <a:t>фокус-группы и экспертные интервью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Задачи:</a:t>
            </a:r>
          </a:p>
          <a:p>
            <a:pPr lvl="2"/>
            <a:r>
              <a:rPr lang="ru-RU" dirty="0" smtClean="0"/>
              <a:t>Специфика городов в отличие от села</a:t>
            </a:r>
          </a:p>
          <a:p>
            <a:pPr lvl="2"/>
            <a:r>
              <a:rPr lang="ru-RU" dirty="0" smtClean="0"/>
              <a:t>Механизмы «защиты» проектов перед горожанами</a:t>
            </a:r>
          </a:p>
          <a:p>
            <a:pPr lvl="2"/>
            <a:r>
              <a:rPr lang="ru-RU" dirty="0" smtClean="0"/>
              <a:t>Механизмы </a:t>
            </a:r>
            <a:r>
              <a:rPr lang="ru-RU" dirty="0" smtClean="0"/>
              <a:t>голосования / отбора 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2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7525" y="597110"/>
            <a:ext cx="7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2019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 smtClean="0">
                <a:solidFill>
                  <a:schemeClr val="bg1"/>
                </a:solidFill>
              </a:rPr>
              <a:t>проекте:  ЭКСПЕРТНАЯ ПАНЕЛЬ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99156" cy="4351338"/>
          </a:xfrm>
        </p:spPr>
        <p:txBody>
          <a:bodyPr/>
          <a:lstStyle/>
          <a:p>
            <a:r>
              <a:rPr lang="ru-RU" dirty="0" smtClean="0"/>
              <a:t>Экспертное сообщество </a:t>
            </a:r>
          </a:p>
          <a:p>
            <a:endParaRPr lang="ru-RU" dirty="0" smtClean="0"/>
          </a:p>
          <a:p>
            <a:endParaRPr lang="ru-RU" dirty="0" smtClean="0"/>
          </a:p>
          <a:p>
            <a:pPr lvl="1"/>
            <a:r>
              <a:rPr lang="ru-RU" dirty="0" smtClean="0"/>
              <a:t>Общение между собой, горизонтальные связи</a:t>
            </a:r>
            <a:endParaRPr lang="ru-RU" dirty="0" smtClean="0"/>
          </a:p>
          <a:p>
            <a:pPr lvl="1"/>
            <a:r>
              <a:rPr lang="ru-RU" dirty="0" smtClean="0"/>
              <a:t>Тестирование проектных идей, подходов к решению</a:t>
            </a:r>
            <a:endParaRPr lang="ru-RU" dirty="0" smtClean="0"/>
          </a:p>
          <a:p>
            <a:pPr lvl="1"/>
            <a:r>
              <a:rPr lang="ru-RU" dirty="0" smtClean="0"/>
              <a:t>Исследования</a:t>
            </a:r>
            <a:r>
              <a:rPr lang="ru-RU" dirty="0" smtClean="0"/>
              <a:t>: </a:t>
            </a:r>
            <a:r>
              <a:rPr lang="ru-RU" dirty="0" smtClean="0"/>
              <a:t>быстрый доступ к целевой аудитории</a:t>
            </a:r>
            <a:endParaRPr lang="ru-RU" dirty="0" smtClean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Платформа ???</a:t>
            </a:r>
          </a:p>
          <a:p>
            <a:pPr lvl="1"/>
            <a:r>
              <a:rPr lang="ru-RU" dirty="0" smtClean="0"/>
              <a:t>Поддержание панели</a:t>
            </a:r>
          </a:p>
          <a:p>
            <a:pPr lvl="1"/>
            <a:r>
              <a:rPr lang="ru-RU" dirty="0" smtClean="0"/>
              <a:t>Не путать с муниципалами при решении </a:t>
            </a:r>
            <a:r>
              <a:rPr lang="ru-RU" dirty="0" err="1" smtClean="0"/>
              <a:t>исслед.задач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56560" y="1640792"/>
            <a:ext cx="4042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Традиционная экспертная панель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«Низовые» эксперты – активисты / </a:t>
            </a:r>
            <a:r>
              <a:rPr lang="ru-RU" sz="2000" b="1" dirty="0" err="1" smtClean="0">
                <a:solidFill>
                  <a:srgbClr val="FF0000"/>
                </a:solidFill>
              </a:rPr>
              <a:t>краудсорсинг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8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7525" y="597110"/>
            <a:ext cx="7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2019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smtClean="0">
                <a:solidFill>
                  <a:schemeClr val="bg1"/>
                </a:solidFill>
              </a:rPr>
              <a:t>не-социология, но исследование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99156" cy="43513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Анализ практик на соответствие принципам ИБ </a:t>
            </a:r>
            <a:r>
              <a:rPr lang="ru-RU" dirty="0" smtClean="0">
                <a:solidFill>
                  <a:srgbClr val="FF0000"/>
                </a:solidFill>
              </a:rPr>
              <a:t>/ </a:t>
            </a:r>
            <a:r>
              <a:rPr lang="ru-RU" dirty="0" smtClean="0">
                <a:solidFill>
                  <a:srgbClr val="FF0000"/>
                </a:solidFill>
              </a:rPr>
              <a:t>«аудит» практик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Уровень </a:t>
            </a:r>
            <a:r>
              <a:rPr lang="ru-RU" dirty="0" smtClean="0"/>
              <a:t>реальной вовлеченности </a:t>
            </a:r>
            <a:r>
              <a:rPr lang="ru-RU" dirty="0" smtClean="0"/>
              <a:t>граждан?</a:t>
            </a:r>
          </a:p>
          <a:p>
            <a:pPr lvl="1"/>
            <a:r>
              <a:rPr lang="ru-RU" dirty="0" smtClean="0"/>
              <a:t>Эффективность механизмов реализации?</a:t>
            </a:r>
            <a:endParaRPr lang="ru-RU" dirty="0"/>
          </a:p>
          <a:p>
            <a:pPr lvl="1"/>
            <a:r>
              <a:rPr lang="ru-RU" dirty="0" smtClean="0"/>
              <a:t>Эффективность практики</a:t>
            </a:r>
            <a:r>
              <a:rPr lang="ru-RU" dirty="0" smtClean="0"/>
              <a:t>?</a:t>
            </a:r>
          </a:p>
          <a:p>
            <a:pPr lvl="1"/>
            <a:r>
              <a:rPr lang="ru-RU" dirty="0" smtClean="0"/>
              <a:t>Качество </a:t>
            </a:r>
            <a:r>
              <a:rPr lang="ru-RU" dirty="0" smtClean="0"/>
              <a:t>коммуникации</a:t>
            </a:r>
            <a:r>
              <a:rPr lang="ru-RU" dirty="0" smtClean="0"/>
              <a:t>?</a:t>
            </a:r>
          </a:p>
          <a:p>
            <a:pPr lvl="1"/>
            <a:r>
              <a:rPr lang="ru-RU" dirty="0" smtClean="0"/>
              <a:t>Барьеры </a:t>
            </a:r>
            <a:r>
              <a:rPr lang="ru-RU" dirty="0" smtClean="0"/>
              <a:t>практики и ее потенциал?</a:t>
            </a:r>
          </a:p>
          <a:p>
            <a:pPr lvl="1"/>
            <a:r>
              <a:rPr lang="ru-RU" dirty="0" smtClean="0"/>
              <a:t>Публичность </a:t>
            </a:r>
            <a:r>
              <a:rPr lang="ru-RU" dirty="0" smtClean="0"/>
              <a:t>результатов?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46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7525" y="597110"/>
            <a:ext cx="7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сопутствующие вопросы и темы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28650" y="1538243"/>
            <a:ext cx="8199156" cy="46387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Механизмы институционализации ИБ практик  и поддержание их устойчивого воспроизведения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Устойчивое </a:t>
            </a:r>
            <a:r>
              <a:rPr lang="ru-RU" dirty="0"/>
              <a:t>развитие территорий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Гражданская активность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Бюджетная грамотность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Восприятие эффективности бюджетных расходов</a:t>
            </a:r>
          </a:p>
          <a:p>
            <a:pPr algn="r">
              <a:lnSpc>
                <a:spcPct val="150000"/>
              </a:lnSpc>
            </a:pPr>
            <a:endParaRPr lang="ru-RU" dirty="0" smtClean="0"/>
          </a:p>
          <a:p>
            <a:pPr algn="r">
              <a:lnSpc>
                <a:spcPct val="150000"/>
              </a:lnSpc>
            </a:pPr>
            <a:r>
              <a:rPr lang="ru-RU" dirty="0" smtClean="0"/>
              <a:t>Эффекты ИБ и влияние на показатели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0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7525" y="597110"/>
            <a:ext cx="7352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наши задачи (не-социология)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8199156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Обеспечить власть работающим инструментом  (разнообразием инструментов)</a:t>
            </a:r>
          </a:p>
          <a:p>
            <a:r>
              <a:rPr lang="ru-RU" dirty="0" smtClean="0"/>
              <a:t>Разработать методические рекомендации для субъектов по запуску программ ИБ</a:t>
            </a:r>
          </a:p>
          <a:p>
            <a:r>
              <a:rPr lang="ru-RU" dirty="0"/>
              <a:t>Способствовать формированию адекватной нормативной базы</a:t>
            </a:r>
          </a:p>
          <a:p>
            <a:r>
              <a:rPr lang="ru-RU" dirty="0" smtClean="0"/>
              <a:t>Нащупать потенциал для самовоспроизведения  механизмов ИБ (в развивающемся гражданском обществе)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24632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890</Words>
  <Application>Microsoft Office PowerPoint</Application>
  <PresentationFormat>Экран (4:3)</PresentationFormat>
  <Paragraphs>237</Paragraphs>
  <Slides>16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Georgia</vt:lpstr>
      <vt:lpstr>Helvetica</vt:lpstr>
      <vt:lpstr>Helvetica Light</vt:lpstr>
      <vt:lpstr>Tahoma</vt:lpstr>
      <vt:lpstr>Тема Office</vt:lpstr>
      <vt:lpstr>Диаграмма Microsoft Excel</vt:lpstr>
      <vt:lpstr>Презентация PowerPoint</vt:lpstr>
      <vt:lpstr>ХАРАКТЕРИСТИКА ПРОЦЕССА РАЗВИТИЯ ИБ (данные за 2017)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Поддержка направлений расходования бюджета</vt:lpstr>
      <vt:lpstr>Желание участвовать в обсуждении бюджета</vt:lpstr>
      <vt:lpstr>Известность существующих проектов</vt:lpstr>
      <vt:lpstr>Желание участвовать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Хомутова Татьяна</dc:creator>
  <cp:lastModifiedBy>НГ</cp:lastModifiedBy>
  <cp:revision>20</cp:revision>
  <dcterms:created xsi:type="dcterms:W3CDTF">2019-02-22T19:30:35Z</dcterms:created>
  <dcterms:modified xsi:type="dcterms:W3CDTF">2019-03-20T22:23:34Z</dcterms:modified>
</cp:coreProperties>
</file>