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89" r:id="rId3"/>
    <p:sldId id="491" r:id="rId4"/>
    <p:sldId id="490" r:id="rId5"/>
    <p:sldId id="488" r:id="rId6"/>
    <p:sldId id="411" r:id="rId7"/>
    <p:sldId id="410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8C1C0-0B93-466B-9AE2-10E53BB99069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277DCB8-5D81-4913-A486-290DCEA885C1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Проведение итогового собрания</a:t>
          </a:r>
        </a:p>
      </dgm:t>
    </dgm:pt>
    <dgm:pt modelId="{92E78AB7-9CEA-4C96-9FE0-AAD83E575A02}" type="parTrans" cxnId="{1BEAE973-CB1D-4D82-B214-76E33B8FB36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F0761C4-75F1-4A3B-8EE8-5337F8258760}" type="sibTrans" cxnId="{1BEAE973-CB1D-4D82-B214-76E33B8FB36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86FD0FF-1D7C-46B1-A8AE-8A4D7DA25B3A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Проведение предварительных мероприятий </a:t>
          </a:r>
        </a:p>
      </dgm:t>
    </dgm:pt>
    <dgm:pt modelId="{C060D01D-94C9-453D-84B9-1BF8FF949B27}" type="sibTrans" cxnId="{CC1C8386-E94F-4F90-9B0C-866FB65E142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C0F089D-75B7-4BD3-B236-AE1AD8A12D79}" type="parTrans" cxnId="{CC1C8386-E94F-4F90-9B0C-866FB65E142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926DEA6-833C-42AA-A164-54F3E1FF93EE}">
      <dgm:prSet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Подготовка конкурсной документации</a:t>
          </a:r>
        </a:p>
      </dgm:t>
    </dgm:pt>
    <dgm:pt modelId="{CFE25D10-603F-4F06-BE02-24D0EDB4A1E4}" type="parTrans" cxnId="{C5E5F05C-234F-47D2-8B6E-4D5216D34D0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7CBB627-AEEC-40FF-A756-B4D381055209}" type="sibTrans" cxnId="{C5E5F05C-234F-47D2-8B6E-4D5216D34D09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83FDFF9-0333-4A46-8359-669B9DAC5A32}">
      <dgm:prSet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Проведение конкурса</a:t>
          </a:r>
        </a:p>
      </dgm:t>
    </dgm:pt>
    <dgm:pt modelId="{C73ACAE4-C7C0-4E6C-9EC6-B04026A5BCB2}" type="parTrans" cxnId="{BB4E83A8-7C66-4A30-B49B-FB8E99B6765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9B54467-BB15-4A6A-A4A2-39DC90A0B214}" type="sibTrans" cxnId="{BB4E83A8-7C66-4A30-B49B-FB8E99B67656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BA11FDE-61E8-4369-BF0B-3DBD07B4354C}">
      <dgm:prSet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Выделение субсидий</a:t>
          </a:r>
        </a:p>
      </dgm:t>
    </dgm:pt>
    <dgm:pt modelId="{07B9EFC1-CC12-448D-A3FF-56A760AB0855}" type="parTrans" cxnId="{B0A48747-5C43-41A0-A5C0-2104CEAEA29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C2F4F7E-D5BF-4A1A-9C5A-A041311A9ECD}" type="sibTrans" cxnId="{B0A48747-5C43-41A0-A5C0-2104CEAEA29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DAA289D-F312-4B3C-8BA0-36ADD9AA1EE4}">
      <dgm:prSet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Конкурсные процедуры по 44-ФЗ</a:t>
          </a:r>
        </a:p>
      </dgm:t>
    </dgm:pt>
    <dgm:pt modelId="{A88A704E-BB26-49FC-8820-36904C5EFAC7}" type="parTrans" cxnId="{F394D805-8592-44E9-A207-3F223D4385D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5908B825-BD59-4796-8F57-325BBD8C7449}" type="sibTrans" cxnId="{F394D805-8592-44E9-A207-3F223D4385D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B969E0A-3911-4990-8DCF-56E11C95C4F9}">
      <dgm:prSet/>
      <dgm:spPr/>
      <dgm:t>
        <a:bodyPr/>
        <a:lstStyle/>
        <a:p>
          <a:r>
            <a:rPr lang="ru-RU" dirty="0"/>
            <a:t>Ремонтно-строительные работы</a:t>
          </a:r>
        </a:p>
      </dgm:t>
    </dgm:pt>
    <dgm:pt modelId="{EAACF2AA-DEDC-4AA2-94E0-FDDC8647D5D3}" type="parTrans" cxnId="{658AA051-8EAF-4D24-A87B-631FCF5087D8}">
      <dgm:prSet/>
      <dgm:spPr/>
      <dgm:t>
        <a:bodyPr/>
        <a:lstStyle/>
        <a:p>
          <a:endParaRPr lang="ru-RU"/>
        </a:p>
      </dgm:t>
    </dgm:pt>
    <dgm:pt modelId="{33F902EE-610C-40C6-B637-0E33548EFF1A}" type="sibTrans" cxnId="{658AA051-8EAF-4D24-A87B-631FCF5087D8}">
      <dgm:prSet/>
      <dgm:spPr/>
      <dgm:t>
        <a:bodyPr/>
        <a:lstStyle/>
        <a:p>
          <a:endParaRPr lang="ru-RU"/>
        </a:p>
      </dgm:t>
    </dgm:pt>
    <dgm:pt modelId="{A102318E-971D-462E-9CC2-1AE46FDE7778}">
      <dgm:prSet/>
      <dgm:spPr/>
      <dgm:t>
        <a:bodyPr/>
        <a:lstStyle/>
        <a:p>
          <a:r>
            <a:rPr lang="ru-RU" dirty="0"/>
            <a:t>Приемка работ и открытие объекта</a:t>
          </a:r>
        </a:p>
      </dgm:t>
    </dgm:pt>
    <dgm:pt modelId="{B61BCEC8-71A4-466B-8062-DB0E7A5F3D6A}" type="parTrans" cxnId="{0377F41F-5333-464B-9E26-2CD0000B5534}">
      <dgm:prSet/>
      <dgm:spPr/>
      <dgm:t>
        <a:bodyPr/>
        <a:lstStyle/>
        <a:p>
          <a:endParaRPr lang="ru-RU"/>
        </a:p>
      </dgm:t>
    </dgm:pt>
    <dgm:pt modelId="{C5BC4909-5647-4801-AA5F-D395AD1B9088}" type="sibTrans" cxnId="{0377F41F-5333-464B-9E26-2CD0000B5534}">
      <dgm:prSet/>
      <dgm:spPr/>
      <dgm:t>
        <a:bodyPr/>
        <a:lstStyle/>
        <a:p>
          <a:endParaRPr lang="ru-RU"/>
        </a:p>
      </dgm:t>
    </dgm:pt>
    <dgm:pt modelId="{411AF3F2-CCA1-4A3C-9E68-523D3AAC0606}" type="pres">
      <dgm:prSet presAssocID="{A848C1C0-0B93-466B-9AE2-10E53BB990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4EC28B-5D2D-4045-890D-2E633AE2388C}" type="pres">
      <dgm:prSet presAssocID="{D86FD0FF-1D7C-46B1-A8AE-8A4D7DA25B3A}" presName="composite" presStyleCnt="0"/>
      <dgm:spPr/>
    </dgm:pt>
    <dgm:pt modelId="{54FFBF15-D4CC-49F1-BE24-79DAFC86641E}" type="pres">
      <dgm:prSet presAssocID="{D86FD0FF-1D7C-46B1-A8AE-8A4D7DA25B3A}" presName="LShape" presStyleLbl="alignNode1" presStyleIdx="0" presStyleCnt="15"/>
      <dgm:spPr/>
    </dgm:pt>
    <dgm:pt modelId="{2D67FBB5-BEDE-4084-947B-009938E4E430}" type="pres">
      <dgm:prSet presAssocID="{D86FD0FF-1D7C-46B1-A8AE-8A4D7DA25B3A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C5EB4-ABC5-4495-8FA8-C6D7E49A4159}" type="pres">
      <dgm:prSet presAssocID="{D86FD0FF-1D7C-46B1-A8AE-8A4D7DA25B3A}" presName="Triangle" presStyleLbl="alignNode1" presStyleIdx="1" presStyleCnt="15"/>
      <dgm:spPr/>
    </dgm:pt>
    <dgm:pt modelId="{7741D7F1-E3A6-4007-BF8D-8EBB370E3564}" type="pres">
      <dgm:prSet presAssocID="{C060D01D-94C9-453D-84B9-1BF8FF949B27}" presName="sibTrans" presStyleCnt="0"/>
      <dgm:spPr/>
    </dgm:pt>
    <dgm:pt modelId="{014D1ABE-90CA-4979-8FDF-4ABF858CFA30}" type="pres">
      <dgm:prSet presAssocID="{C060D01D-94C9-453D-84B9-1BF8FF949B27}" presName="space" presStyleCnt="0"/>
      <dgm:spPr/>
    </dgm:pt>
    <dgm:pt modelId="{97C8319F-CC76-45E2-B4C7-45BA4A608B13}" type="pres">
      <dgm:prSet presAssocID="{E277DCB8-5D81-4913-A486-290DCEA885C1}" presName="composite" presStyleCnt="0"/>
      <dgm:spPr/>
    </dgm:pt>
    <dgm:pt modelId="{294A3419-D159-481D-8354-6E18C1EA034A}" type="pres">
      <dgm:prSet presAssocID="{E277DCB8-5D81-4913-A486-290DCEA885C1}" presName="LShape" presStyleLbl="alignNode1" presStyleIdx="2" presStyleCnt="15"/>
      <dgm:spPr/>
    </dgm:pt>
    <dgm:pt modelId="{1257F0D8-8FB8-4E6A-A2D9-6B57D48EAD15}" type="pres">
      <dgm:prSet presAssocID="{E277DCB8-5D81-4913-A486-290DCEA885C1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28DE5-B968-4ED9-9328-798F7F0627A6}" type="pres">
      <dgm:prSet presAssocID="{E277DCB8-5D81-4913-A486-290DCEA885C1}" presName="Triangle" presStyleLbl="alignNode1" presStyleIdx="3" presStyleCnt="15"/>
      <dgm:spPr/>
    </dgm:pt>
    <dgm:pt modelId="{487D80E9-4A35-4255-B609-3E0BD2671372}" type="pres">
      <dgm:prSet presAssocID="{8F0761C4-75F1-4A3B-8EE8-5337F8258760}" presName="sibTrans" presStyleCnt="0"/>
      <dgm:spPr/>
    </dgm:pt>
    <dgm:pt modelId="{7C6C64D1-0463-4C19-85AE-C5034A9793F0}" type="pres">
      <dgm:prSet presAssocID="{8F0761C4-75F1-4A3B-8EE8-5337F8258760}" presName="space" presStyleCnt="0"/>
      <dgm:spPr/>
    </dgm:pt>
    <dgm:pt modelId="{DD802477-886E-4C82-8489-A2BC5A476052}" type="pres">
      <dgm:prSet presAssocID="{2926DEA6-833C-42AA-A164-54F3E1FF93EE}" presName="composite" presStyleCnt="0"/>
      <dgm:spPr/>
    </dgm:pt>
    <dgm:pt modelId="{69A023BC-9230-424F-A8D0-1175BA2E64D8}" type="pres">
      <dgm:prSet presAssocID="{2926DEA6-833C-42AA-A164-54F3E1FF93EE}" presName="LShape" presStyleLbl="alignNode1" presStyleIdx="4" presStyleCnt="15"/>
      <dgm:spPr/>
    </dgm:pt>
    <dgm:pt modelId="{D50D892E-7446-4596-B8F3-F97DA4F09104}" type="pres">
      <dgm:prSet presAssocID="{2926DEA6-833C-42AA-A164-54F3E1FF93EE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18C6-5A1F-449A-86D3-009497E0CA37}" type="pres">
      <dgm:prSet presAssocID="{2926DEA6-833C-42AA-A164-54F3E1FF93EE}" presName="Triangle" presStyleLbl="alignNode1" presStyleIdx="5" presStyleCnt="15"/>
      <dgm:spPr/>
    </dgm:pt>
    <dgm:pt modelId="{CA133B15-0698-4FC3-B44C-D91A9ECAD014}" type="pres">
      <dgm:prSet presAssocID="{17CBB627-AEEC-40FF-A756-B4D381055209}" presName="sibTrans" presStyleCnt="0"/>
      <dgm:spPr/>
    </dgm:pt>
    <dgm:pt modelId="{C8EBE878-8F2F-4FE8-94B8-21A84EC6E81C}" type="pres">
      <dgm:prSet presAssocID="{17CBB627-AEEC-40FF-A756-B4D381055209}" presName="space" presStyleCnt="0"/>
      <dgm:spPr/>
    </dgm:pt>
    <dgm:pt modelId="{BF749A2D-FB76-4716-B1D3-8C2A48F0878C}" type="pres">
      <dgm:prSet presAssocID="{A83FDFF9-0333-4A46-8359-669B9DAC5A32}" presName="composite" presStyleCnt="0"/>
      <dgm:spPr/>
    </dgm:pt>
    <dgm:pt modelId="{BBC477A8-DC0B-476D-92A8-8192484BF0A0}" type="pres">
      <dgm:prSet presAssocID="{A83FDFF9-0333-4A46-8359-669B9DAC5A32}" presName="LShape" presStyleLbl="alignNode1" presStyleIdx="6" presStyleCnt="15"/>
      <dgm:spPr/>
    </dgm:pt>
    <dgm:pt modelId="{286950B1-2F5A-4126-AD75-DAF66B2405B8}" type="pres">
      <dgm:prSet presAssocID="{A83FDFF9-0333-4A46-8359-669B9DAC5A32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0BEA7-7C36-4CD0-BDA6-0CFFD25B1E99}" type="pres">
      <dgm:prSet presAssocID="{A83FDFF9-0333-4A46-8359-669B9DAC5A32}" presName="Triangle" presStyleLbl="alignNode1" presStyleIdx="7" presStyleCnt="15"/>
      <dgm:spPr/>
    </dgm:pt>
    <dgm:pt modelId="{D6CADDD0-A19D-4DAF-B911-4EF7FFC7CC57}" type="pres">
      <dgm:prSet presAssocID="{89B54467-BB15-4A6A-A4A2-39DC90A0B214}" presName="sibTrans" presStyleCnt="0"/>
      <dgm:spPr/>
    </dgm:pt>
    <dgm:pt modelId="{00578613-E4F6-4F4A-AF87-9155040B66C1}" type="pres">
      <dgm:prSet presAssocID="{89B54467-BB15-4A6A-A4A2-39DC90A0B214}" presName="space" presStyleCnt="0"/>
      <dgm:spPr/>
    </dgm:pt>
    <dgm:pt modelId="{3CD4B1E4-3100-42DE-AABC-20D6D157618D}" type="pres">
      <dgm:prSet presAssocID="{2BA11FDE-61E8-4369-BF0B-3DBD07B4354C}" presName="composite" presStyleCnt="0"/>
      <dgm:spPr/>
    </dgm:pt>
    <dgm:pt modelId="{72E26079-317A-4E58-BF3F-33EEEA08A513}" type="pres">
      <dgm:prSet presAssocID="{2BA11FDE-61E8-4369-BF0B-3DBD07B4354C}" presName="LShape" presStyleLbl="alignNode1" presStyleIdx="8" presStyleCnt="15"/>
      <dgm:spPr/>
    </dgm:pt>
    <dgm:pt modelId="{33A278DC-B6E6-44CC-BE7A-E69BBAA9EB6E}" type="pres">
      <dgm:prSet presAssocID="{2BA11FDE-61E8-4369-BF0B-3DBD07B4354C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E8F5B-D96B-447F-9C2D-CAE9A4318005}" type="pres">
      <dgm:prSet presAssocID="{2BA11FDE-61E8-4369-BF0B-3DBD07B4354C}" presName="Triangle" presStyleLbl="alignNode1" presStyleIdx="9" presStyleCnt="15"/>
      <dgm:spPr/>
    </dgm:pt>
    <dgm:pt modelId="{42BACDA8-94CF-4ED5-A483-A6CF28765914}" type="pres">
      <dgm:prSet presAssocID="{EC2F4F7E-D5BF-4A1A-9C5A-A041311A9ECD}" presName="sibTrans" presStyleCnt="0"/>
      <dgm:spPr/>
    </dgm:pt>
    <dgm:pt modelId="{63B91D86-3F69-4033-B228-C7A513D4DED1}" type="pres">
      <dgm:prSet presAssocID="{EC2F4F7E-D5BF-4A1A-9C5A-A041311A9ECD}" presName="space" presStyleCnt="0"/>
      <dgm:spPr/>
    </dgm:pt>
    <dgm:pt modelId="{76DC63ED-8F4A-4237-9C41-A31284B16DCA}" type="pres">
      <dgm:prSet presAssocID="{DDAA289D-F312-4B3C-8BA0-36ADD9AA1EE4}" presName="composite" presStyleCnt="0"/>
      <dgm:spPr/>
    </dgm:pt>
    <dgm:pt modelId="{84AF1D02-43B2-4619-9D63-7B94F129C582}" type="pres">
      <dgm:prSet presAssocID="{DDAA289D-F312-4B3C-8BA0-36ADD9AA1EE4}" presName="LShape" presStyleLbl="alignNode1" presStyleIdx="10" presStyleCnt="15"/>
      <dgm:spPr/>
    </dgm:pt>
    <dgm:pt modelId="{A44B2F34-6ACA-4E0C-9621-EDD3A8C62145}" type="pres">
      <dgm:prSet presAssocID="{DDAA289D-F312-4B3C-8BA0-36ADD9AA1EE4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81A2F-328A-4DCD-8345-E32843FF1E4B}" type="pres">
      <dgm:prSet presAssocID="{DDAA289D-F312-4B3C-8BA0-36ADD9AA1EE4}" presName="Triangle" presStyleLbl="alignNode1" presStyleIdx="11" presStyleCnt="15"/>
      <dgm:spPr/>
    </dgm:pt>
    <dgm:pt modelId="{3584243E-1D16-4D18-B353-8EA78EFA8629}" type="pres">
      <dgm:prSet presAssocID="{5908B825-BD59-4796-8F57-325BBD8C7449}" presName="sibTrans" presStyleCnt="0"/>
      <dgm:spPr/>
    </dgm:pt>
    <dgm:pt modelId="{AD9DA14C-CA3A-4299-9C71-3D4715AD7119}" type="pres">
      <dgm:prSet presAssocID="{5908B825-BD59-4796-8F57-325BBD8C7449}" presName="space" presStyleCnt="0"/>
      <dgm:spPr/>
    </dgm:pt>
    <dgm:pt modelId="{6619AACC-DB16-4FBC-A53C-65A24A27BA07}" type="pres">
      <dgm:prSet presAssocID="{AB969E0A-3911-4990-8DCF-56E11C95C4F9}" presName="composite" presStyleCnt="0"/>
      <dgm:spPr/>
    </dgm:pt>
    <dgm:pt modelId="{E8C1AC5E-C00D-4A1E-9DE9-FAA59D154A20}" type="pres">
      <dgm:prSet presAssocID="{AB969E0A-3911-4990-8DCF-56E11C95C4F9}" presName="LShape" presStyleLbl="alignNode1" presStyleIdx="12" presStyleCnt="15"/>
      <dgm:spPr/>
    </dgm:pt>
    <dgm:pt modelId="{2F8FB38A-CDDC-46BC-B965-8E056A11203B}" type="pres">
      <dgm:prSet presAssocID="{AB969E0A-3911-4990-8DCF-56E11C95C4F9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477FB-DD12-458D-83FB-14E14ABCB4BC}" type="pres">
      <dgm:prSet presAssocID="{AB969E0A-3911-4990-8DCF-56E11C95C4F9}" presName="Triangle" presStyleLbl="alignNode1" presStyleIdx="13" presStyleCnt="15"/>
      <dgm:spPr/>
    </dgm:pt>
    <dgm:pt modelId="{D22B718A-891E-49C4-8A2C-8B7690F9AF62}" type="pres">
      <dgm:prSet presAssocID="{33F902EE-610C-40C6-B637-0E33548EFF1A}" presName="sibTrans" presStyleCnt="0"/>
      <dgm:spPr/>
    </dgm:pt>
    <dgm:pt modelId="{576EDA22-D2CD-46B3-8434-8275E5221FD0}" type="pres">
      <dgm:prSet presAssocID="{33F902EE-610C-40C6-B637-0E33548EFF1A}" presName="space" presStyleCnt="0"/>
      <dgm:spPr/>
    </dgm:pt>
    <dgm:pt modelId="{35D10322-9A18-4CA7-90F8-DD0BCB20EFBC}" type="pres">
      <dgm:prSet presAssocID="{A102318E-971D-462E-9CC2-1AE46FDE7778}" presName="composite" presStyleCnt="0"/>
      <dgm:spPr/>
    </dgm:pt>
    <dgm:pt modelId="{B6BC11F7-9D61-480C-A5CE-63DD595F4E51}" type="pres">
      <dgm:prSet presAssocID="{A102318E-971D-462E-9CC2-1AE46FDE7778}" presName="LShape" presStyleLbl="alignNode1" presStyleIdx="14" presStyleCnt="15"/>
      <dgm:spPr/>
    </dgm:pt>
    <dgm:pt modelId="{EBEF49E5-CCC8-42F8-9C3A-B84725603DB9}" type="pres">
      <dgm:prSet presAssocID="{A102318E-971D-462E-9CC2-1AE46FDE7778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C8386-E94F-4F90-9B0C-866FB65E1427}" srcId="{A848C1C0-0B93-466B-9AE2-10E53BB99069}" destId="{D86FD0FF-1D7C-46B1-A8AE-8A4D7DA25B3A}" srcOrd="0" destOrd="0" parTransId="{DC0F089D-75B7-4BD3-B236-AE1AD8A12D79}" sibTransId="{C060D01D-94C9-453D-84B9-1BF8FF949B27}"/>
    <dgm:cxn modelId="{5E97FBCD-DFA2-4829-A4BA-B45334848DDE}" type="presOf" srcId="{D86FD0FF-1D7C-46B1-A8AE-8A4D7DA25B3A}" destId="{2D67FBB5-BEDE-4084-947B-009938E4E430}" srcOrd="0" destOrd="0" presId="urn:microsoft.com/office/officeart/2009/3/layout/StepUpProcess"/>
    <dgm:cxn modelId="{8C86238F-B20E-42FD-9A54-4105825DB9A1}" type="presOf" srcId="{A848C1C0-0B93-466B-9AE2-10E53BB99069}" destId="{411AF3F2-CCA1-4A3C-9E68-523D3AAC0606}" srcOrd="0" destOrd="0" presId="urn:microsoft.com/office/officeart/2009/3/layout/StepUpProcess"/>
    <dgm:cxn modelId="{C5E5F05C-234F-47D2-8B6E-4D5216D34D09}" srcId="{A848C1C0-0B93-466B-9AE2-10E53BB99069}" destId="{2926DEA6-833C-42AA-A164-54F3E1FF93EE}" srcOrd="2" destOrd="0" parTransId="{CFE25D10-603F-4F06-BE02-24D0EDB4A1E4}" sibTransId="{17CBB627-AEEC-40FF-A756-B4D381055209}"/>
    <dgm:cxn modelId="{E6BB33B8-8C7F-4EA4-AEE6-613CF87E1E92}" type="presOf" srcId="{2926DEA6-833C-42AA-A164-54F3E1FF93EE}" destId="{D50D892E-7446-4596-B8F3-F97DA4F09104}" srcOrd="0" destOrd="0" presId="urn:microsoft.com/office/officeart/2009/3/layout/StepUpProcess"/>
    <dgm:cxn modelId="{DA8F9F3E-97A4-42C7-955F-F22242C0F8D8}" type="presOf" srcId="{DDAA289D-F312-4B3C-8BA0-36ADD9AA1EE4}" destId="{A44B2F34-6ACA-4E0C-9621-EDD3A8C62145}" srcOrd="0" destOrd="0" presId="urn:microsoft.com/office/officeart/2009/3/layout/StepUpProcess"/>
    <dgm:cxn modelId="{658AA051-8EAF-4D24-A87B-631FCF5087D8}" srcId="{A848C1C0-0B93-466B-9AE2-10E53BB99069}" destId="{AB969E0A-3911-4990-8DCF-56E11C95C4F9}" srcOrd="6" destOrd="0" parTransId="{EAACF2AA-DEDC-4AA2-94E0-FDDC8647D5D3}" sibTransId="{33F902EE-610C-40C6-B637-0E33548EFF1A}"/>
    <dgm:cxn modelId="{B0A48747-5C43-41A0-A5C0-2104CEAEA293}" srcId="{A848C1C0-0B93-466B-9AE2-10E53BB99069}" destId="{2BA11FDE-61E8-4369-BF0B-3DBD07B4354C}" srcOrd="4" destOrd="0" parTransId="{07B9EFC1-CC12-448D-A3FF-56A760AB0855}" sibTransId="{EC2F4F7E-D5BF-4A1A-9C5A-A041311A9ECD}"/>
    <dgm:cxn modelId="{88818A22-E5D7-401C-BBAE-5AC7CF086692}" type="presOf" srcId="{E277DCB8-5D81-4913-A486-290DCEA885C1}" destId="{1257F0D8-8FB8-4E6A-A2D9-6B57D48EAD15}" srcOrd="0" destOrd="0" presId="urn:microsoft.com/office/officeart/2009/3/layout/StepUpProcess"/>
    <dgm:cxn modelId="{F06BEECE-9348-423C-BC32-57BE8877D0AC}" type="presOf" srcId="{2BA11FDE-61E8-4369-BF0B-3DBD07B4354C}" destId="{33A278DC-B6E6-44CC-BE7A-E69BBAA9EB6E}" srcOrd="0" destOrd="0" presId="urn:microsoft.com/office/officeart/2009/3/layout/StepUpProcess"/>
    <dgm:cxn modelId="{F394D805-8592-44E9-A207-3F223D4385DB}" srcId="{A848C1C0-0B93-466B-9AE2-10E53BB99069}" destId="{DDAA289D-F312-4B3C-8BA0-36ADD9AA1EE4}" srcOrd="5" destOrd="0" parTransId="{A88A704E-BB26-49FC-8820-36904C5EFAC7}" sibTransId="{5908B825-BD59-4796-8F57-325BBD8C7449}"/>
    <dgm:cxn modelId="{1BEAE973-CB1D-4D82-B214-76E33B8FB36E}" srcId="{A848C1C0-0B93-466B-9AE2-10E53BB99069}" destId="{E277DCB8-5D81-4913-A486-290DCEA885C1}" srcOrd="1" destOrd="0" parTransId="{92E78AB7-9CEA-4C96-9FE0-AAD83E575A02}" sibTransId="{8F0761C4-75F1-4A3B-8EE8-5337F8258760}"/>
    <dgm:cxn modelId="{0377F41F-5333-464B-9E26-2CD0000B5534}" srcId="{A848C1C0-0B93-466B-9AE2-10E53BB99069}" destId="{A102318E-971D-462E-9CC2-1AE46FDE7778}" srcOrd="7" destOrd="0" parTransId="{B61BCEC8-71A4-466B-8062-DB0E7A5F3D6A}" sibTransId="{C5BC4909-5647-4801-AA5F-D395AD1B9088}"/>
    <dgm:cxn modelId="{BB4E83A8-7C66-4A30-B49B-FB8E99B67656}" srcId="{A848C1C0-0B93-466B-9AE2-10E53BB99069}" destId="{A83FDFF9-0333-4A46-8359-669B9DAC5A32}" srcOrd="3" destOrd="0" parTransId="{C73ACAE4-C7C0-4E6C-9EC6-B04026A5BCB2}" sibTransId="{89B54467-BB15-4A6A-A4A2-39DC90A0B214}"/>
    <dgm:cxn modelId="{84A4DBF9-003E-4E8F-8788-92AE3F59C5B2}" type="presOf" srcId="{AB969E0A-3911-4990-8DCF-56E11C95C4F9}" destId="{2F8FB38A-CDDC-46BC-B965-8E056A11203B}" srcOrd="0" destOrd="0" presId="urn:microsoft.com/office/officeart/2009/3/layout/StepUpProcess"/>
    <dgm:cxn modelId="{07114693-0C52-435F-9764-D896B5CB2FC4}" type="presOf" srcId="{A102318E-971D-462E-9CC2-1AE46FDE7778}" destId="{EBEF49E5-CCC8-42F8-9C3A-B84725603DB9}" srcOrd="0" destOrd="0" presId="urn:microsoft.com/office/officeart/2009/3/layout/StepUpProcess"/>
    <dgm:cxn modelId="{24873F76-A5AC-4071-89EA-D193DBF58FEE}" type="presOf" srcId="{A83FDFF9-0333-4A46-8359-669B9DAC5A32}" destId="{286950B1-2F5A-4126-AD75-DAF66B2405B8}" srcOrd="0" destOrd="0" presId="urn:microsoft.com/office/officeart/2009/3/layout/StepUpProcess"/>
    <dgm:cxn modelId="{BDACBA15-41F8-48B9-8A88-90995ED78B82}" type="presParOf" srcId="{411AF3F2-CCA1-4A3C-9E68-523D3AAC0606}" destId="{7B4EC28B-5D2D-4045-890D-2E633AE2388C}" srcOrd="0" destOrd="0" presId="urn:microsoft.com/office/officeart/2009/3/layout/StepUpProcess"/>
    <dgm:cxn modelId="{31C90597-E119-423A-9A70-06B9D89CE4F8}" type="presParOf" srcId="{7B4EC28B-5D2D-4045-890D-2E633AE2388C}" destId="{54FFBF15-D4CC-49F1-BE24-79DAFC86641E}" srcOrd="0" destOrd="0" presId="urn:microsoft.com/office/officeart/2009/3/layout/StepUpProcess"/>
    <dgm:cxn modelId="{E283A6A3-5645-4E83-A992-F4B001E8AA1D}" type="presParOf" srcId="{7B4EC28B-5D2D-4045-890D-2E633AE2388C}" destId="{2D67FBB5-BEDE-4084-947B-009938E4E430}" srcOrd="1" destOrd="0" presId="urn:microsoft.com/office/officeart/2009/3/layout/StepUpProcess"/>
    <dgm:cxn modelId="{F72F9452-AC24-4571-922A-9ADB737FB8B1}" type="presParOf" srcId="{7B4EC28B-5D2D-4045-890D-2E633AE2388C}" destId="{54DC5EB4-ABC5-4495-8FA8-C6D7E49A4159}" srcOrd="2" destOrd="0" presId="urn:microsoft.com/office/officeart/2009/3/layout/StepUpProcess"/>
    <dgm:cxn modelId="{470417EF-EE6B-48A9-B174-1AC274D3ED6A}" type="presParOf" srcId="{411AF3F2-CCA1-4A3C-9E68-523D3AAC0606}" destId="{7741D7F1-E3A6-4007-BF8D-8EBB370E3564}" srcOrd="1" destOrd="0" presId="urn:microsoft.com/office/officeart/2009/3/layout/StepUpProcess"/>
    <dgm:cxn modelId="{C39D538F-845B-484F-99A1-3450587F2623}" type="presParOf" srcId="{7741D7F1-E3A6-4007-BF8D-8EBB370E3564}" destId="{014D1ABE-90CA-4979-8FDF-4ABF858CFA30}" srcOrd="0" destOrd="0" presId="urn:microsoft.com/office/officeart/2009/3/layout/StepUpProcess"/>
    <dgm:cxn modelId="{9F5518FC-87A4-40B2-98D8-FE31F3D8B012}" type="presParOf" srcId="{411AF3F2-CCA1-4A3C-9E68-523D3AAC0606}" destId="{97C8319F-CC76-45E2-B4C7-45BA4A608B13}" srcOrd="2" destOrd="0" presId="urn:microsoft.com/office/officeart/2009/3/layout/StepUpProcess"/>
    <dgm:cxn modelId="{3A65ECDE-D07D-43DC-ACCB-B6B0BEEFCAAB}" type="presParOf" srcId="{97C8319F-CC76-45E2-B4C7-45BA4A608B13}" destId="{294A3419-D159-481D-8354-6E18C1EA034A}" srcOrd="0" destOrd="0" presId="urn:microsoft.com/office/officeart/2009/3/layout/StepUpProcess"/>
    <dgm:cxn modelId="{B9F43F7E-C2D9-4CE2-9961-52D9C732FB10}" type="presParOf" srcId="{97C8319F-CC76-45E2-B4C7-45BA4A608B13}" destId="{1257F0D8-8FB8-4E6A-A2D9-6B57D48EAD15}" srcOrd="1" destOrd="0" presId="urn:microsoft.com/office/officeart/2009/3/layout/StepUpProcess"/>
    <dgm:cxn modelId="{38C6B91C-0328-4F98-A4A9-21328FD16B11}" type="presParOf" srcId="{97C8319F-CC76-45E2-B4C7-45BA4A608B13}" destId="{BEE28DE5-B968-4ED9-9328-798F7F0627A6}" srcOrd="2" destOrd="0" presId="urn:microsoft.com/office/officeart/2009/3/layout/StepUpProcess"/>
    <dgm:cxn modelId="{4E27E670-E86E-4E9C-8D9E-48E7BDA3DD19}" type="presParOf" srcId="{411AF3F2-CCA1-4A3C-9E68-523D3AAC0606}" destId="{487D80E9-4A35-4255-B609-3E0BD2671372}" srcOrd="3" destOrd="0" presId="urn:microsoft.com/office/officeart/2009/3/layout/StepUpProcess"/>
    <dgm:cxn modelId="{FAB4084F-BAC3-4BFB-9AFA-349E6DEEA316}" type="presParOf" srcId="{487D80E9-4A35-4255-B609-3E0BD2671372}" destId="{7C6C64D1-0463-4C19-85AE-C5034A9793F0}" srcOrd="0" destOrd="0" presId="urn:microsoft.com/office/officeart/2009/3/layout/StepUpProcess"/>
    <dgm:cxn modelId="{802871BF-6585-44A1-998C-130E9B44D70D}" type="presParOf" srcId="{411AF3F2-CCA1-4A3C-9E68-523D3AAC0606}" destId="{DD802477-886E-4C82-8489-A2BC5A476052}" srcOrd="4" destOrd="0" presId="urn:microsoft.com/office/officeart/2009/3/layout/StepUpProcess"/>
    <dgm:cxn modelId="{5436501A-AE86-445D-8F03-61E24778E9E5}" type="presParOf" srcId="{DD802477-886E-4C82-8489-A2BC5A476052}" destId="{69A023BC-9230-424F-A8D0-1175BA2E64D8}" srcOrd="0" destOrd="0" presId="urn:microsoft.com/office/officeart/2009/3/layout/StepUpProcess"/>
    <dgm:cxn modelId="{D8AE4856-9BF2-4566-8D82-103D3720B71B}" type="presParOf" srcId="{DD802477-886E-4C82-8489-A2BC5A476052}" destId="{D50D892E-7446-4596-B8F3-F97DA4F09104}" srcOrd="1" destOrd="0" presId="urn:microsoft.com/office/officeart/2009/3/layout/StepUpProcess"/>
    <dgm:cxn modelId="{C9C56F32-4210-4730-AB9C-026D216B5C2E}" type="presParOf" srcId="{DD802477-886E-4C82-8489-A2BC5A476052}" destId="{F56318C6-5A1F-449A-86D3-009497E0CA37}" srcOrd="2" destOrd="0" presId="urn:microsoft.com/office/officeart/2009/3/layout/StepUpProcess"/>
    <dgm:cxn modelId="{8E52C370-AAE0-44A6-AEAF-DF40CAFD0D2F}" type="presParOf" srcId="{411AF3F2-CCA1-4A3C-9E68-523D3AAC0606}" destId="{CA133B15-0698-4FC3-B44C-D91A9ECAD014}" srcOrd="5" destOrd="0" presId="urn:microsoft.com/office/officeart/2009/3/layout/StepUpProcess"/>
    <dgm:cxn modelId="{29695855-2263-42F4-BD86-15FB94F6A730}" type="presParOf" srcId="{CA133B15-0698-4FC3-B44C-D91A9ECAD014}" destId="{C8EBE878-8F2F-4FE8-94B8-21A84EC6E81C}" srcOrd="0" destOrd="0" presId="urn:microsoft.com/office/officeart/2009/3/layout/StepUpProcess"/>
    <dgm:cxn modelId="{C8282046-E349-4571-A61E-64AF2231272B}" type="presParOf" srcId="{411AF3F2-CCA1-4A3C-9E68-523D3AAC0606}" destId="{BF749A2D-FB76-4716-B1D3-8C2A48F0878C}" srcOrd="6" destOrd="0" presId="urn:microsoft.com/office/officeart/2009/3/layout/StepUpProcess"/>
    <dgm:cxn modelId="{A8C46FB2-A7D3-4D4C-8FD3-0A069844CCC7}" type="presParOf" srcId="{BF749A2D-FB76-4716-B1D3-8C2A48F0878C}" destId="{BBC477A8-DC0B-476D-92A8-8192484BF0A0}" srcOrd="0" destOrd="0" presId="urn:microsoft.com/office/officeart/2009/3/layout/StepUpProcess"/>
    <dgm:cxn modelId="{0F355129-B949-4F78-94FF-3C89D17EE9B5}" type="presParOf" srcId="{BF749A2D-FB76-4716-B1D3-8C2A48F0878C}" destId="{286950B1-2F5A-4126-AD75-DAF66B2405B8}" srcOrd="1" destOrd="0" presId="urn:microsoft.com/office/officeart/2009/3/layout/StepUpProcess"/>
    <dgm:cxn modelId="{0FAD32F7-19BD-43DD-A36F-5DD9847BB820}" type="presParOf" srcId="{BF749A2D-FB76-4716-B1D3-8C2A48F0878C}" destId="{FCA0BEA7-7C36-4CD0-BDA6-0CFFD25B1E99}" srcOrd="2" destOrd="0" presId="urn:microsoft.com/office/officeart/2009/3/layout/StepUpProcess"/>
    <dgm:cxn modelId="{DD0E90AB-C801-48F6-A883-BF1D8DE0EEE5}" type="presParOf" srcId="{411AF3F2-CCA1-4A3C-9E68-523D3AAC0606}" destId="{D6CADDD0-A19D-4DAF-B911-4EF7FFC7CC57}" srcOrd="7" destOrd="0" presId="urn:microsoft.com/office/officeart/2009/3/layout/StepUpProcess"/>
    <dgm:cxn modelId="{58E7A33D-2403-441A-AB70-692F729B44F8}" type="presParOf" srcId="{D6CADDD0-A19D-4DAF-B911-4EF7FFC7CC57}" destId="{00578613-E4F6-4F4A-AF87-9155040B66C1}" srcOrd="0" destOrd="0" presId="urn:microsoft.com/office/officeart/2009/3/layout/StepUpProcess"/>
    <dgm:cxn modelId="{3E55972D-61CC-4751-A99C-46795B26FBAD}" type="presParOf" srcId="{411AF3F2-CCA1-4A3C-9E68-523D3AAC0606}" destId="{3CD4B1E4-3100-42DE-AABC-20D6D157618D}" srcOrd="8" destOrd="0" presId="urn:microsoft.com/office/officeart/2009/3/layout/StepUpProcess"/>
    <dgm:cxn modelId="{2FEBD80A-2092-49C3-AB4C-F90DB18E7912}" type="presParOf" srcId="{3CD4B1E4-3100-42DE-AABC-20D6D157618D}" destId="{72E26079-317A-4E58-BF3F-33EEEA08A513}" srcOrd="0" destOrd="0" presId="urn:microsoft.com/office/officeart/2009/3/layout/StepUpProcess"/>
    <dgm:cxn modelId="{453BB6AF-30B4-40D0-B804-22D0E9CFA054}" type="presParOf" srcId="{3CD4B1E4-3100-42DE-AABC-20D6D157618D}" destId="{33A278DC-B6E6-44CC-BE7A-E69BBAA9EB6E}" srcOrd="1" destOrd="0" presId="urn:microsoft.com/office/officeart/2009/3/layout/StepUpProcess"/>
    <dgm:cxn modelId="{5EA209EB-E9B6-40FD-888D-90EEF708895E}" type="presParOf" srcId="{3CD4B1E4-3100-42DE-AABC-20D6D157618D}" destId="{938E8F5B-D96B-447F-9C2D-CAE9A4318005}" srcOrd="2" destOrd="0" presId="urn:microsoft.com/office/officeart/2009/3/layout/StepUpProcess"/>
    <dgm:cxn modelId="{0645B809-0F69-465A-ACBA-EE4B2CBCD402}" type="presParOf" srcId="{411AF3F2-CCA1-4A3C-9E68-523D3AAC0606}" destId="{42BACDA8-94CF-4ED5-A483-A6CF28765914}" srcOrd="9" destOrd="0" presId="urn:microsoft.com/office/officeart/2009/3/layout/StepUpProcess"/>
    <dgm:cxn modelId="{F22097E3-4017-4F53-8F0D-A48DB5B56786}" type="presParOf" srcId="{42BACDA8-94CF-4ED5-A483-A6CF28765914}" destId="{63B91D86-3F69-4033-B228-C7A513D4DED1}" srcOrd="0" destOrd="0" presId="urn:microsoft.com/office/officeart/2009/3/layout/StepUpProcess"/>
    <dgm:cxn modelId="{7587A297-44F5-43E9-B504-D47E7EAA055F}" type="presParOf" srcId="{411AF3F2-CCA1-4A3C-9E68-523D3AAC0606}" destId="{76DC63ED-8F4A-4237-9C41-A31284B16DCA}" srcOrd="10" destOrd="0" presId="urn:microsoft.com/office/officeart/2009/3/layout/StepUpProcess"/>
    <dgm:cxn modelId="{79712AA5-698F-45F4-A3B5-D3C11768CF00}" type="presParOf" srcId="{76DC63ED-8F4A-4237-9C41-A31284B16DCA}" destId="{84AF1D02-43B2-4619-9D63-7B94F129C582}" srcOrd="0" destOrd="0" presId="urn:microsoft.com/office/officeart/2009/3/layout/StepUpProcess"/>
    <dgm:cxn modelId="{E1B0E22D-7E33-4A19-ADEE-022F4447F112}" type="presParOf" srcId="{76DC63ED-8F4A-4237-9C41-A31284B16DCA}" destId="{A44B2F34-6ACA-4E0C-9621-EDD3A8C62145}" srcOrd="1" destOrd="0" presId="urn:microsoft.com/office/officeart/2009/3/layout/StepUpProcess"/>
    <dgm:cxn modelId="{494EB051-E452-4C98-8EDD-33E51E637852}" type="presParOf" srcId="{76DC63ED-8F4A-4237-9C41-A31284B16DCA}" destId="{40E81A2F-328A-4DCD-8345-E32843FF1E4B}" srcOrd="2" destOrd="0" presId="urn:microsoft.com/office/officeart/2009/3/layout/StepUpProcess"/>
    <dgm:cxn modelId="{CD6E7397-BC75-4D16-9CC8-1B41929B0D26}" type="presParOf" srcId="{411AF3F2-CCA1-4A3C-9E68-523D3AAC0606}" destId="{3584243E-1D16-4D18-B353-8EA78EFA8629}" srcOrd="11" destOrd="0" presId="urn:microsoft.com/office/officeart/2009/3/layout/StepUpProcess"/>
    <dgm:cxn modelId="{0DC37759-E4D7-4481-8A68-665C3C7BC758}" type="presParOf" srcId="{3584243E-1D16-4D18-B353-8EA78EFA8629}" destId="{AD9DA14C-CA3A-4299-9C71-3D4715AD7119}" srcOrd="0" destOrd="0" presId="urn:microsoft.com/office/officeart/2009/3/layout/StepUpProcess"/>
    <dgm:cxn modelId="{014F400E-4A07-4638-9363-A8696A9C9AA7}" type="presParOf" srcId="{411AF3F2-CCA1-4A3C-9E68-523D3AAC0606}" destId="{6619AACC-DB16-4FBC-A53C-65A24A27BA07}" srcOrd="12" destOrd="0" presId="urn:microsoft.com/office/officeart/2009/3/layout/StepUpProcess"/>
    <dgm:cxn modelId="{D34497BA-9F2F-4AAB-B163-1215A4831FBD}" type="presParOf" srcId="{6619AACC-DB16-4FBC-A53C-65A24A27BA07}" destId="{E8C1AC5E-C00D-4A1E-9DE9-FAA59D154A20}" srcOrd="0" destOrd="0" presId="urn:microsoft.com/office/officeart/2009/3/layout/StepUpProcess"/>
    <dgm:cxn modelId="{857C4AFB-B9C6-4A4B-A227-11547238CA19}" type="presParOf" srcId="{6619AACC-DB16-4FBC-A53C-65A24A27BA07}" destId="{2F8FB38A-CDDC-46BC-B965-8E056A11203B}" srcOrd="1" destOrd="0" presId="urn:microsoft.com/office/officeart/2009/3/layout/StepUpProcess"/>
    <dgm:cxn modelId="{91CB0AAE-6654-4DFA-B146-F2B2062037C5}" type="presParOf" srcId="{6619AACC-DB16-4FBC-A53C-65A24A27BA07}" destId="{262477FB-DD12-458D-83FB-14E14ABCB4BC}" srcOrd="2" destOrd="0" presId="urn:microsoft.com/office/officeart/2009/3/layout/StepUpProcess"/>
    <dgm:cxn modelId="{2F603FA3-40DE-4BCB-8884-ACEE0499C808}" type="presParOf" srcId="{411AF3F2-CCA1-4A3C-9E68-523D3AAC0606}" destId="{D22B718A-891E-49C4-8A2C-8B7690F9AF62}" srcOrd="13" destOrd="0" presId="urn:microsoft.com/office/officeart/2009/3/layout/StepUpProcess"/>
    <dgm:cxn modelId="{9822B632-84D3-42E6-A513-A5ABE0C736BD}" type="presParOf" srcId="{D22B718A-891E-49C4-8A2C-8B7690F9AF62}" destId="{576EDA22-D2CD-46B3-8434-8275E5221FD0}" srcOrd="0" destOrd="0" presId="urn:microsoft.com/office/officeart/2009/3/layout/StepUpProcess"/>
    <dgm:cxn modelId="{7BFE4DC7-87C0-42D6-A637-E043893AA1B9}" type="presParOf" srcId="{411AF3F2-CCA1-4A3C-9E68-523D3AAC0606}" destId="{35D10322-9A18-4CA7-90F8-DD0BCB20EFBC}" srcOrd="14" destOrd="0" presId="urn:microsoft.com/office/officeart/2009/3/layout/StepUpProcess"/>
    <dgm:cxn modelId="{11D17061-D216-444A-A13E-24DDDAD73C5F}" type="presParOf" srcId="{35D10322-9A18-4CA7-90F8-DD0BCB20EFBC}" destId="{B6BC11F7-9D61-480C-A5CE-63DD595F4E51}" srcOrd="0" destOrd="0" presId="urn:microsoft.com/office/officeart/2009/3/layout/StepUpProcess"/>
    <dgm:cxn modelId="{89787343-0A3E-4796-8627-43FB6257B6FC}" type="presParOf" srcId="{35D10322-9A18-4CA7-90F8-DD0BCB20EFBC}" destId="{EBEF49E5-CCC8-42F8-9C3A-B84725603D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882F0-5F4A-4575-9F47-6C60CBE5F6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B974CC5-F284-4FDF-83A4-477546F96E48}">
      <dgm:prSet phldrT="[Текст]" custT="1"/>
      <dgm:spPr/>
      <dgm:t>
        <a:bodyPr/>
        <a:lstStyle/>
        <a:p>
          <a:r>
            <a:rPr lang="ru-RU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Нет промежуточного звена между властью и населением в виде глав СП</a:t>
          </a:r>
          <a:endParaRPr lang="ru-RU" sz="1400" dirty="0"/>
        </a:p>
      </dgm:t>
    </dgm:pt>
    <dgm:pt modelId="{9DC9F61D-94F4-480D-B7EB-C44C2E0441E5}" type="parTrans" cxnId="{4C89C8D5-55C9-48CA-A32E-C8AF598D3A06}">
      <dgm:prSet/>
      <dgm:spPr/>
      <dgm:t>
        <a:bodyPr/>
        <a:lstStyle/>
        <a:p>
          <a:endParaRPr lang="ru-RU"/>
        </a:p>
      </dgm:t>
    </dgm:pt>
    <dgm:pt modelId="{3476C317-BF5C-4F7B-AB1D-C039B634E7E3}" type="sibTrans" cxnId="{4C89C8D5-55C9-48CA-A32E-C8AF598D3A06}">
      <dgm:prSet/>
      <dgm:spPr/>
      <dgm:t>
        <a:bodyPr/>
        <a:lstStyle/>
        <a:p>
          <a:endParaRPr lang="ru-RU"/>
        </a:p>
      </dgm:t>
    </dgm:pt>
    <dgm:pt modelId="{9155D72E-92F4-4690-8147-30D7176E5763}">
      <dgm:prSet phldrT="[Текст]"/>
      <dgm:spPr/>
      <dgm:t>
        <a:bodyPr/>
        <a:lstStyle/>
        <a:p>
          <a:r>
            <a:rPr lang="ru-R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Сложность в вовлечении </a:t>
          </a:r>
          <a:endParaRPr lang="ru-RU" dirty="0"/>
        </a:p>
      </dgm:t>
    </dgm:pt>
    <dgm:pt modelId="{84BCAD03-989E-4F2C-82B7-ECFF016A291D}" type="parTrans" cxnId="{814888E8-3D5B-4567-BB8A-FB821E56313F}">
      <dgm:prSet/>
      <dgm:spPr/>
      <dgm:t>
        <a:bodyPr/>
        <a:lstStyle/>
        <a:p>
          <a:endParaRPr lang="ru-RU"/>
        </a:p>
      </dgm:t>
    </dgm:pt>
    <dgm:pt modelId="{9AAE4DE3-4393-4EC3-88EE-7DE9C886784B}" type="sibTrans" cxnId="{814888E8-3D5B-4567-BB8A-FB821E56313F}">
      <dgm:prSet/>
      <dgm:spPr/>
      <dgm:t>
        <a:bodyPr/>
        <a:lstStyle/>
        <a:p>
          <a:endParaRPr lang="ru-RU"/>
        </a:p>
      </dgm:t>
    </dgm:pt>
    <dgm:pt modelId="{0DA8030B-1E8D-4474-9E44-E1881FCDCEDD}">
      <dgm:prSet phldrT="[Текст]"/>
      <dgm:spPr/>
      <dgm:t>
        <a:bodyPr/>
        <a:lstStyle/>
        <a:p>
          <a:r>
            <a:rPr lang="ru-RU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Больше организационных ресурсов</a:t>
          </a:r>
          <a:endParaRPr lang="ru-RU" dirty="0"/>
        </a:p>
      </dgm:t>
    </dgm:pt>
    <dgm:pt modelId="{6F476D83-FCA3-49EC-9E9F-C27EA461D0BE}" type="parTrans" cxnId="{A512979D-8780-4FE8-A58E-B2BE4ED77364}">
      <dgm:prSet/>
      <dgm:spPr/>
      <dgm:t>
        <a:bodyPr/>
        <a:lstStyle/>
        <a:p>
          <a:endParaRPr lang="ru-RU"/>
        </a:p>
      </dgm:t>
    </dgm:pt>
    <dgm:pt modelId="{08E282B2-A137-49F2-A433-B6ED03D16278}" type="sibTrans" cxnId="{A512979D-8780-4FE8-A58E-B2BE4ED77364}">
      <dgm:prSet/>
      <dgm:spPr/>
      <dgm:t>
        <a:bodyPr/>
        <a:lstStyle/>
        <a:p>
          <a:endParaRPr lang="ru-RU"/>
        </a:p>
      </dgm:t>
    </dgm:pt>
    <dgm:pt modelId="{1F3109DC-B3CA-4080-8F75-A0B805A71DDC}" type="pres">
      <dgm:prSet presAssocID="{616882F0-5F4A-4575-9F47-6C60CBE5F6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5E5A9F-A796-499A-9EA7-9BBEF44086B6}" type="pres">
      <dgm:prSet presAssocID="{616882F0-5F4A-4575-9F47-6C60CBE5F6BB}" presName="Name1" presStyleCnt="0"/>
      <dgm:spPr/>
    </dgm:pt>
    <dgm:pt modelId="{EB68DCB0-BDD5-4BDD-9FCD-9A4D8A3D4692}" type="pres">
      <dgm:prSet presAssocID="{616882F0-5F4A-4575-9F47-6C60CBE5F6BB}" presName="cycle" presStyleCnt="0"/>
      <dgm:spPr/>
    </dgm:pt>
    <dgm:pt modelId="{48057384-BCBD-47BA-AA4C-B13D24B8E4AB}" type="pres">
      <dgm:prSet presAssocID="{616882F0-5F4A-4575-9F47-6C60CBE5F6BB}" presName="srcNode" presStyleLbl="node1" presStyleIdx="0" presStyleCnt="3"/>
      <dgm:spPr/>
    </dgm:pt>
    <dgm:pt modelId="{A3C96D6A-4407-4C5D-B4EB-9471A087C34B}" type="pres">
      <dgm:prSet presAssocID="{616882F0-5F4A-4575-9F47-6C60CBE5F6BB}" presName="conn" presStyleLbl="parChTrans1D2" presStyleIdx="0" presStyleCnt="1"/>
      <dgm:spPr/>
      <dgm:t>
        <a:bodyPr/>
        <a:lstStyle/>
        <a:p>
          <a:endParaRPr lang="ru-RU"/>
        </a:p>
      </dgm:t>
    </dgm:pt>
    <dgm:pt modelId="{6327E372-DBFF-4A1B-8242-599B0FA56774}" type="pres">
      <dgm:prSet presAssocID="{616882F0-5F4A-4575-9F47-6C60CBE5F6BB}" presName="extraNode" presStyleLbl="node1" presStyleIdx="0" presStyleCnt="3"/>
      <dgm:spPr/>
    </dgm:pt>
    <dgm:pt modelId="{CACC19A1-3651-46A3-9F0B-C53DBC060FB7}" type="pres">
      <dgm:prSet presAssocID="{616882F0-5F4A-4575-9F47-6C60CBE5F6BB}" presName="dstNode" presStyleLbl="node1" presStyleIdx="0" presStyleCnt="3"/>
      <dgm:spPr/>
    </dgm:pt>
    <dgm:pt modelId="{E611C004-5414-4F2B-B60F-1CA73D78FFD5}" type="pres">
      <dgm:prSet presAssocID="{0B974CC5-F284-4FDF-83A4-477546F96E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2DDD4-50FF-479F-9BB4-2A4303621CAD}" type="pres">
      <dgm:prSet presAssocID="{0B974CC5-F284-4FDF-83A4-477546F96E48}" presName="accent_1" presStyleCnt="0"/>
      <dgm:spPr/>
    </dgm:pt>
    <dgm:pt modelId="{06B9AAED-A036-4A8B-8D81-AD4E2C13C00B}" type="pres">
      <dgm:prSet presAssocID="{0B974CC5-F284-4FDF-83A4-477546F96E48}" presName="accentRepeatNode" presStyleLbl="solidFgAcc1" presStyleIdx="0" presStyleCnt="3"/>
      <dgm:spPr/>
    </dgm:pt>
    <dgm:pt modelId="{489B337A-9FFE-4CB3-86DB-9BA96391D1B5}" type="pres">
      <dgm:prSet presAssocID="{9155D72E-92F4-4690-8147-30D7176E576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77C02-D89E-46EB-BC75-F09AB15D6F7B}" type="pres">
      <dgm:prSet presAssocID="{9155D72E-92F4-4690-8147-30D7176E5763}" presName="accent_2" presStyleCnt="0"/>
      <dgm:spPr/>
    </dgm:pt>
    <dgm:pt modelId="{553A7AD8-A834-4E99-B30B-69385C7B57C2}" type="pres">
      <dgm:prSet presAssocID="{9155D72E-92F4-4690-8147-30D7176E5763}" presName="accentRepeatNode" presStyleLbl="solidFgAcc1" presStyleIdx="1" presStyleCnt="3"/>
      <dgm:spPr/>
    </dgm:pt>
    <dgm:pt modelId="{8F18C983-79CA-473D-8EF0-4879DDC43D04}" type="pres">
      <dgm:prSet presAssocID="{0DA8030B-1E8D-4474-9E44-E1881FCDCE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ADCC5-36D6-413F-A480-F19172FE5820}" type="pres">
      <dgm:prSet presAssocID="{0DA8030B-1E8D-4474-9E44-E1881FCDCEDD}" presName="accent_3" presStyleCnt="0"/>
      <dgm:spPr/>
    </dgm:pt>
    <dgm:pt modelId="{5116BB21-B5B7-41F2-A2DB-7103A4E2E1EA}" type="pres">
      <dgm:prSet presAssocID="{0DA8030B-1E8D-4474-9E44-E1881FCDCEDD}" presName="accentRepeatNode" presStyleLbl="solidFgAcc1" presStyleIdx="2" presStyleCnt="3"/>
      <dgm:spPr/>
    </dgm:pt>
  </dgm:ptLst>
  <dgm:cxnLst>
    <dgm:cxn modelId="{4C89C8D5-55C9-48CA-A32E-C8AF598D3A06}" srcId="{616882F0-5F4A-4575-9F47-6C60CBE5F6BB}" destId="{0B974CC5-F284-4FDF-83A4-477546F96E48}" srcOrd="0" destOrd="0" parTransId="{9DC9F61D-94F4-480D-B7EB-C44C2E0441E5}" sibTransId="{3476C317-BF5C-4F7B-AB1D-C039B634E7E3}"/>
    <dgm:cxn modelId="{4D74667A-BBFB-48BF-B7F1-8C17B17FEA84}" type="presOf" srcId="{3476C317-BF5C-4F7B-AB1D-C039B634E7E3}" destId="{A3C96D6A-4407-4C5D-B4EB-9471A087C34B}" srcOrd="0" destOrd="0" presId="urn:microsoft.com/office/officeart/2008/layout/VerticalCurvedList"/>
    <dgm:cxn modelId="{A512979D-8780-4FE8-A58E-B2BE4ED77364}" srcId="{616882F0-5F4A-4575-9F47-6C60CBE5F6BB}" destId="{0DA8030B-1E8D-4474-9E44-E1881FCDCEDD}" srcOrd="2" destOrd="0" parTransId="{6F476D83-FCA3-49EC-9E9F-C27EA461D0BE}" sibTransId="{08E282B2-A137-49F2-A433-B6ED03D16278}"/>
    <dgm:cxn modelId="{1E960D40-22B2-4AF3-BB54-ABE1C39C00DE}" type="presOf" srcId="{0B974CC5-F284-4FDF-83A4-477546F96E48}" destId="{E611C004-5414-4F2B-B60F-1CA73D78FFD5}" srcOrd="0" destOrd="0" presId="urn:microsoft.com/office/officeart/2008/layout/VerticalCurvedList"/>
    <dgm:cxn modelId="{19E0417B-F786-4B25-BBE6-8E1F4BB99E15}" type="presOf" srcId="{616882F0-5F4A-4575-9F47-6C60CBE5F6BB}" destId="{1F3109DC-B3CA-4080-8F75-A0B805A71DDC}" srcOrd="0" destOrd="0" presId="urn:microsoft.com/office/officeart/2008/layout/VerticalCurvedList"/>
    <dgm:cxn modelId="{E4976E2D-9821-4BB3-AFF0-16C3CCDB81A3}" type="presOf" srcId="{0DA8030B-1E8D-4474-9E44-E1881FCDCEDD}" destId="{8F18C983-79CA-473D-8EF0-4879DDC43D04}" srcOrd="0" destOrd="0" presId="urn:microsoft.com/office/officeart/2008/layout/VerticalCurvedList"/>
    <dgm:cxn modelId="{C49DB091-8DF3-4EED-BAAB-D81C67400740}" type="presOf" srcId="{9155D72E-92F4-4690-8147-30D7176E5763}" destId="{489B337A-9FFE-4CB3-86DB-9BA96391D1B5}" srcOrd="0" destOrd="0" presId="urn:microsoft.com/office/officeart/2008/layout/VerticalCurvedList"/>
    <dgm:cxn modelId="{814888E8-3D5B-4567-BB8A-FB821E56313F}" srcId="{616882F0-5F4A-4575-9F47-6C60CBE5F6BB}" destId="{9155D72E-92F4-4690-8147-30D7176E5763}" srcOrd="1" destOrd="0" parTransId="{84BCAD03-989E-4F2C-82B7-ECFF016A291D}" sibTransId="{9AAE4DE3-4393-4EC3-88EE-7DE9C886784B}"/>
    <dgm:cxn modelId="{580CBCBE-1BBF-4993-9A32-A7CB8205A4FA}" type="presParOf" srcId="{1F3109DC-B3CA-4080-8F75-A0B805A71DDC}" destId="{475E5A9F-A796-499A-9EA7-9BBEF44086B6}" srcOrd="0" destOrd="0" presId="urn:microsoft.com/office/officeart/2008/layout/VerticalCurvedList"/>
    <dgm:cxn modelId="{308E378F-4450-468C-AA7F-837671B5ADDF}" type="presParOf" srcId="{475E5A9F-A796-499A-9EA7-9BBEF44086B6}" destId="{EB68DCB0-BDD5-4BDD-9FCD-9A4D8A3D4692}" srcOrd="0" destOrd="0" presId="urn:microsoft.com/office/officeart/2008/layout/VerticalCurvedList"/>
    <dgm:cxn modelId="{1C6595FD-8E54-4794-8E0B-BACC4B2F2D6D}" type="presParOf" srcId="{EB68DCB0-BDD5-4BDD-9FCD-9A4D8A3D4692}" destId="{48057384-BCBD-47BA-AA4C-B13D24B8E4AB}" srcOrd="0" destOrd="0" presId="urn:microsoft.com/office/officeart/2008/layout/VerticalCurvedList"/>
    <dgm:cxn modelId="{9B93E907-FF0B-4895-99DE-95F01A8F913D}" type="presParOf" srcId="{EB68DCB0-BDD5-4BDD-9FCD-9A4D8A3D4692}" destId="{A3C96D6A-4407-4C5D-B4EB-9471A087C34B}" srcOrd="1" destOrd="0" presId="urn:microsoft.com/office/officeart/2008/layout/VerticalCurvedList"/>
    <dgm:cxn modelId="{EA7B87C0-AFC3-48C3-A697-5FA858FA9808}" type="presParOf" srcId="{EB68DCB0-BDD5-4BDD-9FCD-9A4D8A3D4692}" destId="{6327E372-DBFF-4A1B-8242-599B0FA56774}" srcOrd="2" destOrd="0" presId="urn:microsoft.com/office/officeart/2008/layout/VerticalCurvedList"/>
    <dgm:cxn modelId="{05D7C4A0-7EA8-43F8-B47F-2E5A5C1B3A68}" type="presParOf" srcId="{EB68DCB0-BDD5-4BDD-9FCD-9A4D8A3D4692}" destId="{CACC19A1-3651-46A3-9F0B-C53DBC060FB7}" srcOrd="3" destOrd="0" presId="urn:microsoft.com/office/officeart/2008/layout/VerticalCurvedList"/>
    <dgm:cxn modelId="{06FF246F-6BB5-4FAF-BC77-449C2997F0F9}" type="presParOf" srcId="{475E5A9F-A796-499A-9EA7-9BBEF44086B6}" destId="{E611C004-5414-4F2B-B60F-1CA73D78FFD5}" srcOrd="1" destOrd="0" presId="urn:microsoft.com/office/officeart/2008/layout/VerticalCurvedList"/>
    <dgm:cxn modelId="{7505C4A2-8801-4267-A462-36C92AA6DD47}" type="presParOf" srcId="{475E5A9F-A796-499A-9EA7-9BBEF44086B6}" destId="{5D72DDD4-50FF-479F-9BB4-2A4303621CAD}" srcOrd="2" destOrd="0" presId="urn:microsoft.com/office/officeart/2008/layout/VerticalCurvedList"/>
    <dgm:cxn modelId="{29FAD629-BD1E-4249-A399-8A174BEBDC12}" type="presParOf" srcId="{5D72DDD4-50FF-479F-9BB4-2A4303621CAD}" destId="{06B9AAED-A036-4A8B-8D81-AD4E2C13C00B}" srcOrd="0" destOrd="0" presId="urn:microsoft.com/office/officeart/2008/layout/VerticalCurvedList"/>
    <dgm:cxn modelId="{663D1E92-5A22-48FA-893E-19EE970EFBBD}" type="presParOf" srcId="{475E5A9F-A796-499A-9EA7-9BBEF44086B6}" destId="{489B337A-9FFE-4CB3-86DB-9BA96391D1B5}" srcOrd="3" destOrd="0" presId="urn:microsoft.com/office/officeart/2008/layout/VerticalCurvedList"/>
    <dgm:cxn modelId="{A04559EE-A813-4896-A50F-1F7FBFEAE22D}" type="presParOf" srcId="{475E5A9F-A796-499A-9EA7-9BBEF44086B6}" destId="{05A77C02-D89E-46EB-BC75-F09AB15D6F7B}" srcOrd="4" destOrd="0" presId="urn:microsoft.com/office/officeart/2008/layout/VerticalCurvedList"/>
    <dgm:cxn modelId="{6CF1096D-27BD-4DA5-9604-411E1A2E725B}" type="presParOf" srcId="{05A77C02-D89E-46EB-BC75-F09AB15D6F7B}" destId="{553A7AD8-A834-4E99-B30B-69385C7B57C2}" srcOrd="0" destOrd="0" presId="urn:microsoft.com/office/officeart/2008/layout/VerticalCurvedList"/>
    <dgm:cxn modelId="{1D7849D5-BEE8-48D6-93AF-35C2DD3B1E75}" type="presParOf" srcId="{475E5A9F-A796-499A-9EA7-9BBEF44086B6}" destId="{8F18C983-79CA-473D-8EF0-4879DDC43D04}" srcOrd="5" destOrd="0" presId="urn:microsoft.com/office/officeart/2008/layout/VerticalCurvedList"/>
    <dgm:cxn modelId="{A0B69DF9-D79F-4E66-A89F-67D3FC2A0FC1}" type="presParOf" srcId="{475E5A9F-A796-499A-9EA7-9BBEF44086B6}" destId="{ACBADCC5-36D6-413F-A480-F19172FE5820}" srcOrd="6" destOrd="0" presId="urn:microsoft.com/office/officeart/2008/layout/VerticalCurvedList"/>
    <dgm:cxn modelId="{0EFCB58A-0813-4B2C-A908-03492B2950D7}" type="presParOf" srcId="{ACBADCC5-36D6-413F-A480-F19172FE5820}" destId="{5116BB21-B5B7-41F2-A2DB-7103A4E2E1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FBF15-D4CC-49F1-BE24-79DAFC86641E}">
      <dsp:nvSpPr>
        <dsp:cNvPr id="0" name=""/>
        <dsp:cNvSpPr/>
      </dsp:nvSpPr>
      <dsp:spPr>
        <a:xfrm rot="5400000">
          <a:off x="207924" y="1767741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7FBB5-BEDE-4084-947B-009938E4E430}">
      <dsp:nvSpPr>
        <dsp:cNvPr id="0" name=""/>
        <dsp:cNvSpPr/>
      </dsp:nvSpPr>
      <dsp:spPr>
        <a:xfrm>
          <a:off x="105681" y="2072261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Narrow" panose="020B0606020202030204" pitchFamily="34" charset="0"/>
            </a:rPr>
            <a:t>Проведение предварительных мероприятий </a:t>
          </a:r>
        </a:p>
      </dsp:txBody>
      <dsp:txXfrm>
        <a:off x="105681" y="2072261"/>
        <a:ext cx="920138" cy="806555"/>
      </dsp:txXfrm>
    </dsp:sp>
    <dsp:sp modelId="{54DC5EB4-ABC5-4495-8FA8-C6D7E49A4159}">
      <dsp:nvSpPr>
        <dsp:cNvPr id="0" name=""/>
        <dsp:cNvSpPr/>
      </dsp:nvSpPr>
      <dsp:spPr>
        <a:xfrm>
          <a:off x="852208" y="1692706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34387"/>
            <a:satOff val="726"/>
            <a:lumOff val="1934"/>
            <a:alphaOff val="0"/>
          </a:schemeClr>
        </a:solidFill>
        <a:ln w="12700" cap="flat" cmpd="sng" algn="ctr">
          <a:solidFill>
            <a:schemeClr val="accent2">
              <a:shade val="80000"/>
              <a:hueOff val="-34387"/>
              <a:satOff val="726"/>
              <a:lumOff val="19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A3419-D159-481D-8354-6E18C1EA034A}">
      <dsp:nvSpPr>
        <dsp:cNvPr id="0" name=""/>
        <dsp:cNvSpPr/>
      </dsp:nvSpPr>
      <dsp:spPr>
        <a:xfrm rot="5400000">
          <a:off x="1334353" y="1489005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68774"/>
            <a:satOff val="1452"/>
            <a:lumOff val="3869"/>
            <a:alphaOff val="0"/>
          </a:schemeClr>
        </a:solidFill>
        <a:ln w="12700" cap="flat" cmpd="sng" algn="ctr">
          <a:solidFill>
            <a:schemeClr val="accent2">
              <a:shade val="80000"/>
              <a:hueOff val="-68774"/>
              <a:satOff val="1452"/>
              <a:lumOff val="3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7F0D8-8FB8-4E6A-A2D9-6B57D48EAD15}">
      <dsp:nvSpPr>
        <dsp:cNvPr id="0" name=""/>
        <dsp:cNvSpPr/>
      </dsp:nvSpPr>
      <dsp:spPr>
        <a:xfrm>
          <a:off x="1232110" y="1793525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Narrow" panose="020B0606020202030204" pitchFamily="34" charset="0"/>
            </a:rPr>
            <a:t>Проведение итогового собрания</a:t>
          </a:r>
        </a:p>
      </dsp:txBody>
      <dsp:txXfrm>
        <a:off x="1232110" y="1793525"/>
        <a:ext cx="920138" cy="806555"/>
      </dsp:txXfrm>
    </dsp:sp>
    <dsp:sp modelId="{BEE28DE5-B968-4ED9-9328-798F7F0627A6}">
      <dsp:nvSpPr>
        <dsp:cNvPr id="0" name=""/>
        <dsp:cNvSpPr/>
      </dsp:nvSpPr>
      <dsp:spPr>
        <a:xfrm>
          <a:off x="1978637" y="1413970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103160"/>
            <a:satOff val="2178"/>
            <a:lumOff val="5803"/>
            <a:alphaOff val="0"/>
          </a:schemeClr>
        </a:solidFill>
        <a:ln w="12700" cap="flat" cmpd="sng" algn="ctr">
          <a:solidFill>
            <a:schemeClr val="accent2">
              <a:shade val="80000"/>
              <a:hueOff val="-103160"/>
              <a:satOff val="2178"/>
              <a:lumOff val="5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023BC-9230-424F-A8D0-1175BA2E64D8}">
      <dsp:nvSpPr>
        <dsp:cNvPr id="0" name=""/>
        <dsp:cNvSpPr/>
      </dsp:nvSpPr>
      <dsp:spPr>
        <a:xfrm rot="5400000">
          <a:off x="2460782" y="1210269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137547"/>
            <a:satOff val="2905"/>
            <a:lumOff val="7737"/>
            <a:alphaOff val="0"/>
          </a:schemeClr>
        </a:solidFill>
        <a:ln w="12700" cap="flat" cmpd="sng" algn="ctr">
          <a:solidFill>
            <a:schemeClr val="accent2">
              <a:shade val="80000"/>
              <a:hueOff val="-137547"/>
              <a:satOff val="2905"/>
              <a:lumOff val="7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D892E-7446-4596-B8F3-F97DA4F09104}">
      <dsp:nvSpPr>
        <dsp:cNvPr id="0" name=""/>
        <dsp:cNvSpPr/>
      </dsp:nvSpPr>
      <dsp:spPr>
        <a:xfrm>
          <a:off x="2358539" y="1514789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Narrow" panose="020B0606020202030204" pitchFamily="34" charset="0"/>
            </a:rPr>
            <a:t>Подготовка конкурсной документации</a:t>
          </a:r>
        </a:p>
      </dsp:txBody>
      <dsp:txXfrm>
        <a:off x="2358539" y="1514789"/>
        <a:ext cx="920138" cy="806555"/>
      </dsp:txXfrm>
    </dsp:sp>
    <dsp:sp modelId="{F56318C6-5A1F-449A-86D3-009497E0CA37}">
      <dsp:nvSpPr>
        <dsp:cNvPr id="0" name=""/>
        <dsp:cNvSpPr/>
      </dsp:nvSpPr>
      <dsp:spPr>
        <a:xfrm>
          <a:off x="3105066" y="1135234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171934"/>
            <a:satOff val="3631"/>
            <a:lumOff val="9672"/>
            <a:alphaOff val="0"/>
          </a:schemeClr>
        </a:solidFill>
        <a:ln w="12700" cap="flat" cmpd="sng" algn="ctr">
          <a:solidFill>
            <a:schemeClr val="accent2">
              <a:shade val="80000"/>
              <a:hueOff val="-171934"/>
              <a:satOff val="3631"/>
              <a:lumOff val="96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477A8-DC0B-476D-92A8-8192484BF0A0}">
      <dsp:nvSpPr>
        <dsp:cNvPr id="0" name=""/>
        <dsp:cNvSpPr/>
      </dsp:nvSpPr>
      <dsp:spPr>
        <a:xfrm rot="5400000">
          <a:off x="3587211" y="931533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206321"/>
            <a:satOff val="4357"/>
            <a:lumOff val="11606"/>
            <a:alphaOff val="0"/>
          </a:schemeClr>
        </a:solidFill>
        <a:ln w="12700" cap="flat" cmpd="sng" algn="ctr">
          <a:solidFill>
            <a:schemeClr val="accent2">
              <a:shade val="80000"/>
              <a:hueOff val="-206321"/>
              <a:satOff val="4357"/>
              <a:lumOff val="11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950B1-2F5A-4126-AD75-DAF66B2405B8}">
      <dsp:nvSpPr>
        <dsp:cNvPr id="0" name=""/>
        <dsp:cNvSpPr/>
      </dsp:nvSpPr>
      <dsp:spPr>
        <a:xfrm>
          <a:off x="3484968" y="1236054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Narrow" panose="020B0606020202030204" pitchFamily="34" charset="0"/>
            </a:rPr>
            <a:t>Проведение конкурса</a:t>
          </a:r>
        </a:p>
      </dsp:txBody>
      <dsp:txXfrm>
        <a:off x="3484968" y="1236054"/>
        <a:ext cx="920138" cy="806555"/>
      </dsp:txXfrm>
    </dsp:sp>
    <dsp:sp modelId="{FCA0BEA7-7C36-4CD0-BDA6-0CFFD25B1E99}">
      <dsp:nvSpPr>
        <dsp:cNvPr id="0" name=""/>
        <dsp:cNvSpPr/>
      </dsp:nvSpPr>
      <dsp:spPr>
        <a:xfrm>
          <a:off x="4231495" y="856498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26079-317A-4E58-BF3F-33EEEA08A513}">
      <dsp:nvSpPr>
        <dsp:cNvPr id="0" name=""/>
        <dsp:cNvSpPr/>
      </dsp:nvSpPr>
      <dsp:spPr>
        <a:xfrm rot="5400000">
          <a:off x="4713640" y="652797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275094"/>
            <a:satOff val="5809"/>
            <a:lumOff val="15475"/>
            <a:alphaOff val="0"/>
          </a:schemeClr>
        </a:solidFill>
        <a:ln w="12700" cap="flat" cmpd="sng" algn="ctr">
          <a:solidFill>
            <a:schemeClr val="accent2">
              <a:shade val="80000"/>
              <a:hueOff val="-275094"/>
              <a:satOff val="5809"/>
              <a:lumOff val="15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278DC-B6E6-44CC-BE7A-E69BBAA9EB6E}">
      <dsp:nvSpPr>
        <dsp:cNvPr id="0" name=""/>
        <dsp:cNvSpPr/>
      </dsp:nvSpPr>
      <dsp:spPr>
        <a:xfrm>
          <a:off x="4611397" y="957318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Narrow" panose="020B0606020202030204" pitchFamily="34" charset="0"/>
            </a:rPr>
            <a:t>Выделение субсидий</a:t>
          </a:r>
        </a:p>
      </dsp:txBody>
      <dsp:txXfrm>
        <a:off x="4611397" y="957318"/>
        <a:ext cx="920138" cy="806555"/>
      </dsp:txXfrm>
    </dsp:sp>
    <dsp:sp modelId="{938E8F5B-D96B-447F-9C2D-CAE9A4318005}">
      <dsp:nvSpPr>
        <dsp:cNvPr id="0" name=""/>
        <dsp:cNvSpPr/>
      </dsp:nvSpPr>
      <dsp:spPr>
        <a:xfrm>
          <a:off x="5357924" y="577762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309481"/>
            <a:satOff val="6535"/>
            <a:lumOff val="17409"/>
            <a:alphaOff val="0"/>
          </a:schemeClr>
        </a:solidFill>
        <a:ln w="12700" cap="flat" cmpd="sng" algn="ctr">
          <a:solidFill>
            <a:schemeClr val="accent2">
              <a:shade val="80000"/>
              <a:hueOff val="-309481"/>
              <a:satOff val="6535"/>
              <a:lumOff val="174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F1D02-43B2-4619-9D63-7B94F129C582}">
      <dsp:nvSpPr>
        <dsp:cNvPr id="0" name=""/>
        <dsp:cNvSpPr/>
      </dsp:nvSpPr>
      <dsp:spPr>
        <a:xfrm rot="5400000">
          <a:off x="5840068" y="374061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343868"/>
            <a:satOff val="7261"/>
            <a:lumOff val="19344"/>
            <a:alphaOff val="0"/>
          </a:schemeClr>
        </a:solidFill>
        <a:ln w="12700" cap="flat" cmpd="sng" algn="ctr">
          <a:solidFill>
            <a:schemeClr val="accent2">
              <a:shade val="80000"/>
              <a:hueOff val="-343868"/>
              <a:satOff val="7261"/>
              <a:lumOff val="19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B2F34-6ACA-4E0C-9621-EDD3A8C62145}">
      <dsp:nvSpPr>
        <dsp:cNvPr id="0" name=""/>
        <dsp:cNvSpPr/>
      </dsp:nvSpPr>
      <dsp:spPr>
        <a:xfrm>
          <a:off x="5737826" y="678582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Arial Narrow" panose="020B0606020202030204" pitchFamily="34" charset="0"/>
            </a:rPr>
            <a:t>Конкурсные процедуры по 44-ФЗ</a:t>
          </a:r>
        </a:p>
      </dsp:txBody>
      <dsp:txXfrm>
        <a:off x="5737826" y="678582"/>
        <a:ext cx="920138" cy="806555"/>
      </dsp:txXfrm>
    </dsp:sp>
    <dsp:sp modelId="{40E81A2F-328A-4DCD-8345-E32843FF1E4B}">
      <dsp:nvSpPr>
        <dsp:cNvPr id="0" name=""/>
        <dsp:cNvSpPr/>
      </dsp:nvSpPr>
      <dsp:spPr>
        <a:xfrm>
          <a:off x="6484353" y="299026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378255"/>
            <a:satOff val="7988"/>
            <a:lumOff val="21278"/>
            <a:alphaOff val="0"/>
          </a:schemeClr>
        </a:solidFill>
        <a:ln w="12700" cap="flat" cmpd="sng" algn="ctr">
          <a:solidFill>
            <a:schemeClr val="accent2">
              <a:shade val="80000"/>
              <a:hueOff val="-378255"/>
              <a:satOff val="7988"/>
              <a:lumOff val="21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1AC5E-C00D-4A1E-9DE9-FAA59D154A20}">
      <dsp:nvSpPr>
        <dsp:cNvPr id="0" name=""/>
        <dsp:cNvSpPr/>
      </dsp:nvSpPr>
      <dsp:spPr>
        <a:xfrm rot="5400000">
          <a:off x="6966497" y="95325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412641"/>
            <a:satOff val="8714"/>
            <a:lumOff val="23212"/>
            <a:alphaOff val="0"/>
          </a:schemeClr>
        </a:solidFill>
        <a:ln w="12700" cap="flat" cmpd="sng" algn="ctr">
          <a:solidFill>
            <a:schemeClr val="accent2">
              <a:shade val="80000"/>
              <a:hueOff val="-412641"/>
              <a:satOff val="8714"/>
              <a:lumOff val="23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FB38A-CDDC-46BC-B965-8E056A11203B}">
      <dsp:nvSpPr>
        <dsp:cNvPr id="0" name=""/>
        <dsp:cNvSpPr/>
      </dsp:nvSpPr>
      <dsp:spPr>
        <a:xfrm>
          <a:off x="6864255" y="399846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Ремонтно-строительные работы</a:t>
          </a:r>
        </a:p>
      </dsp:txBody>
      <dsp:txXfrm>
        <a:off x="6864255" y="399846"/>
        <a:ext cx="920138" cy="806555"/>
      </dsp:txXfrm>
    </dsp:sp>
    <dsp:sp modelId="{262477FB-DD12-458D-83FB-14E14ABCB4BC}">
      <dsp:nvSpPr>
        <dsp:cNvPr id="0" name=""/>
        <dsp:cNvSpPr/>
      </dsp:nvSpPr>
      <dsp:spPr>
        <a:xfrm>
          <a:off x="7610782" y="20290"/>
          <a:ext cx="173610" cy="173610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-447028"/>
            <a:satOff val="9440"/>
            <a:lumOff val="25147"/>
            <a:alphaOff val="0"/>
          </a:schemeClr>
        </a:solidFill>
        <a:ln w="12700" cap="flat" cmpd="sng" algn="ctr">
          <a:solidFill>
            <a:schemeClr val="accent2">
              <a:shade val="80000"/>
              <a:hueOff val="-447028"/>
              <a:satOff val="9440"/>
              <a:lumOff val="2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C11F7-9D61-480C-A5CE-63DD595F4E51}">
      <dsp:nvSpPr>
        <dsp:cNvPr id="0" name=""/>
        <dsp:cNvSpPr/>
      </dsp:nvSpPr>
      <dsp:spPr>
        <a:xfrm rot="5400000">
          <a:off x="8092926" y="-183410"/>
          <a:ext cx="612507" cy="10191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F49E5-CCC8-42F8-9C3A-B84725603DB9}">
      <dsp:nvSpPr>
        <dsp:cNvPr id="0" name=""/>
        <dsp:cNvSpPr/>
      </dsp:nvSpPr>
      <dsp:spPr>
        <a:xfrm>
          <a:off x="7990684" y="121110"/>
          <a:ext cx="920138" cy="8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Приемка работ и открытие объекта</a:t>
          </a:r>
        </a:p>
      </dsp:txBody>
      <dsp:txXfrm>
        <a:off x="7990684" y="121110"/>
        <a:ext cx="920138" cy="806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96D6A-4407-4C5D-B4EB-9471A087C34B}">
      <dsp:nvSpPr>
        <dsp:cNvPr id="0" name=""/>
        <dsp:cNvSpPr/>
      </dsp:nvSpPr>
      <dsp:spPr>
        <a:xfrm>
          <a:off x="-2939993" y="-452904"/>
          <a:ext cx="3507576" cy="3507576"/>
        </a:xfrm>
        <a:prstGeom prst="blockArc">
          <a:avLst>
            <a:gd name="adj1" fmla="val 18900000"/>
            <a:gd name="adj2" fmla="val 2700000"/>
            <a:gd name="adj3" fmla="val 616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1C004-5414-4F2B-B60F-1CA73D78FFD5}">
      <dsp:nvSpPr>
        <dsp:cNvPr id="0" name=""/>
        <dsp:cNvSpPr/>
      </dsp:nvSpPr>
      <dsp:spPr>
        <a:xfrm>
          <a:off x="364937" y="260176"/>
          <a:ext cx="3747819" cy="52035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Нет промежуточного звена между властью и населением в виде глав СП</a:t>
          </a:r>
          <a:endParaRPr lang="ru-RU" sz="1400" kern="1200" dirty="0"/>
        </a:p>
      </dsp:txBody>
      <dsp:txXfrm>
        <a:off x="364937" y="260176"/>
        <a:ext cx="3747819" cy="520353"/>
      </dsp:txXfrm>
    </dsp:sp>
    <dsp:sp modelId="{06B9AAED-A036-4A8B-8D81-AD4E2C13C00B}">
      <dsp:nvSpPr>
        <dsp:cNvPr id="0" name=""/>
        <dsp:cNvSpPr/>
      </dsp:nvSpPr>
      <dsp:spPr>
        <a:xfrm>
          <a:off x="39716" y="195132"/>
          <a:ext cx="650442" cy="650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B337A-9FFE-4CB3-86DB-9BA96391D1B5}">
      <dsp:nvSpPr>
        <dsp:cNvPr id="0" name=""/>
        <dsp:cNvSpPr/>
      </dsp:nvSpPr>
      <dsp:spPr>
        <a:xfrm>
          <a:off x="554086" y="1040707"/>
          <a:ext cx="3558670" cy="520353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Сложность в вовлечении </a:t>
          </a:r>
          <a:endParaRPr lang="ru-RU" sz="1600" kern="1200" dirty="0"/>
        </a:p>
      </dsp:txBody>
      <dsp:txXfrm>
        <a:off x="554086" y="1040707"/>
        <a:ext cx="3558670" cy="520353"/>
      </dsp:txXfrm>
    </dsp:sp>
    <dsp:sp modelId="{553A7AD8-A834-4E99-B30B-69385C7B57C2}">
      <dsp:nvSpPr>
        <dsp:cNvPr id="0" name=""/>
        <dsp:cNvSpPr/>
      </dsp:nvSpPr>
      <dsp:spPr>
        <a:xfrm>
          <a:off x="228865" y="975663"/>
          <a:ext cx="650442" cy="650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8C983-79CA-473D-8EF0-4879DDC43D04}">
      <dsp:nvSpPr>
        <dsp:cNvPr id="0" name=""/>
        <dsp:cNvSpPr/>
      </dsp:nvSpPr>
      <dsp:spPr>
        <a:xfrm>
          <a:off x="364937" y="1821237"/>
          <a:ext cx="3747819" cy="520353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0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Больше организационных ресурсов</a:t>
          </a:r>
          <a:endParaRPr lang="ru-RU" sz="1600" kern="1200" dirty="0"/>
        </a:p>
      </dsp:txBody>
      <dsp:txXfrm>
        <a:off x="364937" y="1821237"/>
        <a:ext cx="3747819" cy="520353"/>
      </dsp:txXfrm>
    </dsp:sp>
    <dsp:sp modelId="{5116BB21-B5B7-41F2-A2DB-7103A4E2E1EA}">
      <dsp:nvSpPr>
        <dsp:cNvPr id="0" name=""/>
        <dsp:cNvSpPr/>
      </dsp:nvSpPr>
      <dsp:spPr>
        <a:xfrm>
          <a:off x="39716" y="1756193"/>
          <a:ext cx="650442" cy="650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AF8E-AB19-4E09-B56B-62DB1B13D555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5F9C-CAB6-4202-B0BE-711C4F0EF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4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1F95-AC67-4FE6-B661-F22D9EA8865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4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3202" y="365125"/>
            <a:ext cx="8645525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356351"/>
            <a:ext cx="184785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21478"/>
            <a:ext cx="9144000" cy="13652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356351"/>
            <a:ext cx="5911850" cy="365127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2073" y="4161802"/>
            <a:ext cx="6808801" cy="130946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i="1" dirty="0" smtClean="0"/>
              <a:t>XI. </a:t>
            </a:r>
            <a:r>
              <a:rPr lang="ru-RU" sz="1600" dirty="0" smtClean="0"/>
              <a:t>Гражданские </a:t>
            </a:r>
            <a:r>
              <a:rPr lang="ru-RU" sz="1600" dirty="0"/>
              <a:t>активисты - кто они и с чем их едят: как инициативное бюджетирование меняет формат взаимоотношений общества и власти</a:t>
            </a:r>
          </a:p>
          <a:p>
            <a:endParaRPr lang="ru-RU" sz="1100" dirty="0"/>
          </a:p>
          <a:p>
            <a:pPr algn="l">
              <a:lnSpc>
                <a:spcPct val="100000"/>
              </a:lnSpc>
            </a:pPr>
            <a:r>
              <a:rPr lang="ru-RU" b="1" dirty="0"/>
              <a:t>Нуртдинов </a:t>
            </a:r>
            <a:r>
              <a:rPr lang="ru-RU" b="1" dirty="0" smtClean="0"/>
              <a:t>Эльдар			Нелли Розе</a:t>
            </a:r>
          </a:p>
          <a:p>
            <a:pPr algn="l">
              <a:lnSpc>
                <a:spcPct val="100000"/>
              </a:lnSpc>
            </a:pPr>
            <a:r>
              <a:rPr lang="ru-RU" sz="1600" dirty="0"/>
              <a:t>руководитель Центра изучения гражданских инициатив ГАНУ ИСИ РБ</a:t>
            </a:r>
            <a:endParaRPr lang="ru-RU" sz="16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25371" y="2924412"/>
            <a:ext cx="7536617" cy="869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</a:rPr>
              <a:t>Роль консультанта в работе механизмов поддержки гражданских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205865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1990433" y="5108449"/>
            <a:ext cx="887879" cy="832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161018" y="5108449"/>
            <a:ext cx="887879" cy="832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283987" y="4139068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618805" y="4137990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52977" y="3052732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405851" y="3044359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367527" y="2049325"/>
            <a:ext cx="887879" cy="8325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«ВЫСОКАЯ СТЕПЕНЬ КОНТРОЛЯ-ВЫСОКИЙ УРОВЕНЬ ДЕЛЕГИРОВАНИЯ»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8570" y="2204605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МО)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767" y="2109106"/>
            <a:ext cx="1574418" cy="63847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контроль, работа с крупными спонсорами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4809" y="3261133"/>
            <a:ext cx="13716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нач.фин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263" y="3429293"/>
            <a:ext cx="1193631" cy="4597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руководство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2973" y="3170338"/>
            <a:ext cx="1931689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по работе с населением 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(секретарь Совета)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0713" y="3442733"/>
            <a:ext cx="1017154" cy="4597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собраниях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2126" y="4278338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СП)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263" y="4385854"/>
            <a:ext cx="1059643" cy="45970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контроль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3084" y="5225405"/>
            <a:ext cx="1477088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2315" y="5231620"/>
            <a:ext cx="1401423" cy="63847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Информирование, работа с населением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79113" y="4278338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СП)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3763" y="4369389"/>
            <a:ext cx="1169974" cy="45970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контроль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22129" y="5231819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262" y="5191351"/>
            <a:ext cx="1454004" cy="63847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Информирование, работа с населением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1534" y="4516146"/>
            <a:ext cx="1219588" cy="5770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строительству и архитектуре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53812" y="5063822"/>
            <a:ext cx="175503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подготовке документов на собственность и сметной документации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8332" y="2254953"/>
            <a:ext cx="1219588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 Главы по соц. вопросам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82619" y="2631136"/>
            <a:ext cx="175503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мероприятий с населением, информированием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21534" y="3558886"/>
            <a:ext cx="1219588" cy="415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администрации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53811" y="3951302"/>
            <a:ext cx="1755032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по работе в ИСУ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078571" y="2907663"/>
            <a:ext cx="299957" cy="14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210310" y="2913698"/>
            <a:ext cx="253495" cy="16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493818" y="3558887"/>
            <a:ext cx="7164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367527" y="3885267"/>
            <a:ext cx="1193093" cy="39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2022764" y="3904911"/>
            <a:ext cx="6928" cy="23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905180" y="4992338"/>
            <a:ext cx="173391" cy="13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3794651" y="5017801"/>
            <a:ext cx="153894" cy="1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313421" y="2349829"/>
            <a:ext cx="13951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привлекаются на разных этапах</a:t>
            </a:r>
          </a:p>
        </p:txBody>
      </p:sp>
      <p:sp>
        <p:nvSpPr>
          <p:cNvPr id="96" name="Стрелка вправо 95"/>
          <p:cNvSpPr/>
          <p:nvPr/>
        </p:nvSpPr>
        <p:spPr>
          <a:xfrm>
            <a:off x="5368637" y="2881861"/>
            <a:ext cx="1414250" cy="28847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10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2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«ВЫСОКАЯ СТЕПЕНЬ КОНТРОЛЯ-ВЫСОКИЙ УРОВЕНЬ ДЕЛЕГИРОВАНИЯ»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244" y="2840377"/>
            <a:ext cx="321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4980" y="2720433"/>
            <a:ext cx="2105892" cy="17081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мотивация главы СП – страх неудачи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проекте – обязательно для всех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поселений (соответственно население) устают от участия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7033" y="2736504"/>
            <a:ext cx="1990022" cy="186974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Коллективная ответственность за успех/неуспех, взаимопомощь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результативность участия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населения и глав СП вырабатывается привычка побеждать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4035" y="5403448"/>
            <a:ext cx="326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Девиз: Участие = Победа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98328" y="2329039"/>
            <a:ext cx="2757377" cy="40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признаки</a:t>
            </a:r>
          </a:p>
        </p:txBody>
      </p:sp>
      <p:grpSp>
        <p:nvGrpSpPr>
          <p:cNvPr id="59" name="Group483"/>
          <p:cNvGrpSpPr/>
          <p:nvPr/>
        </p:nvGrpSpPr>
        <p:grpSpPr>
          <a:xfrm>
            <a:off x="898328" y="3022667"/>
            <a:ext cx="2757377" cy="2263326"/>
            <a:chOff x="2956514" y="1980917"/>
            <a:chExt cx="3230980" cy="2896166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956514" y="1980917"/>
              <a:ext cx="3230980" cy="786820"/>
              <a:chOff x="2956514" y="1980917"/>
              <a:chExt cx="3230980" cy="786820"/>
            </a:xfrm>
          </p:grpSpPr>
          <p:sp>
            <p:nvSpPr>
              <p:cNvPr id="75" name="Полилиния 74"/>
              <p:cNvSpPr/>
              <p:nvPr/>
            </p:nvSpPr>
            <p:spPr>
              <a:xfrm>
                <a:off x="3512241" y="1980917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endParaRPr lang="ru-RU" sz="1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Проект находится на личном контроле у Главы МО</a:t>
                </a:r>
              </a:p>
              <a:p>
                <a:pPr algn="ctr"/>
                <a:endParaRPr lang="ru-RU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2956514" y="1980917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10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2956514" y="2684035"/>
              <a:ext cx="3230980" cy="786820"/>
              <a:chOff x="2956514" y="2684035"/>
              <a:chExt cx="3230980" cy="786820"/>
            </a:xfrm>
          </p:grpSpPr>
          <p:sp>
            <p:nvSpPr>
              <p:cNvPr id="72" name="Полилиния 71"/>
              <p:cNvSpPr/>
              <p:nvPr/>
            </p:nvSpPr>
            <p:spPr>
              <a:xfrm>
                <a:off x="3512241" y="2684035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Высокая степень централизации</a:t>
                </a:r>
              </a:p>
              <a:p>
                <a:pPr algn="ctr"/>
                <a:endParaRPr lang="ru-RU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956514" y="2684035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2956514" y="3387149"/>
              <a:ext cx="3230980" cy="786820"/>
              <a:chOff x="2956514" y="3387149"/>
              <a:chExt cx="3230980" cy="786820"/>
            </a:xfrm>
          </p:grpSpPr>
          <p:sp>
            <p:nvSpPr>
              <p:cNvPr id="70" name="Полилиния 69"/>
              <p:cNvSpPr/>
              <p:nvPr/>
            </p:nvSpPr>
            <p:spPr>
              <a:xfrm>
                <a:off x="3512241" y="3387149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Максимально высокие баллы по всем критериям</a:t>
                </a:r>
              </a:p>
              <a:p>
                <a:pPr algn="ctr"/>
                <a:endPara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2956514" y="3387149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956514" y="4090263"/>
              <a:ext cx="3230980" cy="786820"/>
              <a:chOff x="2956514" y="4090263"/>
              <a:chExt cx="3230980" cy="786820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3512241" y="4090263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Участие в проекте – источник привлечения дополнительных средств</a:t>
                </a:r>
              </a:p>
              <a:p>
                <a:pPr algn="ctr"/>
                <a:endParaRPr lang="ru-RU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2956514" y="4090263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4577033" y="2329039"/>
            <a:ext cx="1990022" cy="407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954982" y="2312969"/>
            <a:ext cx="2105891" cy="40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11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8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1336219" y="4961518"/>
            <a:ext cx="887879" cy="832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21987" y="4139068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856805" y="4137990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690977" y="3052732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43851" y="3044359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605527" y="2049325"/>
            <a:ext cx="887879" cy="8325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«НЕВЫСОКАЯ СТЕПЕНЬ КОНТРОЛЯ-НИЗКИЙ УРОВЕНЬ ДЕЛЕГИРОВАНИЯ»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665" y="2364434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МО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379" y="3367679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6385" y="3254853"/>
            <a:ext cx="193168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администрации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771" y="4423334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179" y="5127159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3850" y="4438840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СП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1316571" y="2907663"/>
            <a:ext cx="299957" cy="14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448310" y="2913698"/>
            <a:ext cx="253495" cy="16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731818" y="3558887"/>
            <a:ext cx="7164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605527" y="3885267"/>
            <a:ext cx="1193093" cy="39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1260764" y="3904911"/>
            <a:ext cx="6928" cy="23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143180" y="4992338"/>
            <a:ext cx="173391" cy="13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719710" y="2151493"/>
            <a:ext cx="2757377" cy="40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признаки</a:t>
            </a:r>
          </a:p>
        </p:txBody>
      </p:sp>
      <p:grpSp>
        <p:nvGrpSpPr>
          <p:cNvPr id="42" name="Group483"/>
          <p:cNvGrpSpPr/>
          <p:nvPr/>
        </p:nvGrpSpPr>
        <p:grpSpPr>
          <a:xfrm>
            <a:off x="5719710" y="2845121"/>
            <a:ext cx="2757377" cy="2263326"/>
            <a:chOff x="2956514" y="1980917"/>
            <a:chExt cx="3230980" cy="2896166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956514" y="1980917"/>
              <a:ext cx="3230980" cy="786820"/>
              <a:chOff x="2956514" y="1980917"/>
              <a:chExt cx="3230980" cy="786820"/>
            </a:xfrm>
          </p:grpSpPr>
          <p:sp>
            <p:nvSpPr>
              <p:cNvPr id="70" name="Полилиния 69"/>
              <p:cNvSpPr/>
              <p:nvPr/>
            </p:nvSpPr>
            <p:spPr>
              <a:xfrm>
                <a:off x="3512241" y="1980917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Зоны ответственности не разграничены, куратор может меняться по ходу проекта или каждый год</a:t>
                </a: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2956514" y="1980917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2956514" y="2684031"/>
              <a:ext cx="3230980" cy="786824"/>
              <a:chOff x="2956514" y="2684031"/>
              <a:chExt cx="3230980" cy="786824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3512241" y="2684031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Главы СП могут не знать условия конкурса (Постановление)</a:t>
                </a:r>
              </a:p>
              <a:p>
                <a:pPr algn="ctr"/>
                <a:endParaRPr lang="ru-RU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2956514" y="2684035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956514" y="3387149"/>
              <a:ext cx="3230980" cy="786820"/>
              <a:chOff x="2956514" y="3387149"/>
              <a:chExt cx="3230980" cy="786820"/>
            </a:xfrm>
          </p:grpSpPr>
          <p:sp>
            <p:nvSpPr>
              <p:cNvPr id="64" name="Полилиния 63"/>
              <p:cNvSpPr/>
              <p:nvPr/>
            </p:nvSpPr>
            <p:spPr>
              <a:xfrm>
                <a:off x="3512241" y="3387149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Инициативные группы, как правило. не активны</a:t>
                </a:r>
              </a:p>
              <a:p>
                <a:pPr algn="ctr"/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2956514" y="3387149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2956514" y="4090263"/>
              <a:ext cx="3230980" cy="786820"/>
              <a:chOff x="2956514" y="4090263"/>
              <a:chExt cx="3230980" cy="786820"/>
            </a:xfrm>
          </p:grpSpPr>
          <p:sp>
            <p:nvSpPr>
              <p:cNvPr id="61" name="Полилиния 60"/>
              <p:cNvSpPr/>
              <p:nvPr/>
            </p:nvSpPr>
            <p:spPr>
              <a:xfrm>
                <a:off x="3512241" y="4090263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Каждый глава отвечает только за свой проект и работает отдельно от всех</a:t>
                </a: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2956514" y="4090263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" name="Полилиния 71"/>
          <p:cNvSpPr/>
          <p:nvPr/>
        </p:nvSpPr>
        <p:spPr>
          <a:xfrm>
            <a:off x="6193978" y="5117084"/>
            <a:ext cx="2283109" cy="418127"/>
          </a:xfrm>
          <a:custGeom>
            <a:avLst/>
            <a:gdLst>
              <a:gd name="rtl" fmla="*/ 22800 w 2675253"/>
              <a:gd name="rtr" fmla="*/ 2652453 w 2675253"/>
            </a:gdLst>
            <a:ahLst/>
            <a:cxnLst/>
            <a:rect l="rtl" t="t" r="rtr" b="b"/>
            <a:pathLst>
              <a:path w="2675253" h="535038">
                <a:moveTo>
                  <a:pt x="0" y="0"/>
                </a:moveTo>
                <a:lnTo>
                  <a:pt x="2596570" y="0"/>
                </a:lnTo>
                <a:cubicBezTo>
                  <a:pt x="2640027" y="0"/>
                  <a:pt x="2675253" y="38327"/>
                  <a:pt x="2675253" y="85606"/>
                </a:cubicBezTo>
                <a:lnTo>
                  <a:pt x="2675253" y="449431"/>
                </a:lnTo>
                <a:cubicBezTo>
                  <a:pt x="2675253" y="496710"/>
                  <a:pt x="2640027" y="535038"/>
                  <a:pt x="2596570" y="535038"/>
                </a:cubicBezTo>
                <a:lnTo>
                  <a:pt x="0" y="535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правило, в администрации есть специалист, который отвечает за широкий круг задач по проекту</a:t>
            </a:r>
          </a:p>
        </p:txBody>
      </p:sp>
      <p:sp>
        <p:nvSpPr>
          <p:cNvPr id="74" name="Полилиния 73"/>
          <p:cNvSpPr/>
          <p:nvPr/>
        </p:nvSpPr>
        <p:spPr>
          <a:xfrm>
            <a:off x="5719710" y="5117084"/>
            <a:ext cx="474269" cy="614892"/>
          </a:xfrm>
          <a:custGeom>
            <a:avLst/>
            <a:gdLst>
              <a:gd name="rtt" fmla="*/ 263721 h 786820"/>
              <a:gd name="rtb" fmla="*/ 511931 h 786820"/>
            </a:gdLst>
            <a:ahLst/>
            <a:cxnLst/>
            <a:rect l="l" t="rtt" r="r" b="rtb"/>
            <a:pathLst>
              <a:path w="555729" h="786820">
                <a:moveTo>
                  <a:pt x="0" y="0"/>
                </a:moveTo>
                <a:lnTo>
                  <a:pt x="277864" y="251782"/>
                </a:lnTo>
                <a:lnTo>
                  <a:pt x="555729" y="0"/>
                </a:lnTo>
                <a:lnTo>
                  <a:pt x="555729" y="535038"/>
                </a:lnTo>
                <a:lnTo>
                  <a:pt x="277864" y="786820"/>
                </a:lnTo>
                <a:lnTo>
                  <a:pt x="0" y="5350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12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0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«НЕВЫСОКАЯ СТЕПЕНЬ КОНТРОЛЯ-ВЫСОКИЙ УРОВЕНЬ ДЕЛЕГИРОВАНИЯ»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244" y="2840377"/>
            <a:ext cx="321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5402" y="2720178"/>
            <a:ext cx="3338945" cy="212365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уровень участия по МО низкий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невысокая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с привлечением спонсоров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и ОМСУ не знакомы с проектом и его возможностями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СП могут испытывать трудности с сбором и подготовкой документации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0088" y="2720432"/>
            <a:ext cx="3324659" cy="230832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проекте действительно инициативно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усталости от проекта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самостоятельности глав СП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СП, где проект победил, усиливаются процессы формирования местного сообщества, наблюдается сильный эффект «единства»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2822" y="5430195"/>
            <a:ext cx="364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Девиз: Кому надо, тот делает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00088" y="2312969"/>
            <a:ext cx="3324659" cy="407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105402" y="2312715"/>
            <a:ext cx="3338945" cy="40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13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7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1998298" y="4952674"/>
            <a:ext cx="887879" cy="832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168883" y="4952674"/>
            <a:ext cx="887879" cy="832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291852" y="3983293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626670" y="3982215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60842" y="2896957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375392" y="1893550"/>
            <a:ext cx="887879" cy="8325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«НЕВЫСОКАЯ СТЕПЕНЬ КОНТРОЛЯ-ВЫСОКИЙ УРОВЕНЬ ДЕЛЕГИРОВАНИЯ»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6435" y="2048830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МО)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312" y="2182122"/>
            <a:ext cx="1574418" cy="28092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контроль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8544" y="3217220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128" y="2838097"/>
            <a:ext cx="1193631" cy="81724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руководство, участие в собраниях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9991" y="4122563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СП)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3128" y="4230079"/>
            <a:ext cx="1059643" cy="45970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контроль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2920" y="5068860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70180" y="5075845"/>
            <a:ext cx="1401423" cy="63847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Информирование, работа с населением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6978" y="4122563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(Глава СП)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1628" y="4213614"/>
            <a:ext cx="1169974" cy="45970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контроль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29994" y="5076044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128" y="5035576"/>
            <a:ext cx="1358477" cy="63847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Информирование, работа с населением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1534" y="4516146"/>
            <a:ext cx="1219588" cy="5770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строительству и архитектуре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53812" y="5063822"/>
            <a:ext cx="175503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подготовке документов на собственность и сметной документации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8332" y="2254953"/>
            <a:ext cx="1219588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 Главы по соц. вопросам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82619" y="2631136"/>
            <a:ext cx="1755032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мероприятий с населением, информированием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21534" y="3558886"/>
            <a:ext cx="1219588" cy="415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администрации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53811" y="3951302"/>
            <a:ext cx="1755032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по работе в ИСУ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086436" y="2751888"/>
            <a:ext cx="299957" cy="14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375392" y="3729492"/>
            <a:ext cx="1193093" cy="393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2030629" y="3749136"/>
            <a:ext cx="6928" cy="23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913045" y="4836563"/>
            <a:ext cx="173391" cy="13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3802516" y="4862026"/>
            <a:ext cx="153894" cy="1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546412" y="2562431"/>
            <a:ext cx="1395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могут привлекаться на разных этапах</a:t>
            </a:r>
          </a:p>
        </p:txBody>
      </p:sp>
      <p:sp>
        <p:nvSpPr>
          <p:cNvPr id="96" name="Стрелка вправо 95"/>
          <p:cNvSpPr/>
          <p:nvPr/>
        </p:nvSpPr>
        <p:spPr>
          <a:xfrm>
            <a:off x="4601628" y="3211241"/>
            <a:ext cx="1414250" cy="28847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14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2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«НЕВЫСОКАЯ СТЕПЕНЬ КОНТРОЛЯ-ВЫСОКИЙ УРОВЕНЬ ДЕЛЕГИРОВАНИЯ»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244" y="2840377"/>
            <a:ext cx="321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4980" y="2720433"/>
            <a:ext cx="2105892" cy="57708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Несистемность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положительных результатов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7033" y="2736504"/>
            <a:ext cx="1990022" cy="251607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Саморегуляция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высокая степень свободы участников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главе СП нужна помощь в организации мероприятий, подготовке документации и по пр. вопросам, то он знает, к кому обращаться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Главам СП и населению есть с чем сравнивать результаты участия и неучастия в проекте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7016" y="5474473"/>
            <a:ext cx="601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Девиз: Если что-то делать, то делать это хорошо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98328" y="2329039"/>
            <a:ext cx="2757377" cy="40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признаки</a:t>
            </a:r>
          </a:p>
        </p:txBody>
      </p:sp>
      <p:grpSp>
        <p:nvGrpSpPr>
          <p:cNvPr id="59" name="Group483"/>
          <p:cNvGrpSpPr/>
          <p:nvPr/>
        </p:nvGrpSpPr>
        <p:grpSpPr>
          <a:xfrm>
            <a:off x="898328" y="3022667"/>
            <a:ext cx="2757377" cy="2263326"/>
            <a:chOff x="2956514" y="1980917"/>
            <a:chExt cx="3230980" cy="2896166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956514" y="1980917"/>
              <a:ext cx="3230980" cy="786820"/>
              <a:chOff x="2956514" y="1980917"/>
              <a:chExt cx="3230980" cy="786820"/>
            </a:xfrm>
          </p:grpSpPr>
          <p:sp>
            <p:nvSpPr>
              <p:cNvPr id="75" name="Полилиния 74"/>
              <p:cNvSpPr/>
              <p:nvPr/>
            </p:nvSpPr>
            <p:spPr>
              <a:xfrm>
                <a:off x="3512241" y="1983137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1050" dirty="0">
                    <a:solidFill>
                      <a:srgbClr val="FFFFFF"/>
                    </a:solidFill>
                    <a:latin typeface="Arial"/>
                  </a:rPr>
                  <a:t>Как правило, МО - середнячок</a:t>
                </a: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2956514" y="1980917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1050" dirty="0">
                    <a:solidFill>
                      <a:srgbClr val="FFFFFF"/>
                    </a:solidFill>
                    <a:latin typeface="Arial"/>
                  </a:rPr>
                  <a:t>1</a:t>
                </a:r>
                <a:endParaRPr sz="105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2956514" y="2684035"/>
              <a:ext cx="3230980" cy="786820"/>
              <a:chOff x="2956514" y="2684035"/>
              <a:chExt cx="3230980" cy="786820"/>
            </a:xfrm>
          </p:grpSpPr>
          <p:sp>
            <p:nvSpPr>
              <p:cNvPr id="72" name="Полилиния 71"/>
              <p:cNvSpPr/>
              <p:nvPr/>
            </p:nvSpPr>
            <p:spPr>
              <a:xfrm>
                <a:off x="3512241" y="2684035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50" dirty="0">
                    <a:solidFill>
                      <a:srgbClr val="FFFFFF"/>
                    </a:solidFill>
                    <a:latin typeface="Arial"/>
                  </a:rPr>
                  <a:t>Участие необязательно, но желательно</a:t>
                </a: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956514" y="2684035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50" dirty="0">
                    <a:solidFill>
                      <a:srgbClr val="FFFFFF"/>
                    </a:solidFill>
                    <a:latin typeface="Arial"/>
                  </a:rPr>
                  <a:t>2</a:t>
                </a:r>
                <a:endParaRPr sz="105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2956514" y="3387149"/>
              <a:ext cx="3230980" cy="786820"/>
              <a:chOff x="2956514" y="3387149"/>
              <a:chExt cx="3230980" cy="786820"/>
            </a:xfrm>
          </p:grpSpPr>
          <p:sp>
            <p:nvSpPr>
              <p:cNvPr id="70" name="Полилиния 69"/>
              <p:cNvSpPr/>
              <p:nvPr/>
            </p:nvSpPr>
            <p:spPr>
              <a:xfrm>
                <a:off x="3512241" y="3387149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Присутствует некая степень централизации, но больше организационная</a:t>
                </a: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2956514" y="3387149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3</a:t>
                </a:r>
                <a:endParaRPr sz="10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956514" y="4090263"/>
              <a:ext cx="3230980" cy="786820"/>
              <a:chOff x="2956514" y="4090263"/>
              <a:chExt cx="3230980" cy="786820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3512241" y="4090263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/>
                  </a:rPr>
                  <a:t>Общий результат МО может диаметрально меняться от года к году</a:t>
                </a: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2956514" y="4090263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1050" dirty="0">
                    <a:solidFill>
                      <a:prstClr val="black"/>
                    </a:solidFill>
                    <a:latin typeface="Arial"/>
                  </a:rPr>
                  <a:t>4</a:t>
                </a:r>
                <a:endParaRPr sz="105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4577033" y="2329039"/>
            <a:ext cx="1990022" cy="407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954982" y="2312969"/>
            <a:ext cx="2105891" cy="40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15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57378" y="2811673"/>
            <a:ext cx="3394186" cy="95730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228433" y="4933351"/>
            <a:ext cx="887879" cy="832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21987" y="3963970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856805" y="3962892"/>
            <a:ext cx="887879" cy="8325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690977" y="2877634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43851" y="2869261"/>
            <a:ext cx="887879" cy="832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605527" y="1874227"/>
            <a:ext cx="887879" cy="8325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«НЕВЫСОКАЯ СТЕПЕНЬ КОНТРОЛЯ-НИЗКИЙ УРОВЕНЬ ДЕЛЕГИРОВАНИЯ»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665" y="2189336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МО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986" y="3192582"/>
            <a:ext cx="115663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309" y="3079755"/>
            <a:ext cx="12963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администрации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771" y="4248236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572" y="5050307"/>
            <a:ext cx="137160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  <a:r>
              <a:rPr lang="ru-RU" sz="10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микропроекта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3850" y="4263742"/>
            <a:ext cx="1371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СП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1316571" y="2732565"/>
            <a:ext cx="299957" cy="14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448310" y="2738600"/>
            <a:ext cx="253495" cy="16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731818" y="3383789"/>
            <a:ext cx="7164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2107507" y="3847012"/>
            <a:ext cx="686705" cy="2720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1228432" y="3847012"/>
            <a:ext cx="0" cy="96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143180" y="4817240"/>
            <a:ext cx="173391" cy="13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719710" y="2151493"/>
            <a:ext cx="2757377" cy="407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признаки</a:t>
            </a:r>
          </a:p>
        </p:txBody>
      </p:sp>
      <p:grpSp>
        <p:nvGrpSpPr>
          <p:cNvPr id="42" name="Group483"/>
          <p:cNvGrpSpPr/>
          <p:nvPr/>
        </p:nvGrpSpPr>
        <p:grpSpPr>
          <a:xfrm>
            <a:off x="5719710" y="2845122"/>
            <a:ext cx="2757377" cy="1713849"/>
            <a:chOff x="2956514" y="1980917"/>
            <a:chExt cx="3230980" cy="2193052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956514" y="1980917"/>
              <a:ext cx="3230980" cy="786820"/>
              <a:chOff x="2956514" y="1980917"/>
              <a:chExt cx="3230980" cy="786820"/>
            </a:xfrm>
          </p:grpSpPr>
          <p:sp>
            <p:nvSpPr>
              <p:cNvPr id="70" name="Полилиния 69"/>
              <p:cNvSpPr/>
              <p:nvPr/>
            </p:nvSpPr>
            <p:spPr>
              <a:xfrm>
                <a:off x="3512241" y="1980917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Исполнитель берет на себя все основные задачи по подготовке документации работе в ИСУ</a:t>
                </a: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2956514" y="1980917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2956514" y="2684031"/>
              <a:ext cx="3230980" cy="786824"/>
              <a:chOff x="2956514" y="2684031"/>
              <a:chExt cx="3230980" cy="786824"/>
            </a:xfrm>
          </p:grpSpPr>
          <p:sp>
            <p:nvSpPr>
              <p:cNvPr id="66" name="Полилиния 65"/>
              <p:cNvSpPr/>
              <p:nvPr/>
            </p:nvSpPr>
            <p:spPr>
              <a:xfrm>
                <a:off x="3512241" y="2684031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Главы СП могут не знать условия конкурса (Постановление) и состояние своих заявок</a:t>
                </a:r>
              </a:p>
              <a:p>
                <a:pPr algn="ctr"/>
                <a:endParaRPr lang="ru-RU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2956514" y="2684035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956514" y="3387149"/>
              <a:ext cx="3230980" cy="786820"/>
              <a:chOff x="2956514" y="3387149"/>
              <a:chExt cx="3230980" cy="786820"/>
            </a:xfrm>
          </p:grpSpPr>
          <p:sp>
            <p:nvSpPr>
              <p:cNvPr id="64" name="Полилиния 63"/>
              <p:cNvSpPr/>
              <p:nvPr/>
            </p:nvSpPr>
            <p:spPr>
              <a:xfrm>
                <a:off x="3512241" y="3387149"/>
                <a:ext cx="2675253" cy="535038"/>
              </a:xfrm>
              <a:custGeom>
                <a:avLst/>
                <a:gdLst>
                  <a:gd name="rtl" fmla="*/ 22800 w 2675253"/>
                  <a:gd name="rtr" fmla="*/ 2652453 w 2675253"/>
                </a:gdLst>
                <a:ahLst/>
                <a:cxnLst/>
                <a:rect l="rtl" t="t" r="rtr" b="b"/>
                <a:pathLst>
                  <a:path w="2675253" h="535038">
                    <a:moveTo>
                      <a:pt x="0" y="0"/>
                    </a:moveTo>
                    <a:lnTo>
                      <a:pt x="2596570" y="0"/>
                    </a:lnTo>
                    <a:cubicBezTo>
                      <a:pt x="2640027" y="0"/>
                      <a:pt x="2675253" y="38327"/>
                      <a:pt x="2675253" y="85606"/>
                    </a:cubicBezTo>
                    <a:lnTo>
                      <a:pt x="2675253" y="449431"/>
                    </a:lnTo>
                    <a:cubicBezTo>
                      <a:pt x="2675253" y="496710"/>
                      <a:pt x="2640027" y="535038"/>
                      <a:pt x="2596570" y="535038"/>
                    </a:cubicBez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конкурсе участвует большая часть поселений</a:t>
                </a: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2956514" y="3387149"/>
                <a:ext cx="555729" cy="786820"/>
              </a:xfrm>
              <a:custGeom>
                <a:avLst/>
                <a:gdLst>
                  <a:gd name="rtt" fmla="*/ 263721 h 786820"/>
                  <a:gd name="rtb" fmla="*/ 511931 h 786820"/>
                </a:gdLst>
                <a:ahLst/>
                <a:cxnLst/>
                <a:rect l="l" t="rtt" r="r" b="rtb"/>
                <a:pathLst>
                  <a:path w="555729" h="786820">
                    <a:moveTo>
                      <a:pt x="0" y="0"/>
                    </a:moveTo>
                    <a:lnTo>
                      <a:pt x="277864" y="251782"/>
                    </a:lnTo>
                    <a:lnTo>
                      <a:pt x="555729" y="0"/>
                    </a:lnTo>
                    <a:lnTo>
                      <a:pt x="555729" y="535038"/>
                    </a:lnTo>
                    <a:lnTo>
                      <a:pt x="277864" y="786820"/>
                    </a:lnTo>
                    <a:lnTo>
                      <a:pt x="0" y="535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ru-RU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652541" y="2515347"/>
            <a:ext cx="130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ИСПОЛНИТЕЛЬ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16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МОДЕЛЬ УПРАВЛЕНИЯ ПРОЕКТОМ </a:t>
            </a:r>
            <a:br>
              <a:rPr lang="ru-RU" sz="2100" dirty="0">
                <a:latin typeface="Arial" panose="020B0604020202020204" pitchFamily="34" charset="0"/>
              </a:rPr>
            </a:br>
            <a:r>
              <a:rPr lang="ru-RU" sz="1650" dirty="0">
                <a:latin typeface="Arial" panose="020B0604020202020204" pitchFamily="34" charset="0"/>
              </a:rPr>
              <a:t>«НЕВЫСОКАЯ СТЕПЕНЬ КОНТРОЛЯ-НИЗКИЙ УРОВЕНЬ ДЕЛЕГИРОВАНИЯ»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244" y="2840377"/>
            <a:ext cx="321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marL="257175" indent="-257175">
              <a:buFontTx/>
              <a:buAutoNum type="arabicPeriod"/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05402" y="2720178"/>
            <a:ext cx="3338945" cy="249299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Перегруз исполнителя может привести к серьезным ошибкам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исполнитель уходит, то система рушится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привыкают к тому, что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задачи за них делает исполнитель и сознательно начинают их перекладывать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воспринимается как дополнительная нагрузка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0088" y="2720434"/>
            <a:ext cx="3324659" cy="101566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уровень участия по МО достаточно высокий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также выше среднего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4183" y="5471791"/>
            <a:ext cx="375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Девиз: Победа любой ценой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00088" y="2312969"/>
            <a:ext cx="3324659" cy="407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105402" y="2312715"/>
            <a:ext cx="3338945" cy="40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17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1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МОДЕЛЬ УПРАВЛЕНИЯ ПРОЕКТОМ В ГОРОДСКОМ ОКРУГЕ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977386" y="1657161"/>
            <a:ext cx="3896451" cy="3700723"/>
            <a:chOff x="0" y="0"/>
            <a:chExt cx="6183630" cy="602186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0"/>
              <a:ext cx="6183630" cy="6021865"/>
              <a:chOff x="0" y="0"/>
              <a:chExt cx="6183630" cy="6021865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0" y="1323833"/>
                <a:ext cx="6183630" cy="4698032"/>
                <a:chOff x="0" y="0"/>
                <a:chExt cx="6183649" cy="4698032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0" y="0"/>
                  <a:ext cx="6183649" cy="4698032"/>
                  <a:chOff x="0" y="0"/>
                  <a:chExt cx="6183649" cy="4698032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0" y="0"/>
                    <a:ext cx="6183649" cy="4698032"/>
                    <a:chOff x="0" y="0"/>
                    <a:chExt cx="6183649" cy="4698032"/>
                  </a:xfrm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0" y="0"/>
                      <a:ext cx="6183649" cy="4698032"/>
                      <a:chOff x="0" y="0"/>
                      <a:chExt cx="6183649" cy="4698032"/>
                    </a:xfrm>
                  </p:grpSpPr>
                  <p:sp>
                    <p:nvSpPr>
                      <p:cNvPr id="24" name="Овал 23"/>
                      <p:cNvSpPr/>
                      <p:nvPr/>
                    </p:nvSpPr>
                    <p:spPr>
                      <a:xfrm rot="18279263">
                        <a:off x="4002741" y="-341194"/>
                        <a:ext cx="1323975" cy="303784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3175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" name="Овал 24"/>
                      <p:cNvSpPr/>
                      <p:nvPr/>
                    </p:nvSpPr>
                    <p:spPr>
                      <a:xfrm rot="3288960">
                        <a:off x="856932" y="-320721"/>
                        <a:ext cx="1323975" cy="3037840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3175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6" name="Скругленный прямоугольник 25"/>
                      <p:cNvSpPr/>
                      <p:nvPr/>
                    </p:nvSpPr>
                    <p:spPr>
                      <a:xfrm>
                        <a:off x="72186" y="0"/>
                        <a:ext cx="6013450" cy="4684395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3175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Прямоугольник 26"/>
                      <p:cNvSpPr/>
                      <p:nvPr/>
                    </p:nvSpPr>
                    <p:spPr>
                      <a:xfrm>
                        <a:off x="2201237" y="368490"/>
                        <a:ext cx="1637381" cy="88710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9525" cap="flat" cmpd="sng" algn="ctr">
                        <a:noFill/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ru-RU" sz="9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Куратор</a:t>
                        </a:r>
                        <a:endPara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Прямоугольник 27"/>
                      <p:cNvSpPr/>
                      <p:nvPr/>
                    </p:nvSpPr>
                    <p:spPr>
                      <a:xfrm>
                        <a:off x="126777" y="1596788"/>
                        <a:ext cx="1750724" cy="105201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/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ru-RU" sz="9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Координатор по работе с населением</a:t>
                        </a:r>
                        <a:endParaRPr lang="ru-RU" sz="105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Прямоугольник 28"/>
                      <p:cNvSpPr/>
                      <p:nvPr/>
                    </p:nvSpPr>
                    <p:spPr>
                      <a:xfrm>
                        <a:off x="2242180" y="1596788"/>
                        <a:ext cx="1695746" cy="103294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/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ru-RU" sz="9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Координатор по работе с документами</a:t>
                        </a:r>
                        <a:endParaRPr lang="ru-RU" sz="105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4357581" y="1583142"/>
                        <a:ext cx="1610178" cy="102471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/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ru-RU" sz="9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Координатор по работе с бизнесом</a:t>
                        </a:r>
                        <a:endParaRPr lang="ru-RU" sz="105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Прямоугольник 30"/>
                      <p:cNvSpPr/>
                      <p:nvPr/>
                    </p:nvSpPr>
                    <p:spPr>
                      <a:xfrm>
                        <a:off x="126777" y="3507474"/>
                        <a:ext cx="5827195" cy="1190558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3">
                        <a:schemeClr val="lt1"/>
                      </a:lnRef>
                      <a:fillRef idx="1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ru-RU" sz="10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Информационный отдел, отдел по предпринимательству, представители </a:t>
                        </a:r>
                        <a:r>
                          <a:rPr lang="ru-RU" sz="1000" dirty="0" err="1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ТОСов</a:t>
                        </a:r>
                        <a:r>
                          <a:rPr lang="ru-RU" sz="1000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, ТСЖ, УК, МКД, юристы , сметчики, строители, архитекторы, бизнес и др.</a:t>
                        </a:r>
                        <a:endParaRPr lang="ru-RU" sz="1100" dirty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32" name="Прямая со стрелкой 31"/>
                      <p:cNvCxnSpPr/>
                      <p:nvPr/>
                    </p:nvCxnSpPr>
                    <p:spPr>
                      <a:xfrm flipH="1">
                        <a:off x="931995" y="1255594"/>
                        <a:ext cx="2063968" cy="327556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noFill/>
                        <a:prstDash val="solid"/>
                        <a:tailEnd type="arrow"/>
                      </a:ln>
                      <a:effectLst/>
                    </p:spPr>
                  </p:cxnSp>
                  <p:cxnSp>
                    <p:nvCxnSpPr>
                      <p:cNvPr id="33" name="Прямая со стрелкой 32"/>
                      <p:cNvCxnSpPr/>
                      <p:nvPr/>
                    </p:nvCxnSpPr>
                    <p:spPr>
                      <a:xfrm>
                        <a:off x="1723565" y="2060812"/>
                        <a:ext cx="519013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noFill/>
                        <a:prstDash val="solid"/>
                        <a:headEnd type="arrow"/>
                        <a:tailEnd type="arrow"/>
                      </a:ln>
                      <a:effectLst/>
                    </p:spPr>
                  </p:cxnSp>
                  <p:cxnSp>
                    <p:nvCxnSpPr>
                      <p:cNvPr id="34" name="Прямая со стрелкой 33"/>
                      <p:cNvCxnSpPr/>
                      <p:nvPr/>
                    </p:nvCxnSpPr>
                    <p:spPr>
                      <a:xfrm>
                        <a:off x="3838968" y="2060812"/>
                        <a:ext cx="518965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noFill/>
                        <a:prstDash val="solid"/>
                        <a:headEnd type="arrow"/>
                        <a:tailEnd type="arrow"/>
                      </a:ln>
                      <a:effectLst/>
                    </p:spPr>
                  </p:cxnSp>
                  <p:grpSp>
                    <p:nvGrpSpPr>
                      <p:cNvPr id="35" name="Группа 34"/>
                      <p:cNvGrpSpPr/>
                      <p:nvPr/>
                    </p:nvGrpSpPr>
                    <p:grpSpPr>
                      <a:xfrm>
                        <a:off x="809165" y="2388359"/>
                        <a:ext cx="4463057" cy="354841"/>
                        <a:chOff x="0" y="0"/>
                        <a:chExt cx="4463057" cy="354841"/>
                      </a:xfrm>
                    </p:grpSpPr>
                    <p:cxnSp>
                      <p:nvCxnSpPr>
                        <p:cNvPr id="37" name="Прямая со стрелкой 36"/>
                        <p:cNvCxnSpPr/>
                        <p:nvPr/>
                      </p:nvCxnSpPr>
                      <p:spPr>
                        <a:xfrm flipV="1">
                          <a:off x="0" y="0"/>
                          <a:ext cx="0" cy="353667"/>
                        </a:xfrm>
                        <a:prstGeom prst="straightConnector1">
                          <a:avLst/>
                        </a:prstGeom>
                        <a:noFill/>
                        <a:ln w="9525" cap="flat" cmpd="sng" algn="ctr">
                          <a:noFill/>
                          <a:prstDash val="solid"/>
                          <a:tailEnd type="arrow"/>
                        </a:ln>
                        <a:effectLst/>
                      </p:spPr>
                    </p:cxnSp>
                    <p:cxnSp>
                      <p:nvCxnSpPr>
                        <p:cNvPr id="38" name="Прямая со стрелкой 37"/>
                        <p:cNvCxnSpPr/>
                        <p:nvPr/>
                      </p:nvCxnSpPr>
                      <p:spPr>
                        <a:xfrm flipV="1">
                          <a:off x="4463057" y="0"/>
                          <a:ext cx="0" cy="354841"/>
                        </a:xfrm>
                        <a:prstGeom prst="straightConnector1">
                          <a:avLst/>
                        </a:prstGeom>
                        <a:noFill/>
                        <a:ln w="9525" cap="flat" cmpd="sng" algn="ctr">
                          <a:noFill/>
                          <a:prstDash val="solid"/>
                          <a:tailEnd type="arrow"/>
                        </a:ln>
                        <a:effectLst/>
                      </p:spPr>
                    </p:cxnSp>
                    <p:cxnSp>
                      <p:nvCxnSpPr>
                        <p:cNvPr id="39" name="Прямая соединительная линия 38"/>
                        <p:cNvCxnSpPr/>
                        <p:nvPr/>
                      </p:nvCxnSpPr>
                      <p:spPr>
                        <a:xfrm flipV="1">
                          <a:off x="0" y="353333"/>
                          <a:ext cx="4459126" cy="1174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</p:cxnSp>
                  </p:grpSp>
                </p:grpSp>
                <p:sp>
                  <p:nvSpPr>
                    <p:cNvPr id="23" name="Поле 29"/>
                    <p:cNvSpPr txBox="1"/>
                    <p:nvPr/>
                  </p:nvSpPr>
                  <p:spPr>
                    <a:xfrm>
                      <a:off x="256614" y="805218"/>
                      <a:ext cx="1600933" cy="45702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Проект А</a:t>
                      </a:r>
                      <a:endPara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1" name="Поле 30"/>
                  <p:cNvSpPr txBox="1"/>
                  <p:nvPr/>
                </p:nvSpPr>
                <p:spPr>
                  <a:xfrm>
                    <a:off x="4135272" y="805218"/>
                    <a:ext cx="1608503" cy="4572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noFill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ru-RU" sz="9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Проект Б</a:t>
                    </a:r>
                    <a:endParaRPr lang="ru-RU" sz="105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2988860" y="1255594"/>
                  <a:ext cx="2938" cy="327547"/>
                </a:xfrm>
                <a:prstGeom prst="straightConnector1">
                  <a:avLst/>
                </a:prstGeom>
                <a:noFill/>
                <a:ln w="9525" cap="flat" cmpd="sng" algn="ctr">
                  <a:noFill/>
                  <a:prstDash val="solid"/>
                  <a:tailEnd type="arrow"/>
                </a:ln>
                <a:effectLst/>
              </p:spPr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2988860" y="1255594"/>
                  <a:ext cx="2279432" cy="327034"/>
                </a:xfrm>
                <a:prstGeom prst="straightConnector1">
                  <a:avLst/>
                </a:prstGeom>
                <a:noFill/>
                <a:ln w="9525" cap="flat" cmpd="sng" algn="ctr">
                  <a:noFill/>
                  <a:prstDash val="solid"/>
                  <a:tailEnd type="arrow"/>
                </a:ln>
                <a:effectLst/>
              </p:spPr>
            </p:cxnSp>
          </p:grpSp>
          <p:sp>
            <p:nvSpPr>
              <p:cNvPr id="15" name="Овал 14"/>
              <p:cNvSpPr/>
              <p:nvPr/>
            </p:nvSpPr>
            <p:spPr>
              <a:xfrm>
                <a:off x="2074460" y="0"/>
                <a:ext cx="1733265" cy="1105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9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Глава ГО</a:t>
                </a:r>
                <a:endParaRPr lang="ru-RU" sz="105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>
                <a:off x="2988860" y="1105469"/>
                <a:ext cx="0" cy="46355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tailEnd type="arrow"/>
              </a:ln>
              <a:effectLst/>
            </p:spPr>
          </p:cxnSp>
        </p:grpSp>
        <p:cxnSp>
          <p:nvCxnSpPr>
            <p:cNvPr id="11" name="Прямая со стрелкой 10"/>
            <p:cNvCxnSpPr/>
            <p:nvPr/>
          </p:nvCxnSpPr>
          <p:spPr>
            <a:xfrm>
              <a:off x="436728" y="3712191"/>
              <a:ext cx="0" cy="1119025"/>
            </a:xfrm>
            <a:prstGeom prst="straightConnector1">
              <a:avLst/>
            </a:prstGeom>
            <a:noFill/>
            <a:ln w="9525" cap="flat" cmpd="sng" algn="ctr">
              <a:noFill/>
              <a:prstDash val="dash"/>
              <a:headEnd type="arrow"/>
              <a:tailEnd type="arrow"/>
            </a:ln>
            <a:effectLst/>
          </p:spPr>
        </p:cxnSp>
        <p:cxnSp>
          <p:nvCxnSpPr>
            <p:cNvPr id="12" name="Прямая со стрелкой 11"/>
            <p:cNvCxnSpPr/>
            <p:nvPr/>
          </p:nvCxnSpPr>
          <p:spPr>
            <a:xfrm>
              <a:off x="2988860" y="3712191"/>
              <a:ext cx="7094" cy="1118870"/>
            </a:xfrm>
            <a:prstGeom prst="straightConnector1">
              <a:avLst/>
            </a:prstGeom>
            <a:noFill/>
            <a:ln w="9525" cap="flat" cmpd="sng" algn="ctr">
              <a:noFill/>
              <a:prstDash val="dash"/>
              <a:headEnd type="arrow"/>
              <a:tailEnd type="arrow"/>
            </a:ln>
            <a:effectLst/>
          </p:spPr>
        </p:cxnSp>
        <p:cxnSp>
          <p:nvCxnSpPr>
            <p:cNvPr id="13" name="Прямая со стрелкой 12"/>
            <p:cNvCxnSpPr/>
            <p:nvPr/>
          </p:nvCxnSpPr>
          <p:spPr>
            <a:xfrm>
              <a:off x="5581934" y="3712191"/>
              <a:ext cx="0" cy="1118721"/>
            </a:xfrm>
            <a:prstGeom prst="straightConnector1">
              <a:avLst/>
            </a:prstGeom>
            <a:noFill/>
            <a:ln w="9525" cap="flat" cmpd="sng" algn="ctr">
              <a:noFill/>
              <a:prstDash val="dash"/>
              <a:headEnd type="arrow"/>
              <a:tailEnd type="arrow"/>
            </a:ln>
            <a:effectLst/>
          </p:spPr>
        </p:cxnSp>
      </p:grpSp>
      <p:grpSp>
        <p:nvGrpSpPr>
          <p:cNvPr id="44" name="Группа 43"/>
          <p:cNvGrpSpPr/>
          <p:nvPr/>
        </p:nvGrpSpPr>
        <p:grpSpPr>
          <a:xfrm>
            <a:off x="201589" y="2236993"/>
            <a:ext cx="4144849" cy="3000387"/>
            <a:chOff x="425159" y="1440872"/>
            <a:chExt cx="5526465" cy="4000516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2301169346"/>
                </p:ext>
              </p:extLst>
            </p:nvPr>
          </p:nvGraphicFramePr>
          <p:xfrm>
            <a:off x="425159" y="1972364"/>
            <a:ext cx="5526465" cy="3469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25159" y="1440872"/>
              <a:ext cx="2087419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Особенности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7884" y="3385579"/>
              <a:ext cx="526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700" b="1" dirty="0">
                <a:ln w="10160">
                  <a:solidFill>
                    <a:srgbClr val="323F4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7799" y="4420211"/>
              <a:ext cx="5264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700" b="1" dirty="0">
                <a:ln w="10160">
                  <a:solidFill>
                    <a:srgbClr val="323F4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057270" y="5428848"/>
            <a:ext cx="39125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Оптимальная функционально-организационная структура проектной команды</a:t>
            </a:r>
            <a:endParaRPr lang="ru-RU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 стрелкой 45"/>
          <p:cNvCxnSpPr>
            <a:stCxn id="27" idx="2"/>
            <a:endCxn id="28" idx="0"/>
          </p:cNvCxnSpPr>
          <p:nvPr/>
        </p:nvCxnSpPr>
        <p:spPr>
          <a:xfrm flipH="1">
            <a:off x="5608855" y="3242341"/>
            <a:ext cx="1271453" cy="20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885517" y="3249820"/>
            <a:ext cx="6637" cy="179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7" idx="2"/>
            <a:endCxn id="30" idx="0"/>
          </p:cNvCxnSpPr>
          <p:nvPr/>
        </p:nvCxnSpPr>
        <p:spPr>
          <a:xfrm>
            <a:off x="6880308" y="3242342"/>
            <a:ext cx="1350189" cy="201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9" idx="1"/>
          </p:cNvCxnSpPr>
          <p:nvPr/>
        </p:nvCxnSpPr>
        <p:spPr>
          <a:xfrm flipV="1">
            <a:off x="6193324" y="3769418"/>
            <a:ext cx="196909" cy="5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0" idx="1"/>
          </p:cNvCxnSpPr>
          <p:nvPr/>
        </p:nvCxnSpPr>
        <p:spPr>
          <a:xfrm>
            <a:off x="7503007" y="3750117"/>
            <a:ext cx="220184" cy="8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618018" y="4180270"/>
            <a:ext cx="0" cy="401768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898090" y="4180270"/>
            <a:ext cx="0" cy="401768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8230495" y="4180270"/>
            <a:ext cx="0" cy="401768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5651" y="2813691"/>
            <a:ext cx="7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rgbClr val="323F4F"/>
                  </a:solidFill>
                  <a:prstDash val="solid"/>
                </a:ln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1311" y="3598408"/>
            <a:ext cx="7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rgbClr val="323F4F"/>
                  </a:solidFill>
                  <a:prstDash val="solid"/>
                </a:ln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3782" y="4392712"/>
            <a:ext cx="7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rgbClr val="323F4F"/>
                  </a:solidFill>
                  <a:prstDash val="solid"/>
                </a:ln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18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ВЫВОДЫ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771" y="4758554"/>
            <a:ext cx="349625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командная работа и распределение задач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8977" y="2382529"/>
            <a:ext cx="315121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системы управления проектом ИБ зависит от сложившейся системы управления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417" y="2485587"/>
            <a:ext cx="410495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– это специалист, обладающий как административным ресурсом, так и организационными способностями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9785" y="4753562"/>
            <a:ext cx="3106798" cy="92333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функция куратора – контроль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Freeform 105"/>
          <p:cNvSpPr>
            <a:spLocks noEditPoints="1"/>
          </p:cNvSpPr>
          <p:nvPr/>
        </p:nvSpPr>
        <p:spPr bwMode="auto">
          <a:xfrm>
            <a:off x="6142536" y="3763417"/>
            <a:ext cx="896759" cy="86486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>
              <a:defRPr/>
            </a:pPr>
            <a:endParaRPr lang="en-US" sz="2000" kern="0" dirty="0">
              <a:solidFill>
                <a:srgbClr val="FEB834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3" name="Freeform 148"/>
          <p:cNvSpPr>
            <a:spLocks noEditPoints="1"/>
          </p:cNvSpPr>
          <p:nvPr/>
        </p:nvSpPr>
        <p:spPr bwMode="auto">
          <a:xfrm>
            <a:off x="6024536" y="1612024"/>
            <a:ext cx="885394" cy="783818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01"/>
          <p:cNvSpPr>
            <a:spLocks noEditPoints="1"/>
          </p:cNvSpPr>
          <p:nvPr/>
        </p:nvSpPr>
        <p:spPr bwMode="auto">
          <a:xfrm>
            <a:off x="1841752" y="3783320"/>
            <a:ext cx="1090290" cy="97024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2052726" y="1410468"/>
            <a:ext cx="712292" cy="98537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>
              <a:defRPr/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72000" y="1269080"/>
            <a:ext cx="0" cy="434165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8810" y="3429000"/>
            <a:ext cx="826450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19</a:t>
            </a:fld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45D4-C90E-4780-938A-4D11E0B528DC}"/>
              </a:ext>
            </a:extLst>
          </p:cNvPr>
          <p:cNvSpPr txBox="1"/>
          <p:nvPr/>
        </p:nvSpPr>
        <p:spPr>
          <a:xfrm>
            <a:off x="701336" y="6161103"/>
            <a:ext cx="531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Консультант помогает, сопровождает, подсказывает</a:t>
            </a:r>
          </a:p>
        </p:txBody>
      </p:sp>
    </p:spTree>
    <p:extLst>
      <p:ext uri="{BB962C8B-B14F-4D97-AF65-F5344CB8AC3E}">
        <p14:creationId xmlns:p14="http://schemas.microsoft.com/office/powerpoint/2010/main" val="12304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ИСТОЧНИКИ ФИНАНСИРОВАНИЯ ПРОЕКТОВ ИБ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1937" y="2475619"/>
            <a:ext cx="1203159" cy="87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Местный бюджет МО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56841" y="2464571"/>
            <a:ext cx="1703692" cy="8832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со стороны спонсоров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5774" y="2475619"/>
            <a:ext cx="1268017" cy="8721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субсидия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3200" y="3552325"/>
            <a:ext cx="8657333" cy="236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Статьи расходов на решение вопросов местного значения (131-ФЗ)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4653190" y="2507739"/>
            <a:ext cx="1684044" cy="85455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со стороны населения</a:t>
            </a:r>
          </a:p>
        </p:txBody>
      </p:sp>
      <p:sp>
        <p:nvSpPr>
          <p:cNvPr id="41" name="Плюс 40"/>
          <p:cNvSpPr/>
          <p:nvPr/>
        </p:nvSpPr>
        <p:spPr>
          <a:xfrm>
            <a:off x="1555081" y="2626673"/>
            <a:ext cx="595564" cy="600263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люс 41"/>
          <p:cNvSpPr/>
          <p:nvPr/>
        </p:nvSpPr>
        <p:spPr>
          <a:xfrm>
            <a:off x="3761360" y="2626673"/>
            <a:ext cx="595564" cy="600263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люс 42"/>
          <p:cNvSpPr/>
          <p:nvPr/>
        </p:nvSpPr>
        <p:spPr>
          <a:xfrm>
            <a:off x="6487651" y="2634669"/>
            <a:ext cx="595564" cy="600263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/>
          <p:cNvSpPr/>
          <p:nvPr/>
        </p:nvSpPr>
        <p:spPr>
          <a:xfrm>
            <a:off x="4162007" y="3803637"/>
            <a:ext cx="842211" cy="613752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909057" y="4431899"/>
            <a:ext cx="3578594" cy="12371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ОБЪЕКТЫ ОБЩЕСТВЕННОЙ ИНФРАСТРУКТУРЫ</a:t>
            </a:r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557946" y="1869895"/>
            <a:ext cx="503670" cy="510860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66"/>
          <p:cNvSpPr>
            <a:spLocks noEditPoints="1"/>
          </p:cNvSpPr>
          <p:nvPr/>
        </p:nvSpPr>
        <p:spPr bwMode="auto">
          <a:xfrm>
            <a:off x="2655329" y="1905629"/>
            <a:ext cx="416372" cy="4863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58"/>
          <p:cNvSpPr>
            <a:spLocks noEditPoints="1"/>
          </p:cNvSpPr>
          <p:nvPr/>
        </p:nvSpPr>
        <p:spPr bwMode="auto">
          <a:xfrm>
            <a:off x="7676374" y="1933121"/>
            <a:ext cx="553226" cy="487324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>
              <a:defRPr/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16"/>
          <p:cNvSpPr>
            <a:spLocks noEditPoints="1"/>
          </p:cNvSpPr>
          <p:nvPr/>
        </p:nvSpPr>
        <p:spPr bwMode="auto">
          <a:xfrm>
            <a:off x="5233857" y="1940495"/>
            <a:ext cx="522710" cy="45148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>
              <a:defRPr/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5918226" y="5171527"/>
            <a:ext cx="419008" cy="375074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>
              <a:defRPr/>
            </a:pPr>
            <a:endParaRPr lang="en-US" sz="20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9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0" y="4456590"/>
            <a:ext cx="6412231" cy="1237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Нуртдинов Эльдар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en-US" sz="2000" dirty="0"/>
              <a:t>eldarnr@gmail.com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17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7392" t="16329" r="12220" b="7439"/>
          <a:stretch/>
        </p:blipFill>
        <p:spPr>
          <a:xfrm>
            <a:off x="2770166" y="1025091"/>
            <a:ext cx="3363399" cy="4743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564" y="1131095"/>
            <a:ext cx="2758494" cy="1136393"/>
          </a:xfrm>
        </p:spPr>
        <p:txBody>
          <a:bodyPr>
            <a:noAutofit/>
          </a:bodyPr>
          <a:lstStyle/>
          <a:p>
            <a:r>
              <a:rPr lang="ru-RU" sz="2400" dirty="0"/>
              <a:t>СТАНДАРТНАЯ ТИПОЛОГИЯ ПРОЕКТОВ ИБ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8669" t="14744" r="15651" b="7439"/>
          <a:stretch/>
        </p:blipFill>
        <p:spPr>
          <a:xfrm>
            <a:off x="110963" y="1025092"/>
            <a:ext cx="2801156" cy="476196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620" t="11912" r="13424" b="39844"/>
          <a:stretch/>
        </p:blipFill>
        <p:spPr>
          <a:xfrm>
            <a:off x="5855229" y="2552411"/>
            <a:ext cx="3315164" cy="32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989344"/>
            <a:ext cx="8759824" cy="612000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УЧАСТНИКИ ПРОЕКТОВ ИБ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809848"/>
            <a:ext cx="3196134" cy="2364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b="1" dirty="0"/>
              <a:t>Население МО</a:t>
            </a:r>
            <a:endParaRPr lang="ru-RU" sz="1100" b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sz="11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обсуждает проблемы местного значения,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решает: участвовать или нет,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выбирает  на итоговом собрании проект,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определяет  процент </a:t>
            </a:r>
            <a:r>
              <a:rPr lang="ru-RU" sz="1100" dirty="0" err="1"/>
              <a:t>софинансирование</a:t>
            </a:r>
            <a:r>
              <a:rPr lang="ru-RU" sz="1100" dirty="0"/>
              <a:t> со стороны населения,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определяет будет ли </a:t>
            </a:r>
            <a:r>
              <a:rPr lang="ru-RU" sz="1100" dirty="0" err="1"/>
              <a:t>неденежный</a:t>
            </a:r>
            <a:r>
              <a:rPr lang="ru-RU" sz="1100" dirty="0"/>
              <a:t> вклад и какой,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выбирает инициативную группу,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dirty="0"/>
              <a:t>в случае победы </a:t>
            </a:r>
            <a:r>
              <a:rPr lang="ru-RU" sz="1100" dirty="0" err="1"/>
              <a:t>софинансирует</a:t>
            </a:r>
            <a:r>
              <a:rPr lang="ru-RU" sz="1100" dirty="0"/>
              <a:t>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2040" y="4351999"/>
            <a:ext cx="30677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информирует население о ходе конкурсного отбора,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помогает в подготовке документов, осуществляет общественный контроль,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сбор средств с населения в случае победы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1" y="4348790"/>
            <a:ext cx="254077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Проектный центр 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выступает организатором конкурсного отбора,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консультационную, методическую поддержку участников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492" y="4342682"/>
            <a:ext cx="3147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распределитель бюджетных средств 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определяет порядок конкурсного отбора,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субсидии МО, чье проекты вошли в число победителей,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ходом проекта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458" y="1807352"/>
            <a:ext cx="18070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Бизнес-сообщество</a:t>
            </a:r>
          </a:p>
          <a:p>
            <a:pPr algn="ctr"/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вклад в проект в денежном 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неденежном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выражении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1447" y="1807352"/>
            <a:ext cx="32144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МО 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информирует население о конкурсном отборе,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организует предварительные мероприятия, организует итоговое собрание,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готовит конкурсную заявку,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софинансирует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проект,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объявляет торги,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контроль за ходом реализации проекта,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организует торжественное открытие объекта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5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2" y="922857"/>
            <a:ext cx="8645525" cy="612000"/>
          </a:xfrm>
        </p:spPr>
        <p:txBody>
          <a:bodyPr>
            <a:normAutofit/>
          </a:bodyPr>
          <a:lstStyle/>
          <a:p>
            <a:r>
              <a:rPr lang="ru-RU" sz="2400" dirty="0"/>
              <a:t>УСЛОВИЯ КОНКУРСНОГО ОТБОРА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pPr/>
              <a:t>5</a:t>
            </a:fld>
            <a:endParaRPr lang="ru-RU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606" y="2041911"/>
            <a:ext cx="3440438" cy="360098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 должен быть 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муниципальной собственности</a:t>
            </a:r>
          </a:p>
          <a:p>
            <a:pPr marL="285750" indent="-2857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 должен быть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 и выбран населением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населенного пункта на итоговом собрании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местного бюджета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 зависимости от того, в чьей собственности объект: бюджета СП/ГП, бюджета МР, бюджета ГО)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Благополучатели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жители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населенного пункта или поселения, на территории которого  предполагается реализация проекта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876" y="1583240"/>
            <a:ext cx="3385375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которые можно получить доп. баллы)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606" y="1574438"/>
            <a:ext cx="3440438" cy="4693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</a:t>
            </a:r>
          </a:p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876" y="2041911"/>
            <a:ext cx="3385375" cy="360098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Софинасирование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со стороны спонсоров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Неденежный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вклад со стороны населения и спонсоров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предварительных мероприятий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разных средств информирования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и эксплуатация объекта в будущем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мест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Положительное воздействие на окружающую среду</a:t>
            </a:r>
          </a:p>
        </p:txBody>
      </p:sp>
    </p:spTree>
    <p:extLst>
      <p:ext uri="{BB962C8B-B14F-4D97-AF65-F5344CB8AC3E}">
        <p14:creationId xmlns:p14="http://schemas.microsoft.com/office/powerpoint/2010/main" val="252864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ЭТАПЫ КОНКУРСНОГО ОТБОРА</a:t>
            </a:r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2009778" y="1034657"/>
            <a:ext cx="5915025" cy="672703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ru-RU" altLang="ru-RU" sz="135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35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5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35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35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69256" y="7097316"/>
            <a:ext cx="6858000" cy="0"/>
          </a:xfrm>
          <a:prstGeom prst="line">
            <a:avLst/>
          </a:prstGeom>
          <a:ln w="28575"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01407" y="1582569"/>
            <a:ext cx="8942597" cy="4396397"/>
            <a:chOff x="268538" y="967089"/>
            <a:chExt cx="11923462" cy="586186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04799" y="1184284"/>
              <a:ext cx="11887201" cy="5644668"/>
              <a:chOff x="304799" y="1184284"/>
              <a:chExt cx="11887201" cy="5644668"/>
            </a:xfrm>
          </p:grpSpPr>
          <p:graphicFrame>
            <p:nvGraphicFramePr>
              <p:cNvPr id="22" name="Схема 21"/>
              <p:cNvGraphicFramePr/>
              <p:nvPr>
                <p:extLst/>
              </p:nvPr>
            </p:nvGraphicFramePr>
            <p:xfrm>
              <a:off x="304799" y="2164559"/>
              <a:ext cx="11887201" cy="38650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3" name="Стрелка вправо 22"/>
              <p:cNvSpPr/>
              <p:nvPr/>
            </p:nvSpPr>
            <p:spPr>
              <a:xfrm>
                <a:off x="3318667" y="6163145"/>
                <a:ext cx="8621524" cy="665807"/>
              </a:xfrm>
              <a:prstGeom prst="right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ИНФОРМИРОВАНИЕ</a:t>
                </a:r>
              </a:p>
            </p:txBody>
          </p:sp>
          <p:sp>
            <p:nvSpPr>
              <p:cNvPr id="24" name="Стрелка вправо 23"/>
              <p:cNvSpPr/>
              <p:nvPr/>
            </p:nvSpPr>
            <p:spPr>
              <a:xfrm>
                <a:off x="363872" y="1184284"/>
                <a:ext cx="7897811" cy="650189"/>
              </a:xfrm>
              <a:prstGeom prst="rightArrow">
                <a:avLst>
                  <a:gd name="adj1" fmla="val 43652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СОДЕЙСТВИЕ И ОБЕСПЕЧЕНИЕ ВЗАИМОДЕЙСТВИЯ</a:t>
                </a:r>
              </a:p>
            </p:txBody>
          </p:sp>
          <p:sp>
            <p:nvSpPr>
              <p:cNvPr id="25" name="Стрелка вправо 24"/>
              <p:cNvSpPr/>
              <p:nvPr/>
            </p:nvSpPr>
            <p:spPr>
              <a:xfrm>
                <a:off x="3868067" y="5623521"/>
                <a:ext cx="6992438" cy="652897"/>
              </a:xfrm>
              <a:prstGeom prst="rightArrow">
                <a:avLst>
                  <a:gd name="adj1" fmla="val 43652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ОБУЧЕНИЕ</a:t>
                </a:r>
              </a:p>
            </p:txBody>
          </p:sp>
          <p:sp>
            <p:nvSpPr>
              <p:cNvPr id="26" name="Стрелка вправо 25"/>
              <p:cNvSpPr/>
              <p:nvPr/>
            </p:nvSpPr>
            <p:spPr>
              <a:xfrm>
                <a:off x="363870" y="1834473"/>
                <a:ext cx="7265558" cy="706804"/>
              </a:xfrm>
              <a:prstGeom prst="rightArrow">
                <a:avLst>
                  <a:gd name="adj1" fmla="val 43652"/>
                  <a:gd name="adj2" fmla="val 50000"/>
                </a:avLst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КОНТРОЛЬ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68538" y="4098923"/>
              <a:ext cx="148005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МО, население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538" y="5855369"/>
              <a:ext cx="163629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Предварительные собрания, опросы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8589" y="3301997"/>
              <a:ext cx="1480051" cy="86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МО, население, бизнес, сопровождение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5819" y="5424481"/>
              <a:ext cx="1687761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-выбор проблемы </a:t>
              </a:r>
            </a:p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-выбор способа решения</a:t>
              </a:r>
            </a:p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9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софинасирование</a:t>
              </a:r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-инициативная группа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83106" y="2911584"/>
              <a:ext cx="148005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МО, инициативная группа, сопровождение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9288" y="2714113"/>
              <a:ext cx="1480051" cy="86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Минфин, конкурсная комиссия, сопровождение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89340" y="2541277"/>
              <a:ext cx="148005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Минфин, сопровождение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9340" y="4227599"/>
              <a:ext cx="1687761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Софинансирование</a:t>
              </a:r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со стороны населения, бизнес-сообщества и спонсоров, местного бюджета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69391" y="2279666"/>
              <a:ext cx="148005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Администрации МО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49441" y="1970252"/>
              <a:ext cx="1480051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Подрядчики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11949" y="967089"/>
              <a:ext cx="1480051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Инициативная группа, подрядчики, администрация МО, население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97088" y="3938679"/>
              <a:ext cx="4043104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Общественный контроль со стороны населения и инициативной группы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1796603" y="3023481"/>
            <a:ext cx="3129566" cy="2843441"/>
          </a:xfrm>
          <a:prstGeom prst="ellipse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57483" y="3023481"/>
            <a:ext cx="3129566" cy="2843441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РАЗГРАНИЧЕНИЕ РОЛЕЙ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669" y="1775833"/>
            <a:ext cx="380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в МО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специалист ОМСУ (как правило, зам. главы администрации) который организует и/или контролирует процессы, связанные с участием административных муниципальных единиц в конкурсном отборе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9354" y="1775834"/>
            <a:ext cx="374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сотрудник проектного офиса, который принимает участие в итоговых собраниях, проверяет конкурсную документацию, оказывает консультационную и методическую поддержку участникам конкурного отбора </a:t>
            </a:r>
          </a:p>
          <a:p>
            <a:pPr algn="r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98" y="3406456"/>
            <a:ext cx="371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 сроки выполнения задач по этапам конкурсного отбора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9354" y="3960454"/>
            <a:ext cx="374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Оказывать всестороннюю консультационную поддержку участникам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9353" y="5253542"/>
            <a:ext cx="37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Мониторить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сроки проведения итоговых собраний и подготовки документации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9353" y="4473439"/>
            <a:ext cx="37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Проверять документацию на соответствие требованиям конкурса и на достоверность предоставляемых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9353" y="3351809"/>
            <a:ext cx="37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Присутствовать на итоговых собраниях в качестве третьей независимой стороны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798" y="4577314"/>
            <a:ext cx="371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Присутствовать на итоговых собраниях (как правило) как представитель МР/ГО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798" y="3960454"/>
            <a:ext cx="371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Корректировать внутренние графики реализации проекта по этапам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799" y="5240157"/>
            <a:ext cx="370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Оказывать административную, правовую поддержку участникам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9573" y="3962382"/>
            <a:ext cx="113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Успешная реализация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1553" y="3074809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0772" y="3074515"/>
            <a:ext cx="17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4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ФУНКЦИИ И ЗАДАЧИ КУРАТОРА НА РАЗНЫХ ЭТАПАХ</a:t>
            </a:r>
          </a:p>
        </p:txBody>
      </p:sp>
      <p:sp>
        <p:nvSpPr>
          <p:cNvPr id="27" name="Oval 101"/>
          <p:cNvSpPr/>
          <p:nvPr/>
        </p:nvSpPr>
        <p:spPr>
          <a:xfrm>
            <a:off x="3103744" y="2185852"/>
            <a:ext cx="2936519" cy="2936519"/>
          </a:xfrm>
          <a:prstGeom prst="ellipse">
            <a:avLst/>
          </a:prstGeom>
          <a:noFill/>
          <a:ln w="19050" cap="flat" cmpd="sng" algn="ctr">
            <a:solidFill>
              <a:srgbClr val="000000">
                <a:lumMod val="75000"/>
                <a:lumOff val="25000"/>
              </a:srgbClr>
            </a:solidFill>
            <a:prstDash val="sysDot"/>
          </a:ln>
          <a:effectLst/>
        </p:spPr>
        <p:txBody>
          <a:bodyPr lIns="91436" tIns="45718" rIns="91436" bIns="45718" rtlCol="0" anchor="ctr"/>
          <a:lstStyle/>
          <a:p>
            <a:pPr algn="ctr" defTabSz="1031574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129"/>
          <p:cNvGrpSpPr>
            <a:grpSpLocks noChangeAspect="1"/>
          </p:cNvGrpSpPr>
          <p:nvPr/>
        </p:nvGrpSpPr>
        <p:grpSpPr>
          <a:xfrm>
            <a:off x="2728579" y="3232234"/>
            <a:ext cx="843049" cy="843755"/>
            <a:chOff x="2779491" y="2517212"/>
            <a:chExt cx="648499" cy="649042"/>
          </a:xfrm>
        </p:grpSpPr>
        <p:sp>
          <p:nvSpPr>
            <p:cNvPr id="29" name="Oval 124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5B4470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6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5B447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130"/>
          <p:cNvGrpSpPr>
            <a:grpSpLocks noChangeAspect="1"/>
          </p:cNvGrpSpPr>
          <p:nvPr/>
        </p:nvGrpSpPr>
        <p:grpSpPr>
          <a:xfrm>
            <a:off x="3268098" y="4442715"/>
            <a:ext cx="843049" cy="843755"/>
            <a:chOff x="3287425" y="3613920"/>
            <a:chExt cx="648499" cy="649042"/>
          </a:xfrm>
        </p:grpSpPr>
        <p:sp>
          <p:nvSpPr>
            <p:cNvPr id="32" name="Oval 12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FEB834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6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FEB834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33"/>
          <p:cNvGrpSpPr>
            <a:grpSpLocks noChangeAspect="1"/>
          </p:cNvGrpSpPr>
          <p:nvPr/>
        </p:nvGrpSpPr>
        <p:grpSpPr>
          <a:xfrm>
            <a:off x="5090466" y="2175692"/>
            <a:ext cx="843049" cy="843755"/>
            <a:chOff x="5249342" y="1406453"/>
            <a:chExt cx="648499" cy="649042"/>
          </a:xfrm>
        </p:grpSpPr>
        <p:sp>
          <p:nvSpPr>
            <p:cNvPr id="35" name="Oval 126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D7562E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7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D7562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132"/>
          <p:cNvGrpSpPr>
            <a:grpSpLocks noChangeAspect="1"/>
          </p:cNvGrpSpPr>
          <p:nvPr/>
        </p:nvGrpSpPr>
        <p:grpSpPr>
          <a:xfrm>
            <a:off x="5551322" y="3232234"/>
            <a:ext cx="843049" cy="843755"/>
            <a:chOff x="5716010" y="2517212"/>
            <a:chExt cx="648499" cy="649042"/>
          </a:xfrm>
        </p:grpSpPr>
        <p:sp>
          <p:nvSpPr>
            <p:cNvPr id="38" name="Oval 127"/>
            <p:cNvSpPr>
              <a:spLocks noChangeAspect="1"/>
            </p:cNvSpPr>
            <p:nvPr/>
          </p:nvSpPr>
          <p:spPr>
            <a:xfrm>
              <a:off x="5716010" y="2517212"/>
              <a:ext cx="648499" cy="649042"/>
            </a:xfrm>
            <a:prstGeom prst="ellipse">
              <a:avLst/>
            </a:prstGeom>
            <a:solidFill>
              <a:srgbClr val="1BB29C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120"/>
            <p:cNvSpPr>
              <a:spLocks noChangeAspect="1"/>
            </p:cNvSpPr>
            <p:nvPr/>
          </p:nvSpPr>
          <p:spPr>
            <a:xfrm>
              <a:off x="5790837" y="2592102"/>
              <a:ext cx="498845" cy="499263"/>
            </a:xfrm>
            <a:prstGeom prst="ellipse">
              <a:avLst/>
            </a:prstGeom>
            <a:solidFill>
              <a:srgbClr val="1BB29C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31"/>
          <p:cNvGrpSpPr>
            <a:grpSpLocks noChangeAspect="1"/>
          </p:cNvGrpSpPr>
          <p:nvPr/>
        </p:nvGrpSpPr>
        <p:grpSpPr>
          <a:xfrm>
            <a:off x="5090466" y="4442715"/>
            <a:ext cx="843049" cy="843755"/>
            <a:chOff x="5244691" y="3613920"/>
            <a:chExt cx="648499" cy="649042"/>
          </a:xfrm>
        </p:grpSpPr>
        <p:sp>
          <p:nvSpPr>
            <p:cNvPr id="41" name="Oval 128"/>
            <p:cNvSpPr>
              <a:spLocks noChangeAspect="1"/>
            </p:cNvSpPr>
            <p:nvPr/>
          </p:nvSpPr>
          <p:spPr>
            <a:xfrm>
              <a:off x="5244691" y="3613920"/>
              <a:ext cx="648499" cy="649042"/>
            </a:xfrm>
            <a:prstGeom prst="ellipse">
              <a:avLst/>
            </a:prstGeom>
            <a:solidFill>
              <a:srgbClr val="3BC7E2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121"/>
            <p:cNvSpPr>
              <a:spLocks noChangeAspect="1"/>
            </p:cNvSpPr>
            <p:nvPr/>
          </p:nvSpPr>
          <p:spPr>
            <a:xfrm>
              <a:off x="5319518" y="3688810"/>
              <a:ext cx="498845" cy="499263"/>
            </a:xfrm>
            <a:prstGeom prst="ellipse">
              <a:avLst/>
            </a:prstGeom>
            <a:solidFill>
              <a:srgbClr val="3BC7E2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134"/>
          <p:cNvGrpSpPr>
            <a:grpSpLocks noChangeAspect="1"/>
          </p:cNvGrpSpPr>
          <p:nvPr/>
        </p:nvGrpSpPr>
        <p:grpSpPr>
          <a:xfrm>
            <a:off x="3210491" y="2187122"/>
            <a:ext cx="843049" cy="843755"/>
            <a:chOff x="3287425" y="1417883"/>
            <a:chExt cx="648499" cy="649042"/>
          </a:xfrm>
        </p:grpSpPr>
        <p:sp>
          <p:nvSpPr>
            <p:cNvPr id="44" name="Oval 1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3D9FAC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D9FAC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574">
                <a:defRPr/>
              </a:pPr>
              <a:endParaRPr lang="en-US" sz="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59"/>
          <p:cNvGrpSpPr/>
          <p:nvPr/>
        </p:nvGrpSpPr>
        <p:grpSpPr>
          <a:xfrm>
            <a:off x="6032141" y="4590644"/>
            <a:ext cx="2276195" cy="524802"/>
            <a:chOff x="7154104" y="3206176"/>
            <a:chExt cx="2276195" cy="524803"/>
          </a:xfrm>
        </p:grpSpPr>
        <p:sp>
          <p:nvSpPr>
            <p:cNvPr id="47" name="TextBox 46"/>
            <p:cNvSpPr txBox="1"/>
            <p:nvPr/>
          </p:nvSpPr>
          <p:spPr>
            <a:xfrm>
              <a:off x="7154105" y="3453979"/>
              <a:ext cx="2276194" cy="277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организацией конкурентных процедур (условия по 44 ФЗ, сроки)</a:t>
              </a:r>
              <a:endParaRPr lang="en-US" sz="900" dirty="0">
                <a:solidFill>
                  <a:srgbClr val="D0CECE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81"/>
            <p:cNvSpPr/>
            <p:nvPr/>
          </p:nvSpPr>
          <p:spPr>
            <a:xfrm>
              <a:off x="7154104" y="3206176"/>
              <a:ext cx="766877" cy="2770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031574"/>
              <a:r>
                <a:rPr lang="ru-RU" b="1" dirty="0">
                  <a:solidFill>
                    <a:srgbClr val="3BC7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ТОРГИ</a:t>
              </a:r>
              <a:endParaRPr lang="en-US" b="1" dirty="0">
                <a:solidFill>
                  <a:srgbClr val="3BC7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57"/>
          <p:cNvGrpSpPr/>
          <p:nvPr/>
        </p:nvGrpSpPr>
        <p:grpSpPr>
          <a:xfrm>
            <a:off x="69510" y="3289399"/>
            <a:ext cx="2544272" cy="983124"/>
            <a:chOff x="-564585" y="3168889"/>
            <a:chExt cx="2544271" cy="983126"/>
          </a:xfrm>
        </p:grpSpPr>
        <p:sp>
          <p:nvSpPr>
            <p:cNvPr id="50" name="TextBox 49"/>
            <p:cNvSpPr txBox="1"/>
            <p:nvPr/>
          </p:nvSpPr>
          <p:spPr>
            <a:xfrm>
              <a:off x="-564585" y="3431817"/>
              <a:ext cx="2544271" cy="720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процессами информирования населения, проектного центра и всех заинтересованных лиц</a:t>
              </a:r>
            </a:p>
            <a:p>
              <a:pPr algn="r"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организацией торжественного мероприятия</a:t>
              </a:r>
              <a:endParaRPr lang="en-US" sz="900" dirty="0">
                <a:solidFill>
                  <a:srgbClr val="D0CECE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184"/>
            <p:cNvSpPr/>
            <p:nvPr/>
          </p:nvSpPr>
          <p:spPr>
            <a:xfrm>
              <a:off x="-372626" y="3168889"/>
              <a:ext cx="2352311" cy="2770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031574"/>
              <a:r>
                <a:rPr lang="ru-RU" b="1" dirty="0">
                  <a:solidFill>
                    <a:srgbClr val="5B44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ОТКРЫТИЕ ОБЪЕТА</a:t>
              </a:r>
              <a:endParaRPr lang="en-US" b="1" dirty="0">
                <a:solidFill>
                  <a:srgbClr val="5B44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8"/>
          <p:cNvGrpSpPr/>
          <p:nvPr/>
        </p:nvGrpSpPr>
        <p:grpSpPr>
          <a:xfrm>
            <a:off x="6067618" y="1241781"/>
            <a:ext cx="3103740" cy="1489072"/>
            <a:chOff x="7174426" y="1087171"/>
            <a:chExt cx="3323362" cy="969749"/>
          </a:xfrm>
        </p:grpSpPr>
        <p:sp>
          <p:nvSpPr>
            <p:cNvPr id="53" name="TextBox 52"/>
            <p:cNvSpPr txBox="1"/>
            <p:nvPr/>
          </p:nvSpPr>
          <p:spPr>
            <a:xfrm>
              <a:off x="7174426" y="1479660"/>
              <a:ext cx="3089385" cy="5772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Вовлечение всех необходимых специалистов администрации</a:t>
              </a:r>
            </a:p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Помощь в подготовке и оформлении документов в электронном (ИСУ)и печатном виде</a:t>
              </a:r>
            </a:p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Проверка достоверности данных и соответствия документов требованиям конкурса</a:t>
              </a:r>
              <a:endParaRPr lang="en-US" sz="900" dirty="0">
                <a:solidFill>
                  <a:srgbClr val="D0CECE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87"/>
            <p:cNvSpPr/>
            <p:nvPr/>
          </p:nvSpPr>
          <p:spPr>
            <a:xfrm>
              <a:off x="7174426" y="1087171"/>
              <a:ext cx="3323362" cy="3607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31574"/>
              <a:r>
                <a:rPr lang="ru-RU" b="1" dirty="0">
                  <a:solidFill>
                    <a:srgbClr val="D756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ДОКУМЕНТАЦИИ</a:t>
              </a:r>
              <a:endParaRPr lang="en-US" b="1" dirty="0">
                <a:solidFill>
                  <a:srgbClr val="D756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6"/>
          <p:cNvGrpSpPr/>
          <p:nvPr/>
        </p:nvGrpSpPr>
        <p:grpSpPr>
          <a:xfrm>
            <a:off x="69509" y="1670794"/>
            <a:ext cx="3034232" cy="1134199"/>
            <a:chOff x="-1054544" y="1363501"/>
            <a:chExt cx="3034232" cy="1134201"/>
          </a:xfrm>
        </p:grpSpPr>
        <p:sp>
          <p:nvSpPr>
            <p:cNvPr id="56" name="TextBox 55"/>
            <p:cNvSpPr txBox="1"/>
            <p:nvPr/>
          </p:nvSpPr>
          <p:spPr>
            <a:xfrm>
              <a:off x="-1054544" y="1611304"/>
              <a:ext cx="3034232" cy="886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и разработка внутренних графиков</a:t>
              </a:r>
            </a:p>
            <a:p>
              <a:pPr algn="r"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процессами информирования и проведения мероприятий с населением, участие в мероприятиях</a:t>
              </a:r>
            </a:p>
            <a:p>
              <a:pPr algn="r"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эффективного взаимодействия с консультантом</a:t>
              </a:r>
              <a:endParaRPr lang="en-US" sz="900" dirty="0">
                <a:solidFill>
                  <a:srgbClr val="D0CECE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190"/>
            <p:cNvSpPr/>
            <p:nvPr/>
          </p:nvSpPr>
          <p:spPr>
            <a:xfrm>
              <a:off x="-530808" y="1363501"/>
              <a:ext cx="2510495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031574"/>
              <a:r>
                <a:rPr lang="ru-RU" b="1" dirty="0">
                  <a:solidFill>
                    <a:srgbClr val="3D9F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СОБРАНИЯ ГРАЖДАН</a:t>
              </a:r>
              <a:endParaRPr lang="en-US" b="1" dirty="0">
                <a:solidFill>
                  <a:srgbClr val="3D9FA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6"/>
          <p:cNvGrpSpPr/>
          <p:nvPr/>
        </p:nvGrpSpPr>
        <p:grpSpPr>
          <a:xfrm>
            <a:off x="337670" y="4538823"/>
            <a:ext cx="2773837" cy="663301"/>
            <a:chOff x="-794150" y="1363501"/>
            <a:chExt cx="2773837" cy="663301"/>
          </a:xfrm>
        </p:grpSpPr>
        <p:sp>
          <p:nvSpPr>
            <p:cNvPr id="59" name="TextBox 58"/>
            <p:cNvSpPr txBox="1"/>
            <p:nvPr/>
          </p:nvSpPr>
          <p:spPr>
            <a:xfrm>
              <a:off x="-296510" y="1611304"/>
              <a:ext cx="227619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сроками и качеством выполнения работ и мероприятий по реализации проектов</a:t>
              </a:r>
              <a:endParaRPr lang="en-US" sz="900" dirty="0">
                <a:solidFill>
                  <a:srgbClr val="D0CECE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193"/>
            <p:cNvSpPr/>
            <p:nvPr/>
          </p:nvSpPr>
          <p:spPr>
            <a:xfrm>
              <a:off x="-794150" y="1363501"/>
              <a:ext cx="2773837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031574"/>
              <a:r>
                <a:rPr lang="ru-RU" b="1" dirty="0">
                  <a:solidFill>
                    <a:srgbClr val="FEB8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ПРОЕКТА</a:t>
              </a:r>
              <a:endParaRPr lang="en-US" b="1" dirty="0">
                <a:solidFill>
                  <a:srgbClr val="FEB8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58"/>
          <p:cNvGrpSpPr/>
          <p:nvPr/>
        </p:nvGrpSpPr>
        <p:grpSpPr>
          <a:xfrm>
            <a:off x="6418792" y="3011132"/>
            <a:ext cx="2239559" cy="1584177"/>
            <a:chOff x="7133668" y="1068813"/>
            <a:chExt cx="2590059" cy="1584179"/>
          </a:xfrm>
        </p:grpSpPr>
        <p:sp>
          <p:nvSpPr>
            <p:cNvPr id="62" name="TextBox 61"/>
            <p:cNvSpPr txBox="1"/>
            <p:nvPr/>
          </p:nvSpPr>
          <p:spPr>
            <a:xfrm>
              <a:off x="7174424" y="1600395"/>
              <a:ext cx="2549303" cy="1052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своевременной подачей заявки</a:t>
              </a:r>
            </a:p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Информирование участников о результатах конкурса</a:t>
              </a:r>
            </a:p>
            <a:p>
              <a:pPr defTabSz="914355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rgbClr val="D0CECE">
                      <a:lumMod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процессами консолидации денежных средств на реализацию проектов-победителей</a:t>
              </a:r>
            </a:p>
            <a:p>
              <a:pPr defTabSz="914355">
                <a:spcBef>
                  <a:spcPct val="20000"/>
                </a:spcBef>
                <a:defRPr/>
              </a:pPr>
              <a:endParaRPr lang="en-US" sz="900" dirty="0">
                <a:solidFill>
                  <a:srgbClr val="D0CECE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96"/>
            <p:cNvSpPr/>
            <p:nvPr/>
          </p:nvSpPr>
          <p:spPr>
            <a:xfrm>
              <a:off x="7133668" y="1068813"/>
              <a:ext cx="2464103" cy="553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031574"/>
              <a:r>
                <a:rPr lang="ru-RU" b="1" dirty="0">
                  <a:solidFill>
                    <a:srgbClr val="1BB2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ЗАЯВКИ, </a:t>
              </a:r>
              <a:endParaRPr lang="en-US" b="1" dirty="0">
                <a:solidFill>
                  <a:srgbClr val="1BB2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031574"/>
              <a:r>
                <a:rPr lang="ru-RU" b="1" dirty="0">
                  <a:solidFill>
                    <a:srgbClr val="1BB29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</a:t>
              </a:r>
              <a:endParaRPr lang="en-US" b="1" dirty="0">
                <a:solidFill>
                  <a:srgbClr val="1BB29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Freeform 41"/>
          <p:cNvSpPr>
            <a:spLocks noEditPoints="1"/>
          </p:cNvSpPr>
          <p:nvPr/>
        </p:nvSpPr>
        <p:spPr bwMode="auto">
          <a:xfrm>
            <a:off x="3483875" y="2392074"/>
            <a:ext cx="296640" cy="4333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031574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83"/>
          <p:cNvSpPr>
            <a:spLocks noEditPoints="1"/>
          </p:cNvSpPr>
          <p:nvPr/>
        </p:nvSpPr>
        <p:spPr bwMode="auto">
          <a:xfrm>
            <a:off x="3590362" y="4715703"/>
            <a:ext cx="198518" cy="297777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031574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137"/>
          <p:cNvSpPr>
            <a:spLocks noEditPoints="1"/>
          </p:cNvSpPr>
          <p:nvPr/>
        </p:nvSpPr>
        <p:spPr bwMode="auto">
          <a:xfrm>
            <a:off x="5347167" y="4695810"/>
            <a:ext cx="329647" cy="337558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031574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53"/>
          <p:cNvSpPr>
            <a:spLocks/>
          </p:cNvSpPr>
          <p:nvPr/>
        </p:nvSpPr>
        <p:spPr bwMode="auto">
          <a:xfrm>
            <a:off x="5336671" y="2449681"/>
            <a:ext cx="350639" cy="25999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031574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57"/>
          <p:cNvSpPr>
            <a:spLocks noEditPoints="1"/>
          </p:cNvSpPr>
          <p:nvPr/>
        </p:nvSpPr>
        <p:spPr bwMode="auto">
          <a:xfrm>
            <a:off x="5827267" y="3525051"/>
            <a:ext cx="291152" cy="25811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031574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5"/>
          <p:cNvSpPr>
            <a:spLocks noEditPoints="1"/>
          </p:cNvSpPr>
          <p:nvPr/>
        </p:nvSpPr>
        <p:spPr bwMode="auto">
          <a:xfrm>
            <a:off x="2967322" y="3487552"/>
            <a:ext cx="365563" cy="33311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defTabSz="1031574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8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МОДЕЛИ УПРАВЛЕНИЯ ПРОЕКТОМ НА УРОВНЕ МО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316183" y="1875526"/>
          <a:ext cx="6239751" cy="388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>
                  <a:extLst>
                    <a:ext uri="{9D8B030D-6E8A-4147-A177-3AD203B41FA5}">
                      <a16:colId xmlns:a16="http://schemas.microsoft.com/office/drawing/2014/main" val="1177117705"/>
                    </a:ext>
                  </a:extLst>
                </a:gridCol>
                <a:gridCol w="18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763">
                  <a:extLst>
                    <a:ext uri="{9D8B030D-6E8A-4147-A177-3AD203B41FA5}">
                      <a16:colId xmlns:a16="http://schemas.microsoft.com/office/drawing/2014/main" val="1989673814"/>
                    </a:ext>
                  </a:extLst>
                </a:gridCol>
                <a:gridCol w="2637593">
                  <a:extLst>
                    <a:ext uri="{9D8B030D-6E8A-4147-A177-3AD203B41FA5}">
                      <a16:colId xmlns:a16="http://schemas.microsoft.com/office/drawing/2014/main" val="2134554027"/>
                    </a:ext>
                  </a:extLst>
                </a:gridCol>
              </a:tblGrid>
              <a:tr h="1760707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accent6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0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Ситуация,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когда куратор «тащит» на себе весь проект,  проявляя излишнюю «заботу» и контролируя все процессы, что может привести к критическим ошибкам из-за потери внимания на некоторых этапах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как таковая не построена, от цикла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циклу может меняться куратор и команда проекта, что приводит к тому, что МО каждый раз участвует как в первый раз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26019"/>
                  </a:ext>
                </a:extLst>
              </a:tr>
              <a:tr h="1586701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управления на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уровне МО сбалансирована и накатана и в какой-то мере авторитарна, задачи распределены между разными структурными подразделениями.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саморегулируема, и демократична,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счет участия достаточного количества исполнителей результат может быть вполне успешным, однако не всегда систематичным</a:t>
                      </a:r>
                    </a:p>
                    <a:p>
                      <a:pPr algn="ctr"/>
                      <a:endParaRPr lang="ru-RU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78969"/>
                  </a:ext>
                </a:extLst>
              </a:tr>
              <a:tr h="517548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Невысокая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623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6211" y="2056528"/>
            <a:ext cx="738664" cy="29720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делегирования задач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4959" y="5258215"/>
            <a:ext cx="525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контроля со стороны консультанта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7EF8-F5C9-4EA3-BFEA-096CAF521D0E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9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1633</Words>
  <Application>Microsoft Office PowerPoint</Application>
  <PresentationFormat>Экран (4:3)</PresentationFormat>
  <Paragraphs>369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ИСТОЧНИКИ ФИНАНСИРОВАНИЯ ПРОЕКТОВ ИБ</vt:lpstr>
      <vt:lpstr>СТАНДАРТНАЯ ТИПОЛОГИЯ ПРОЕКТОВ ИБ</vt:lpstr>
      <vt:lpstr>ОСНОВНЫЕ УЧАСТНИКИ ПРОЕКТОВ ИБ</vt:lpstr>
      <vt:lpstr>УСЛОВИЯ КОНКУРСНОГО ОТБОРА</vt:lpstr>
      <vt:lpstr>ЭТАПЫ КОНКУРСНОГО ОТБОРА</vt:lpstr>
      <vt:lpstr>РАЗГРАНИЧЕНИЕ РОЛЕЙ</vt:lpstr>
      <vt:lpstr>ФУНКЦИИ И ЗАДАЧИ КУРАТОРА НА РАЗНЫХ ЭТАПАХ</vt:lpstr>
      <vt:lpstr>МОДЕЛИ УПРАВЛЕНИЯ ПРОЕКТОМ НА УРОВНЕ МО</vt:lpstr>
      <vt:lpstr>МОДЕЛЬ УПРАВЛЕНИЯ ПРОЕКТОМ  «ВЫСОКАЯ СТЕПЕНЬ КОНТРОЛЯ-ВЫСОКИЙ УРОВЕНЬ ДЕЛЕГИРОВАНИЯ»</vt:lpstr>
      <vt:lpstr>МОДЕЛЬ УПРАВЛЕНИЯ ПРОЕКТОМ  «ВЫСОКАЯ СТЕПЕНЬ КОНТРОЛЯ-ВЫСОКИЙ УРОВЕНЬ ДЕЛЕГИРОВАНИЯ»</vt:lpstr>
      <vt:lpstr>МОДЕЛЬ УПРАВЛЕНИЯ ПРОЕКТОМ  «НЕВЫСОКАЯ СТЕПЕНЬ КОНТРОЛЯ-НИЗКИЙ УРОВЕНЬ ДЕЛЕГИРОВАНИЯ»</vt:lpstr>
      <vt:lpstr>МОДЕЛЬ УПРАВЛЕНИЯ ПРОЕКТОМ  «НЕВЫСОКАЯ СТЕПЕНЬ КОНТРОЛЯ-ВЫСОКИЙ УРОВЕНЬ ДЕЛЕГИРОВАНИЯ»</vt:lpstr>
      <vt:lpstr>МОДЕЛЬ УПРАВЛЕНИЯ ПРОЕКТОМ  «НЕВЫСОКАЯ СТЕПЕНЬ КОНТРОЛЯ-ВЫСОКИЙ УРОВЕНЬ ДЕЛЕГИРОВАНИЯ»</vt:lpstr>
      <vt:lpstr>МОДЕЛЬ УПРАВЛЕНИЯ ПРОЕКТОМ  «НЕВЫСОКАЯ СТЕПЕНЬ КОНТРОЛЯ-ВЫСОКИЙ УРОВЕНЬ ДЕЛЕГИРОВАНИЯ»</vt:lpstr>
      <vt:lpstr>МОДЕЛЬ УПРАВЛЕНИЯ ПРОЕКТОМ  «НЕВЫСОКАЯ СТЕПЕНЬ КОНТРОЛЯ-НИЗКИЙ УРОВЕНЬ ДЕЛЕГИРОВАНИЯ»</vt:lpstr>
      <vt:lpstr>МОДЕЛЬ УПРАВЛЕНИЯ ПРОЕКТОМ  «НЕВЫСОКАЯ СТЕПЕНЬ КОНТРОЛЯ-НИЗКИЙ УРОВЕНЬ ДЕЛЕГИРОВАНИЯ»</vt:lpstr>
      <vt:lpstr>МОДЕЛЬ УПРАВЛЕНИЯ ПРОЕКТОМ В ГОРОДСКОМ ОКРУГЕ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Хомутова Татьяна</dc:creator>
  <cp:lastModifiedBy>НГ</cp:lastModifiedBy>
  <cp:revision>4</cp:revision>
  <dcterms:created xsi:type="dcterms:W3CDTF">2019-02-22T19:30:35Z</dcterms:created>
  <dcterms:modified xsi:type="dcterms:W3CDTF">2019-03-19T21:13:30Z</dcterms:modified>
</cp:coreProperties>
</file>