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429" r:id="rId3"/>
    <p:sldId id="276" r:id="rId4"/>
    <p:sldId id="277" r:id="rId5"/>
    <p:sldId id="430" r:id="rId6"/>
    <p:sldId id="439" r:id="rId7"/>
    <p:sldId id="431" r:id="rId8"/>
    <p:sldId id="433" r:id="rId9"/>
    <p:sldId id="432" r:id="rId10"/>
    <p:sldId id="435" r:id="rId11"/>
    <p:sldId id="436" r:id="rId12"/>
    <p:sldId id="427" r:id="rId13"/>
    <p:sldId id="437" r:id="rId14"/>
    <p:sldId id="434" r:id="rId15"/>
    <p:sldId id="438" r:id="rId16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AD6E9-314D-430C-B2DB-02E8E32CA9BE}" v="93" dt="2019-03-18T14:34:40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433" autoAdjust="0"/>
  </p:normalViewPr>
  <p:slideViewPr>
    <p:cSldViewPr snapToGrid="0">
      <p:cViewPr varScale="1">
        <p:scale>
          <a:sx n="95" d="100"/>
          <a:sy n="95" d="100"/>
        </p:scale>
        <p:origin x="51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ukhova" userId="f129cd2b-52b3-442b-a534-28aff9cf3513" providerId="ADAL" clId="{1CA5E35F-DF9E-4F4F-97F6-FA3DE547D430}"/>
    <pc:docChg chg="undo modSld">
      <pc:chgData name="Anna Sukhova" userId="f129cd2b-52b3-442b-a534-28aff9cf3513" providerId="ADAL" clId="{1CA5E35F-DF9E-4F4F-97F6-FA3DE547D430}" dt="2019-03-18T14:34:40.100" v="92"/>
      <pc:docMkLst>
        <pc:docMk/>
      </pc:docMkLst>
      <pc:sldChg chg="addSp delSp modSp modAnim modNotesTx">
        <pc:chgData name="Anna Sukhova" userId="f129cd2b-52b3-442b-a534-28aff9cf3513" providerId="ADAL" clId="{1CA5E35F-DF9E-4F4F-97F6-FA3DE547D430}" dt="2019-03-18T14:34:28.219" v="90"/>
        <pc:sldMkLst>
          <pc:docMk/>
          <pc:sldMk cId="2300830436" sldId="427"/>
        </pc:sldMkLst>
        <pc:graphicFrameChg chg="del">
          <ac:chgData name="Anna Sukhova" userId="f129cd2b-52b3-442b-a534-28aff9cf3513" providerId="ADAL" clId="{1CA5E35F-DF9E-4F4F-97F6-FA3DE547D430}" dt="2019-03-18T14:31:30.041" v="63" actId="478"/>
          <ac:graphicFrameMkLst>
            <pc:docMk/>
            <pc:sldMk cId="2300830436" sldId="427"/>
            <ac:graphicFrameMk id="16" creationId="{E2A43DE6-E0C1-46E3-896F-D324DE4CA523}"/>
          </ac:graphicFrameMkLst>
        </pc:graphicFrameChg>
        <pc:graphicFrameChg chg="del">
          <ac:chgData name="Anna Sukhova" userId="f129cd2b-52b3-442b-a534-28aff9cf3513" providerId="ADAL" clId="{1CA5E35F-DF9E-4F4F-97F6-FA3DE547D430}" dt="2019-03-18T14:31:40.959" v="66" actId="478"/>
          <ac:graphicFrameMkLst>
            <pc:docMk/>
            <pc:sldMk cId="2300830436" sldId="427"/>
            <ac:graphicFrameMk id="20" creationId="{55DD2778-46BA-4953-8FD5-787D9D54DD9A}"/>
          </ac:graphicFrameMkLst>
        </pc:graphicFrameChg>
        <pc:picChg chg="add mod">
          <ac:chgData name="Anna Sukhova" userId="f129cd2b-52b3-442b-a534-28aff9cf3513" providerId="ADAL" clId="{1CA5E35F-DF9E-4F4F-97F6-FA3DE547D430}" dt="2019-03-18T14:31:32.909" v="64" actId="1076"/>
          <ac:picMkLst>
            <pc:docMk/>
            <pc:sldMk cId="2300830436" sldId="427"/>
            <ac:picMk id="2" creationId="{54B43E99-3228-4AA6-9888-8ECDD33FB441}"/>
          </ac:picMkLst>
        </pc:picChg>
        <pc:picChg chg="add mod">
          <ac:chgData name="Anna Sukhova" userId="f129cd2b-52b3-442b-a534-28aff9cf3513" providerId="ADAL" clId="{1CA5E35F-DF9E-4F4F-97F6-FA3DE547D430}" dt="2019-03-18T14:31:45.669" v="67" actId="1076"/>
          <ac:picMkLst>
            <pc:docMk/>
            <pc:sldMk cId="2300830436" sldId="427"/>
            <ac:picMk id="3" creationId="{D87F215D-CFB2-40D5-9ED9-595401A183B3}"/>
          </ac:picMkLst>
        </pc:picChg>
      </pc:sldChg>
      <pc:sldChg chg="modNotesTx">
        <pc:chgData name="Anna Sukhova" userId="f129cd2b-52b3-442b-a534-28aff9cf3513" providerId="ADAL" clId="{1CA5E35F-DF9E-4F4F-97F6-FA3DE547D430}" dt="2019-03-18T14:26:59.820" v="1" actId="6549"/>
        <pc:sldMkLst>
          <pc:docMk/>
          <pc:sldMk cId="3967664391" sldId="429"/>
        </pc:sldMkLst>
      </pc:sldChg>
      <pc:sldChg chg="modNotesTx">
        <pc:chgData name="Anna Sukhova" userId="f129cd2b-52b3-442b-a534-28aff9cf3513" providerId="ADAL" clId="{1CA5E35F-DF9E-4F4F-97F6-FA3DE547D430}" dt="2019-03-18T14:27:06.297" v="2" actId="6549"/>
        <pc:sldMkLst>
          <pc:docMk/>
          <pc:sldMk cId="2305343008" sldId="430"/>
        </pc:sldMkLst>
      </pc:sldChg>
      <pc:sldChg chg="addSp delSp modSp modAnim modNotesTx">
        <pc:chgData name="Anna Sukhova" userId="f129cd2b-52b3-442b-a534-28aff9cf3513" providerId="ADAL" clId="{1CA5E35F-DF9E-4F4F-97F6-FA3DE547D430}" dt="2019-03-18T14:28:31.214" v="22" actId="1076"/>
        <pc:sldMkLst>
          <pc:docMk/>
          <pc:sldMk cId="3491159962" sldId="431"/>
        </pc:sldMkLst>
        <pc:graphicFrameChg chg="del">
          <ac:chgData name="Anna Sukhova" userId="f129cd2b-52b3-442b-a534-28aff9cf3513" providerId="ADAL" clId="{1CA5E35F-DF9E-4F4F-97F6-FA3DE547D430}" dt="2019-03-18T14:27:55.866" v="12" actId="478"/>
          <ac:graphicFrameMkLst>
            <pc:docMk/>
            <pc:sldMk cId="3491159962" sldId="431"/>
            <ac:graphicFrameMk id="17" creationId="{E0A77D6B-0418-49CA-A6F8-45836A8C1629}"/>
          </ac:graphicFrameMkLst>
        </pc:graphicFrameChg>
        <pc:graphicFrameChg chg="del">
          <ac:chgData name="Anna Sukhova" userId="f129cd2b-52b3-442b-a534-28aff9cf3513" providerId="ADAL" clId="{1CA5E35F-DF9E-4F4F-97F6-FA3DE547D430}" dt="2019-03-18T14:28:08.132" v="15" actId="478"/>
          <ac:graphicFrameMkLst>
            <pc:docMk/>
            <pc:sldMk cId="3491159962" sldId="431"/>
            <ac:graphicFrameMk id="18" creationId="{80E3DECD-0129-4620-A569-EA15B94C86DC}"/>
          </ac:graphicFrameMkLst>
        </pc:graphicFrameChg>
        <pc:graphicFrameChg chg="del">
          <ac:chgData name="Anna Sukhova" userId="f129cd2b-52b3-442b-a534-28aff9cf3513" providerId="ADAL" clId="{1CA5E35F-DF9E-4F4F-97F6-FA3DE547D430}" dt="2019-03-18T14:28:18.035" v="18" actId="478"/>
          <ac:graphicFrameMkLst>
            <pc:docMk/>
            <pc:sldMk cId="3491159962" sldId="431"/>
            <ac:graphicFrameMk id="20" creationId="{B5C1C4A0-065E-4FBC-9FAE-1B7EC142EE6F}"/>
          </ac:graphicFrameMkLst>
        </pc:graphicFrameChg>
        <pc:graphicFrameChg chg="del">
          <ac:chgData name="Anna Sukhova" userId="f129cd2b-52b3-442b-a534-28aff9cf3513" providerId="ADAL" clId="{1CA5E35F-DF9E-4F4F-97F6-FA3DE547D430}" dt="2019-03-18T14:28:28.102" v="21" actId="478"/>
          <ac:graphicFrameMkLst>
            <pc:docMk/>
            <pc:sldMk cId="3491159962" sldId="431"/>
            <ac:graphicFrameMk id="21" creationId="{3BBA95E8-C48E-47E8-9EC5-9A4D193211D3}"/>
          </ac:graphicFrameMkLst>
        </pc:graphicFrameChg>
        <pc:picChg chg="add mod">
          <ac:chgData name="Anna Sukhova" userId="f129cd2b-52b3-442b-a534-28aff9cf3513" providerId="ADAL" clId="{1CA5E35F-DF9E-4F4F-97F6-FA3DE547D430}" dt="2019-03-18T14:27:59.054" v="13" actId="1076"/>
          <ac:picMkLst>
            <pc:docMk/>
            <pc:sldMk cId="3491159962" sldId="431"/>
            <ac:picMk id="2" creationId="{AC5FB531-5F0F-4AB5-966B-DDE8E07E02C8}"/>
          </ac:picMkLst>
        </pc:picChg>
        <pc:picChg chg="add mod">
          <ac:chgData name="Anna Sukhova" userId="f129cd2b-52b3-442b-a534-28aff9cf3513" providerId="ADAL" clId="{1CA5E35F-DF9E-4F4F-97F6-FA3DE547D430}" dt="2019-03-18T14:28:10.695" v="16" actId="1076"/>
          <ac:picMkLst>
            <pc:docMk/>
            <pc:sldMk cId="3491159962" sldId="431"/>
            <ac:picMk id="5" creationId="{882A8179-024B-4425-9D2F-F3707DE0AEC4}"/>
          </ac:picMkLst>
        </pc:picChg>
        <pc:picChg chg="add mod">
          <ac:chgData name="Anna Sukhova" userId="f129cd2b-52b3-442b-a534-28aff9cf3513" providerId="ADAL" clId="{1CA5E35F-DF9E-4F4F-97F6-FA3DE547D430}" dt="2019-03-18T14:28:20.358" v="19" actId="1076"/>
          <ac:picMkLst>
            <pc:docMk/>
            <pc:sldMk cId="3491159962" sldId="431"/>
            <ac:picMk id="6" creationId="{6931180F-0677-4516-A844-A5E9159649FD}"/>
          </ac:picMkLst>
        </pc:picChg>
        <pc:picChg chg="add mod">
          <ac:chgData name="Anna Sukhova" userId="f129cd2b-52b3-442b-a534-28aff9cf3513" providerId="ADAL" clId="{1CA5E35F-DF9E-4F4F-97F6-FA3DE547D430}" dt="2019-03-18T14:28:31.214" v="22" actId="1076"/>
          <ac:picMkLst>
            <pc:docMk/>
            <pc:sldMk cId="3491159962" sldId="431"/>
            <ac:picMk id="7" creationId="{A305FF3D-C36F-42FD-ABF2-C133BC18B8B4}"/>
          </ac:picMkLst>
        </pc:picChg>
      </pc:sldChg>
      <pc:sldChg chg="addSp delSp modSp modAnim modNotesTx">
        <pc:chgData name="Anna Sukhova" userId="f129cd2b-52b3-442b-a534-28aff9cf3513" providerId="ADAL" clId="{1CA5E35F-DF9E-4F4F-97F6-FA3DE547D430}" dt="2019-03-18T14:33:35.782" v="79"/>
        <pc:sldMkLst>
          <pc:docMk/>
          <pc:sldMk cId="1621041008" sldId="432"/>
        </pc:sldMkLst>
        <pc:graphicFrameChg chg="del">
          <ac:chgData name="Anna Sukhova" userId="f129cd2b-52b3-442b-a534-28aff9cf3513" providerId="ADAL" clId="{1CA5E35F-DF9E-4F4F-97F6-FA3DE547D430}" dt="2019-03-18T14:30:15.534" v="46" actId="478"/>
          <ac:graphicFrameMkLst>
            <pc:docMk/>
            <pc:sldMk cId="1621041008" sldId="432"/>
            <ac:graphicFrameMk id="7" creationId="{3F312BBE-E5C5-448E-9D0C-7772E70EFFBA}"/>
          </ac:graphicFrameMkLst>
        </pc:graphicFrameChg>
        <pc:graphicFrameChg chg="del mod">
          <ac:chgData name="Anna Sukhova" userId="f129cd2b-52b3-442b-a534-28aff9cf3513" providerId="ADAL" clId="{1CA5E35F-DF9E-4F4F-97F6-FA3DE547D430}" dt="2019-03-18T14:29:49.058" v="41" actId="478"/>
          <ac:graphicFrameMkLst>
            <pc:docMk/>
            <pc:sldMk cId="1621041008" sldId="432"/>
            <ac:graphicFrameMk id="13" creationId="{F8E8425F-9A3F-4591-BDA7-7A9F6DFEBF49}"/>
          </ac:graphicFrameMkLst>
        </pc:graphicFrameChg>
        <pc:picChg chg="add mod ord">
          <ac:chgData name="Anna Sukhova" userId="f129cd2b-52b3-442b-a534-28aff9cf3513" providerId="ADAL" clId="{1CA5E35F-DF9E-4F4F-97F6-FA3DE547D430}" dt="2019-03-18T14:30:07.390" v="44" actId="1076"/>
          <ac:picMkLst>
            <pc:docMk/>
            <pc:sldMk cId="1621041008" sldId="432"/>
            <ac:picMk id="2" creationId="{07520BD9-CF64-49BE-9ACC-ED4B30A3715A}"/>
          </ac:picMkLst>
        </pc:picChg>
        <pc:picChg chg="add mod">
          <ac:chgData name="Anna Sukhova" userId="f129cd2b-52b3-442b-a534-28aff9cf3513" providerId="ADAL" clId="{1CA5E35F-DF9E-4F4F-97F6-FA3DE547D430}" dt="2019-03-18T14:30:22.181" v="47" actId="1076"/>
          <ac:picMkLst>
            <pc:docMk/>
            <pc:sldMk cId="1621041008" sldId="432"/>
            <ac:picMk id="3" creationId="{40B2D69A-D82F-4124-8A92-34093DCE0034}"/>
          </ac:picMkLst>
        </pc:picChg>
      </pc:sldChg>
      <pc:sldChg chg="addSp delSp modSp modAnim modNotesTx">
        <pc:chgData name="Anna Sukhova" userId="f129cd2b-52b3-442b-a534-28aff9cf3513" providerId="ADAL" clId="{1CA5E35F-DF9E-4F4F-97F6-FA3DE547D430}" dt="2019-03-18T14:33:15.056" v="77"/>
        <pc:sldMkLst>
          <pc:docMk/>
          <pc:sldMk cId="4011693209" sldId="433"/>
        </pc:sldMkLst>
        <pc:graphicFrameChg chg="del">
          <ac:chgData name="Anna Sukhova" userId="f129cd2b-52b3-442b-a534-28aff9cf3513" providerId="ADAL" clId="{1CA5E35F-DF9E-4F4F-97F6-FA3DE547D430}" dt="2019-03-18T14:28:40.601" v="24" actId="478"/>
          <ac:graphicFrameMkLst>
            <pc:docMk/>
            <pc:sldMk cId="4011693209" sldId="433"/>
            <ac:graphicFrameMk id="4" creationId="{53B18ACC-7EC6-46F0-A72F-AFDB7CE09F3B}"/>
          </ac:graphicFrameMkLst>
        </pc:graphicFrameChg>
        <pc:graphicFrameChg chg="del">
          <ac:chgData name="Anna Sukhova" userId="f129cd2b-52b3-442b-a534-28aff9cf3513" providerId="ADAL" clId="{1CA5E35F-DF9E-4F4F-97F6-FA3DE547D430}" dt="2019-03-18T14:29:08.321" v="27" actId="478"/>
          <ac:graphicFrameMkLst>
            <pc:docMk/>
            <pc:sldMk cId="4011693209" sldId="433"/>
            <ac:graphicFrameMk id="9" creationId="{5B48E684-526F-456D-87CC-99B9736A1E06}"/>
          </ac:graphicFrameMkLst>
        </pc:graphicFrameChg>
        <pc:picChg chg="add mod">
          <ac:chgData name="Anna Sukhova" userId="f129cd2b-52b3-442b-a534-28aff9cf3513" providerId="ADAL" clId="{1CA5E35F-DF9E-4F4F-97F6-FA3DE547D430}" dt="2019-03-18T14:29:19.958" v="31" actId="1076"/>
          <ac:picMkLst>
            <pc:docMk/>
            <pc:sldMk cId="4011693209" sldId="433"/>
            <ac:picMk id="2" creationId="{B594654F-4E53-462D-8FDB-D9196C11ABCA}"/>
          </ac:picMkLst>
        </pc:picChg>
        <pc:picChg chg="add mod">
          <ac:chgData name="Anna Sukhova" userId="f129cd2b-52b3-442b-a534-28aff9cf3513" providerId="ADAL" clId="{1CA5E35F-DF9E-4F4F-97F6-FA3DE547D430}" dt="2019-03-18T14:29:25.198" v="38" actId="1038"/>
          <ac:picMkLst>
            <pc:docMk/>
            <pc:sldMk cId="4011693209" sldId="433"/>
            <ac:picMk id="3" creationId="{F3B42F8A-E100-4158-89BA-63D3089FBE8A}"/>
          </ac:picMkLst>
        </pc:picChg>
        <pc:cxnChg chg="mod">
          <ac:chgData name="Anna Sukhova" userId="f129cd2b-52b3-442b-a534-28aff9cf3513" providerId="ADAL" clId="{1CA5E35F-DF9E-4F4F-97F6-FA3DE547D430}" dt="2019-03-18T14:29:14.630" v="29" actId="1076"/>
          <ac:cxnSpMkLst>
            <pc:docMk/>
            <pc:sldMk cId="4011693209" sldId="433"/>
            <ac:cxnSpMk id="7" creationId="{0337B463-C570-4E25-817F-DC8010B6AC74}"/>
          </ac:cxnSpMkLst>
        </pc:cxnChg>
      </pc:sldChg>
      <pc:sldChg chg="modNotesTx">
        <pc:chgData name="Anna Sukhova" userId="f129cd2b-52b3-442b-a534-28aff9cf3513" providerId="ADAL" clId="{1CA5E35F-DF9E-4F4F-97F6-FA3DE547D430}" dt="2019-03-18T14:27:33.513" v="10" actId="6549"/>
        <pc:sldMkLst>
          <pc:docMk/>
          <pc:sldMk cId="4219826155" sldId="434"/>
        </pc:sldMkLst>
      </pc:sldChg>
      <pc:sldChg chg="addSp delSp modSp modAnim modNotesTx">
        <pc:chgData name="Anna Sukhova" userId="f129cd2b-52b3-442b-a534-28aff9cf3513" providerId="ADAL" clId="{1CA5E35F-DF9E-4F4F-97F6-FA3DE547D430}" dt="2019-03-18T14:33:51.232" v="83"/>
        <pc:sldMkLst>
          <pc:docMk/>
          <pc:sldMk cId="178972140" sldId="435"/>
        </pc:sldMkLst>
        <pc:graphicFrameChg chg="del">
          <ac:chgData name="Anna Sukhova" userId="f129cd2b-52b3-442b-a534-28aff9cf3513" providerId="ADAL" clId="{1CA5E35F-DF9E-4F4F-97F6-FA3DE547D430}" dt="2019-03-18T14:30:52.340" v="54" actId="478"/>
          <ac:graphicFrameMkLst>
            <pc:docMk/>
            <pc:sldMk cId="178972140" sldId="435"/>
            <ac:graphicFrameMk id="13" creationId="{90669EC3-059E-4B32-A19B-EE6D43129812}"/>
          </ac:graphicFrameMkLst>
        </pc:graphicFrameChg>
        <pc:graphicFrameChg chg="del">
          <ac:chgData name="Anna Sukhova" userId="f129cd2b-52b3-442b-a534-28aff9cf3513" providerId="ADAL" clId="{1CA5E35F-DF9E-4F4F-97F6-FA3DE547D430}" dt="2019-03-18T14:30:36.544" v="49" actId="478"/>
          <ac:graphicFrameMkLst>
            <pc:docMk/>
            <pc:sldMk cId="178972140" sldId="435"/>
            <ac:graphicFrameMk id="14" creationId="{4E103B0E-1EA3-47C5-AEA9-2E449DC989DC}"/>
          </ac:graphicFrameMkLst>
        </pc:graphicFrameChg>
        <pc:picChg chg="add mod ord">
          <ac:chgData name="Anna Sukhova" userId="f129cd2b-52b3-442b-a534-28aff9cf3513" providerId="ADAL" clId="{1CA5E35F-DF9E-4F4F-97F6-FA3DE547D430}" dt="2019-03-18T14:30:45.774" v="52" actId="1076"/>
          <ac:picMkLst>
            <pc:docMk/>
            <pc:sldMk cId="178972140" sldId="435"/>
            <ac:picMk id="6" creationId="{9F9F38E9-E1CD-450D-B215-DF7CA1A72FD4}"/>
          </ac:picMkLst>
        </pc:picChg>
        <pc:picChg chg="add mod">
          <ac:chgData name="Anna Sukhova" userId="f129cd2b-52b3-442b-a534-28aff9cf3513" providerId="ADAL" clId="{1CA5E35F-DF9E-4F4F-97F6-FA3DE547D430}" dt="2019-03-18T14:30:57.294" v="55" actId="1076"/>
          <ac:picMkLst>
            <pc:docMk/>
            <pc:sldMk cId="178972140" sldId="435"/>
            <ac:picMk id="7" creationId="{6F12EB1E-4EF9-446A-BA0C-DA3C8B0CB225}"/>
          </ac:picMkLst>
        </pc:picChg>
      </pc:sldChg>
      <pc:sldChg chg="addSp delSp modSp modAnim modNotesTx">
        <pc:chgData name="Anna Sukhova" userId="f129cd2b-52b3-442b-a534-28aff9cf3513" providerId="ADAL" clId="{1CA5E35F-DF9E-4F4F-97F6-FA3DE547D430}" dt="2019-03-18T14:34:10.421" v="87" actId="1076"/>
        <pc:sldMkLst>
          <pc:docMk/>
          <pc:sldMk cId="3076288462" sldId="436"/>
        </pc:sldMkLst>
        <pc:graphicFrameChg chg="del">
          <ac:chgData name="Anna Sukhova" userId="f129cd2b-52b3-442b-a534-28aff9cf3513" providerId="ADAL" clId="{1CA5E35F-DF9E-4F4F-97F6-FA3DE547D430}" dt="2019-03-18T14:31:05.579" v="57" actId="478"/>
          <ac:graphicFrameMkLst>
            <pc:docMk/>
            <pc:sldMk cId="3076288462" sldId="436"/>
            <ac:graphicFrameMk id="3" creationId="{7F13532D-B345-48B0-A83A-22FA6B97A03F}"/>
          </ac:graphicFrameMkLst>
        </pc:graphicFrameChg>
        <pc:graphicFrameChg chg="del">
          <ac:chgData name="Anna Sukhova" userId="f129cd2b-52b3-442b-a534-28aff9cf3513" providerId="ADAL" clId="{1CA5E35F-DF9E-4F4F-97F6-FA3DE547D430}" dt="2019-03-18T14:31:14.584" v="60" actId="478"/>
          <ac:graphicFrameMkLst>
            <pc:docMk/>
            <pc:sldMk cId="3076288462" sldId="436"/>
            <ac:graphicFrameMk id="6" creationId="{10AAB829-B3A1-4DEF-AB43-D96FFBF27929}"/>
          </ac:graphicFrameMkLst>
        </pc:graphicFrameChg>
        <pc:picChg chg="add mod">
          <ac:chgData name="Anna Sukhova" userId="f129cd2b-52b3-442b-a534-28aff9cf3513" providerId="ADAL" clId="{1CA5E35F-DF9E-4F4F-97F6-FA3DE547D430}" dt="2019-03-18T14:34:10.421" v="87" actId="1076"/>
          <ac:picMkLst>
            <pc:docMk/>
            <pc:sldMk cId="3076288462" sldId="436"/>
            <ac:picMk id="2" creationId="{5527A90F-C482-48CF-827D-9D66A33745B1}"/>
          </ac:picMkLst>
        </pc:picChg>
        <pc:picChg chg="add mod">
          <ac:chgData name="Anna Sukhova" userId="f129cd2b-52b3-442b-a534-28aff9cf3513" providerId="ADAL" clId="{1CA5E35F-DF9E-4F4F-97F6-FA3DE547D430}" dt="2019-03-18T14:34:07.638" v="86" actId="1076"/>
          <ac:picMkLst>
            <pc:docMk/>
            <pc:sldMk cId="3076288462" sldId="436"/>
            <ac:picMk id="7" creationId="{0ABAB210-3358-430D-9774-67FEB341681E}"/>
          </ac:picMkLst>
        </pc:picChg>
      </pc:sldChg>
      <pc:sldChg chg="addSp delSp modSp modAnim modNotesTx">
        <pc:chgData name="Anna Sukhova" userId="f129cd2b-52b3-442b-a534-28aff9cf3513" providerId="ADAL" clId="{1CA5E35F-DF9E-4F4F-97F6-FA3DE547D430}" dt="2019-03-18T14:34:40.100" v="92"/>
        <pc:sldMkLst>
          <pc:docMk/>
          <pc:sldMk cId="3943275817" sldId="437"/>
        </pc:sldMkLst>
        <pc:graphicFrameChg chg="del">
          <ac:chgData name="Anna Sukhova" userId="f129cd2b-52b3-442b-a534-28aff9cf3513" providerId="ADAL" clId="{1CA5E35F-DF9E-4F4F-97F6-FA3DE547D430}" dt="2019-03-18T14:32:03.595" v="72" actId="478"/>
          <ac:graphicFrameMkLst>
            <pc:docMk/>
            <pc:sldMk cId="3943275817" sldId="437"/>
            <ac:graphicFrameMk id="7" creationId="{EC9535E3-65E0-49D1-B2CE-4F3AC5426712}"/>
          </ac:graphicFrameMkLst>
        </pc:graphicFrameChg>
        <pc:graphicFrameChg chg="del">
          <ac:chgData name="Anna Sukhova" userId="f129cd2b-52b3-442b-a534-28aff9cf3513" providerId="ADAL" clId="{1CA5E35F-DF9E-4F4F-97F6-FA3DE547D430}" dt="2019-03-18T14:31:53.346" v="69" actId="478"/>
          <ac:graphicFrameMkLst>
            <pc:docMk/>
            <pc:sldMk cId="3943275817" sldId="437"/>
            <ac:graphicFrameMk id="8" creationId="{B5A222D4-E0B5-450F-84FD-940ADFCB4BD1}"/>
          </ac:graphicFrameMkLst>
        </pc:graphicFrameChg>
        <pc:picChg chg="add mod">
          <ac:chgData name="Anna Sukhova" userId="f129cd2b-52b3-442b-a534-28aff9cf3513" providerId="ADAL" clId="{1CA5E35F-DF9E-4F4F-97F6-FA3DE547D430}" dt="2019-03-18T14:31:55.958" v="70" actId="1076"/>
          <ac:picMkLst>
            <pc:docMk/>
            <pc:sldMk cId="3943275817" sldId="437"/>
            <ac:picMk id="4" creationId="{A43E2D48-8345-44F0-96D2-0F26358068F4}"/>
          </ac:picMkLst>
        </pc:picChg>
        <pc:picChg chg="add mod">
          <ac:chgData name="Anna Sukhova" userId="f129cd2b-52b3-442b-a534-28aff9cf3513" providerId="ADAL" clId="{1CA5E35F-DF9E-4F4F-97F6-FA3DE547D430}" dt="2019-03-18T14:32:07.077" v="73" actId="1076"/>
          <ac:picMkLst>
            <pc:docMk/>
            <pc:sldMk cId="3943275817" sldId="437"/>
            <ac:picMk id="5" creationId="{96DE136D-505E-4F78-8F8A-41A04260602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CD5DB-FD92-4D0C-AF1E-7BCB22747CA3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2D0652-F36C-498F-B18A-56994EA96A8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>
              <a:solidFill>
                <a:srgbClr val="003300"/>
              </a:solidFill>
              <a:latin typeface="+mj-lt"/>
            </a:rPr>
            <a:t>ИНИЦИАТИВНОЕ БЮДЖЕТИРОВАНИЕ</a:t>
          </a:r>
          <a:endParaRPr lang="en-US" sz="3200" b="1" dirty="0">
            <a:solidFill>
              <a:srgbClr val="003300"/>
            </a:solidFill>
            <a:latin typeface="+mj-lt"/>
          </a:endParaRPr>
        </a:p>
      </dgm:t>
    </dgm:pt>
    <dgm:pt modelId="{A0C967B2-C94C-492D-8F86-F088CC90F809}" type="parTrans" cxnId="{DF13C71C-2155-4A7B-843E-6933B2231FBE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0F39537F-FB74-4E87-A26A-F287848669B3}" type="sibTrans" cxnId="{DF13C71C-2155-4A7B-843E-6933B2231FBE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73724A98-180A-4A0C-A8C6-9F9781153B48}">
      <dgm:prSet phldrT="[Text]" custT="1"/>
      <dgm:spPr/>
      <dgm:t>
        <a:bodyPr/>
        <a:lstStyle/>
        <a:p>
          <a:pPr algn="ctr"/>
          <a:r>
            <a:rPr lang="ru-RU" sz="2800" dirty="0">
              <a:solidFill>
                <a:srgbClr val="003300"/>
              </a:solidFill>
              <a:latin typeface="+mj-lt"/>
            </a:rPr>
            <a:t>Удовлетворенность качеством инфраструктуры</a:t>
          </a:r>
          <a:endParaRPr lang="en-US" sz="2800" dirty="0">
            <a:solidFill>
              <a:srgbClr val="003300"/>
            </a:solidFill>
            <a:latin typeface="+mj-lt"/>
          </a:endParaRPr>
        </a:p>
      </dgm:t>
    </dgm:pt>
    <dgm:pt modelId="{F1A77B7B-7D65-4EFF-A83C-9A6450DA0FF0}" type="parTrans" cxnId="{BD3EABC1-4687-4E80-9072-D9CC90D2F705}">
      <dgm:prSet custT="1"/>
      <dgm:spPr/>
      <dgm:t>
        <a:bodyPr/>
        <a:lstStyle/>
        <a:p>
          <a:endParaRPr lang="en-US" sz="300">
            <a:solidFill>
              <a:srgbClr val="003300"/>
            </a:solidFill>
            <a:latin typeface="+mj-lt"/>
          </a:endParaRPr>
        </a:p>
      </dgm:t>
    </dgm:pt>
    <dgm:pt modelId="{AC56ACDD-7BE1-4BE1-8351-421A12E76B0D}" type="sibTrans" cxnId="{BD3EABC1-4687-4E80-9072-D9CC90D2F705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436A7AE8-58F4-41B7-9FAE-19610FAFCCAC}">
      <dgm:prSet phldrT="[Text]" custT="1"/>
      <dgm:spPr/>
      <dgm:t>
        <a:bodyPr/>
        <a:lstStyle/>
        <a:p>
          <a:r>
            <a:rPr lang="ru-RU" sz="2800" dirty="0">
              <a:solidFill>
                <a:srgbClr val="003300"/>
              </a:solidFill>
              <a:latin typeface="+mj-lt"/>
            </a:rPr>
            <a:t>Диалог и взаимодействие между населением и властью</a:t>
          </a:r>
          <a:endParaRPr lang="en-US" sz="2800" dirty="0">
            <a:solidFill>
              <a:srgbClr val="003300"/>
            </a:solidFill>
            <a:latin typeface="+mj-lt"/>
          </a:endParaRPr>
        </a:p>
      </dgm:t>
    </dgm:pt>
    <dgm:pt modelId="{BDBEED19-D68B-453A-9B5F-505A0B47BEEB}" type="parTrans" cxnId="{890EB73F-0AAC-454C-812D-880B0191DC8E}">
      <dgm:prSet custT="1"/>
      <dgm:spPr/>
      <dgm:t>
        <a:bodyPr/>
        <a:lstStyle/>
        <a:p>
          <a:endParaRPr lang="en-US" sz="200">
            <a:solidFill>
              <a:srgbClr val="003300"/>
            </a:solidFill>
            <a:latin typeface="+mj-lt"/>
          </a:endParaRPr>
        </a:p>
      </dgm:t>
    </dgm:pt>
    <dgm:pt modelId="{ADBD3BAF-578D-4AE4-817F-A586D89F8726}" type="sibTrans" cxnId="{890EB73F-0AAC-454C-812D-880B0191DC8E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A4EE903D-15E0-4965-B560-04AB929EB1FF}">
      <dgm:prSet phldrT="[Text]" custT="1"/>
      <dgm:spPr/>
      <dgm:t>
        <a:bodyPr/>
        <a:lstStyle/>
        <a:p>
          <a:r>
            <a:rPr lang="ru-RU" sz="2800" dirty="0">
              <a:solidFill>
                <a:srgbClr val="003300"/>
              </a:solidFill>
              <a:latin typeface="+mj-lt"/>
            </a:rPr>
            <a:t>Доверие населения к власти</a:t>
          </a:r>
          <a:endParaRPr lang="en-US" sz="2800" dirty="0">
            <a:solidFill>
              <a:srgbClr val="003300"/>
            </a:solidFill>
            <a:latin typeface="+mj-lt"/>
          </a:endParaRPr>
        </a:p>
      </dgm:t>
    </dgm:pt>
    <dgm:pt modelId="{AA4468B7-E2D4-45D4-84D7-1CB74BD87830}" type="parTrans" cxnId="{649247F5-4DED-4031-B13C-EFC458453354}">
      <dgm:prSet custT="1"/>
      <dgm:spPr/>
      <dgm:t>
        <a:bodyPr/>
        <a:lstStyle/>
        <a:p>
          <a:endParaRPr lang="en-US" sz="300">
            <a:solidFill>
              <a:srgbClr val="003300"/>
            </a:solidFill>
            <a:latin typeface="+mj-lt"/>
          </a:endParaRPr>
        </a:p>
      </dgm:t>
    </dgm:pt>
    <dgm:pt modelId="{B06DF6B9-FA9D-480D-8085-4CAD77A31D32}" type="sibTrans" cxnId="{649247F5-4DED-4031-B13C-EFC458453354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CD306840-086D-41C1-92E5-5D72B8C26341}" type="pres">
      <dgm:prSet presAssocID="{AF9CD5DB-FD92-4D0C-AF1E-7BCB22747CA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C894D55-3DBD-453C-B661-8D6032D25F05}" type="pres">
      <dgm:prSet presAssocID="{4F2D0652-F36C-498F-B18A-56994EA96A83}" presName="root1" presStyleCnt="0"/>
      <dgm:spPr/>
    </dgm:pt>
    <dgm:pt modelId="{936925FE-0F0B-4D2C-BAD2-EF603967DA39}" type="pres">
      <dgm:prSet presAssocID="{4F2D0652-F36C-498F-B18A-56994EA96A83}" presName="LevelOneTextNode" presStyleLbl="node0" presStyleIdx="0" presStyleCnt="1" custAng="5400000" custScaleX="134209" custScaleY="71442" custLinFactX="-93658" custLinFactNeighborX="-100000" custLinFactNeighborY="1480">
        <dgm:presLayoutVars>
          <dgm:chPref val="3"/>
        </dgm:presLayoutVars>
      </dgm:prSet>
      <dgm:spPr/>
    </dgm:pt>
    <dgm:pt modelId="{A21FD54F-AAD6-43C9-AFEC-C01F7B43808F}" type="pres">
      <dgm:prSet presAssocID="{4F2D0652-F36C-498F-B18A-56994EA96A83}" presName="level2hierChild" presStyleCnt="0"/>
      <dgm:spPr/>
    </dgm:pt>
    <dgm:pt modelId="{08365875-E734-4A6A-B439-D5DDF550BA0C}" type="pres">
      <dgm:prSet presAssocID="{F1A77B7B-7D65-4EFF-A83C-9A6450DA0FF0}" presName="conn2-1" presStyleLbl="parChTrans1D2" presStyleIdx="0" presStyleCnt="3"/>
      <dgm:spPr/>
    </dgm:pt>
    <dgm:pt modelId="{D4779C28-551C-4FAB-B52B-FFE9C1F48754}" type="pres">
      <dgm:prSet presAssocID="{F1A77B7B-7D65-4EFF-A83C-9A6450DA0FF0}" presName="connTx" presStyleLbl="parChTrans1D2" presStyleIdx="0" presStyleCnt="3"/>
      <dgm:spPr/>
    </dgm:pt>
    <dgm:pt modelId="{5BE413C5-F661-4304-BD65-B4A284CE241C}" type="pres">
      <dgm:prSet presAssocID="{73724A98-180A-4A0C-A8C6-9F9781153B48}" presName="root2" presStyleCnt="0"/>
      <dgm:spPr/>
    </dgm:pt>
    <dgm:pt modelId="{25D98A42-A0F3-431F-BEEF-B1E64B86DF41}" type="pres">
      <dgm:prSet presAssocID="{73724A98-180A-4A0C-A8C6-9F9781153B48}" presName="LevelTwoTextNode" presStyleLbl="node2" presStyleIdx="0" presStyleCnt="3" custScaleX="133237" custLinFactNeighborX="39118" custLinFactNeighborY="1671">
        <dgm:presLayoutVars>
          <dgm:chPref val="3"/>
        </dgm:presLayoutVars>
      </dgm:prSet>
      <dgm:spPr/>
    </dgm:pt>
    <dgm:pt modelId="{E6C5CF0F-AFCB-4E4C-B826-399A57BF2E9E}" type="pres">
      <dgm:prSet presAssocID="{73724A98-180A-4A0C-A8C6-9F9781153B48}" presName="level3hierChild" presStyleCnt="0"/>
      <dgm:spPr/>
    </dgm:pt>
    <dgm:pt modelId="{6FA628F2-F1A8-47F6-911B-E54AF7708271}" type="pres">
      <dgm:prSet presAssocID="{BDBEED19-D68B-453A-9B5F-505A0B47BEEB}" presName="conn2-1" presStyleLbl="parChTrans1D2" presStyleIdx="1" presStyleCnt="3"/>
      <dgm:spPr/>
    </dgm:pt>
    <dgm:pt modelId="{981DA7CD-2090-474C-B096-C7825F34670C}" type="pres">
      <dgm:prSet presAssocID="{BDBEED19-D68B-453A-9B5F-505A0B47BEEB}" presName="connTx" presStyleLbl="parChTrans1D2" presStyleIdx="1" presStyleCnt="3"/>
      <dgm:spPr/>
    </dgm:pt>
    <dgm:pt modelId="{1141D66F-7BF8-4F72-802F-9555B220C539}" type="pres">
      <dgm:prSet presAssocID="{436A7AE8-58F4-41B7-9FAE-19610FAFCCAC}" presName="root2" presStyleCnt="0"/>
      <dgm:spPr/>
    </dgm:pt>
    <dgm:pt modelId="{441018D7-64F5-4FD3-A568-CD60A8013163}" type="pres">
      <dgm:prSet presAssocID="{436A7AE8-58F4-41B7-9FAE-19610FAFCCAC}" presName="LevelTwoTextNode" presStyleLbl="node2" presStyleIdx="1" presStyleCnt="3" custScaleX="134327" custLinFactNeighborX="39118">
        <dgm:presLayoutVars>
          <dgm:chPref val="3"/>
        </dgm:presLayoutVars>
      </dgm:prSet>
      <dgm:spPr/>
    </dgm:pt>
    <dgm:pt modelId="{A517BA7F-5309-44C0-B90A-DDA492A2CB25}" type="pres">
      <dgm:prSet presAssocID="{436A7AE8-58F4-41B7-9FAE-19610FAFCCAC}" presName="level3hierChild" presStyleCnt="0"/>
      <dgm:spPr/>
    </dgm:pt>
    <dgm:pt modelId="{A8E5FD2B-1732-47CC-B14B-CC3602866774}" type="pres">
      <dgm:prSet presAssocID="{AA4468B7-E2D4-45D4-84D7-1CB74BD87830}" presName="conn2-1" presStyleLbl="parChTrans1D2" presStyleIdx="2" presStyleCnt="3"/>
      <dgm:spPr/>
    </dgm:pt>
    <dgm:pt modelId="{FD3ADDBB-18F5-4FBD-AE09-D56AAB70F73D}" type="pres">
      <dgm:prSet presAssocID="{AA4468B7-E2D4-45D4-84D7-1CB74BD87830}" presName="connTx" presStyleLbl="parChTrans1D2" presStyleIdx="2" presStyleCnt="3"/>
      <dgm:spPr/>
    </dgm:pt>
    <dgm:pt modelId="{32C9AC53-8E4F-432E-BB70-BDA7F92E916B}" type="pres">
      <dgm:prSet presAssocID="{A4EE903D-15E0-4965-B560-04AB929EB1FF}" presName="root2" presStyleCnt="0"/>
      <dgm:spPr/>
    </dgm:pt>
    <dgm:pt modelId="{4184F3CD-CA3F-4E6D-8E16-13B7A0AC60C7}" type="pres">
      <dgm:prSet presAssocID="{A4EE903D-15E0-4965-B560-04AB929EB1FF}" presName="LevelTwoTextNode" presStyleLbl="node2" presStyleIdx="2" presStyleCnt="3" custScaleX="133619" custLinFactNeighborX="39118" custLinFactNeighborY="1671">
        <dgm:presLayoutVars>
          <dgm:chPref val="3"/>
        </dgm:presLayoutVars>
      </dgm:prSet>
      <dgm:spPr/>
    </dgm:pt>
    <dgm:pt modelId="{7B64F3B8-B67A-4534-9999-AC050A3A1717}" type="pres">
      <dgm:prSet presAssocID="{A4EE903D-15E0-4965-B560-04AB929EB1FF}" presName="level3hierChild" presStyleCnt="0"/>
      <dgm:spPr/>
    </dgm:pt>
  </dgm:ptLst>
  <dgm:cxnLst>
    <dgm:cxn modelId="{DF13C71C-2155-4A7B-843E-6933B2231FBE}" srcId="{AF9CD5DB-FD92-4D0C-AF1E-7BCB22747CA3}" destId="{4F2D0652-F36C-498F-B18A-56994EA96A83}" srcOrd="0" destOrd="0" parTransId="{A0C967B2-C94C-492D-8F86-F088CC90F809}" sibTransId="{0F39537F-FB74-4E87-A26A-F287848669B3}"/>
    <dgm:cxn modelId="{1730A928-9105-4F98-A63F-68528E3C06B9}" type="presOf" srcId="{F1A77B7B-7D65-4EFF-A83C-9A6450DA0FF0}" destId="{08365875-E734-4A6A-B439-D5DDF550BA0C}" srcOrd="0" destOrd="0" presId="urn:microsoft.com/office/officeart/2008/layout/HorizontalMultiLevelHierarchy"/>
    <dgm:cxn modelId="{6ED8D33B-2661-4476-AB4B-4A6FCB5C3195}" type="presOf" srcId="{73724A98-180A-4A0C-A8C6-9F9781153B48}" destId="{25D98A42-A0F3-431F-BEEF-B1E64B86DF41}" srcOrd="0" destOrd="0" presId="urn:microsoft.com/office/officeart/2008/layout/HorizontalMultiLevelHierarchy"/>
    <dgm:cxn modelId="{890EB73F-0AAC-454C-812D-880B0191DC8E}" srcId="{4F2D0652-F36C-498F-B18A-56994EA96A83}" destId="{436A7AE8-58F4-41B7-9FAE-19610FAFCCAC}" srcOrd="1" destOrd="0" parTransId="{BDBEED19-D68B-453A-9B5F-505A0B47BEEB}" sibTransId="{ADBD3BAF-578D-4AE4-817F-A586D89F8726}"/>
    <dgm:cxn modelId="{1D60FA89-7395-41BF-AE10-87AB90E31282}" type="presOf" srcId="{AA4468B7-E2D4-45D4-84D7-1CB74BD87830}" destId="{A8E5FD2B-1732-47CC-B14B-CC3602866774}" srcOrd="0" destOrd="0" presId="urn:microsoft.com/office/officeart/2008/layout/HorizontalMultiLevelHierarchy"/>
    <dgm:cxn modelId="{8CC1528C-89C8-4448-AD21-0519E07402E5}" type="presOf" srcId="{4F2D0652-F36C-498F-B18A-56994EA96A83}" destId="{936925FE-0F0B-4D2C-BAD2-EF603967DA39}" srcOrd="0" destOrd="0" presId="urn:microsoft.com/office/officeart/2008/layout/HorizontalMultiLevelHierarchy"/>
    <dgm:cxn modelId="{EB5503A2-F8F8-4975-9ECC-37A9B9F6BD6D}" type="presOf" srcId="{F1A77B7B-7D65-4EFF-A83C-9A6450DA0FF0}" destId="{D4779C28-551C-4FAB-B52B-FFE9C1F48754}" srcOrd="1" destOrd="0" presId="urn:microsoft.com/office/officeart/2008/layout/HorizontalMultiLevelHierarchy"/>
    <dgm:cxn modelId="{AA8E05A4-79F5-4307-833D-D2659EA0F765}" type="presOf" srcId="{BDBEED19-D68B-453A-9B5F-505A0B47BEEB}" destId="{981DA7CD-2090-474C-B096-C7825F34670C}" srcOrd="1" destOrd="0" presId="urn:microsoft.com/office/officeart/2008/layout/HorizontalMultiLevelHierarchy"/>
    <dgm:cxn modelId="{53F2DDB4-9FCA-491F-9139-1049B2ECBE43}" type="presOf" srcId="{AA4468B7-E2D4-45D4-84D7-1CB74BD87830}" destId="{FD3ADDBB-18F5-4FBD-AE09-D56AAB70F73D}" srcOrd="1" destOrd="0" presId="urn:microsoft.com/office/officeart/2008/layout/HorizontalMultiLevelHierarchy"/>
    <dgm:cxn modelId="{3F4CAAB7-D1AF-49A6-A12E-7FF08E86905E}" type="presOf" srcId="{BDBEED19-D68B-453A-9B5F-505A0B47BEEB}" destId="{6FA628F2-F1A8-47F6-911B-E54AF7708271}" srcOrd="0" destOrd="0" presId="urn:microsoft.com/office/officeart/2008/layout/HorizontalMultiLevelHierarchy"/>
    <dgm:cxn modelId="{3E00B9BD-D74D-46C1-ACB9-97963BE26A44}" type="presOf" srcId="{AF9CD5DB-FD92-4D0C-AF1E-7BCB22747CA3}" destId="{CD306840-086D-41C1-92E5-5D72B8C26341}" srcOrd="0" destOrd="0" presId="urn:microsoft.com/office/officeart/2008/layout/HorizontalMultiLevelHierarchy"/>
    <dgm:cxn modelId="{BD3EABC1-4687-4E80-9072-D9CC90D2F705}" srcId="{4F2D0652-F36C-498F-B18A-56994EA96A83}" destId="{73724A98-180A-4A0C-A8C6-9F9781153B48}" srcOrd="0" destOrd="0" parTransId="{F1A77B7B-7D65-4EFF-A83C-9A6450DA0FF0}" sibTransId="{AC56ACDD-7BE1-4BE1-8351-421A12E76B0D}"/>
    <dgm:cxn modelId="{2067E0C5-E641-479E-8EA8-831F28FE1F77}" type="presOf" srcId="{A4EE903D-15E0-4965-B560-04AB929EB1FF}" destId="{4184F3CD-CA3F-4E6D-8E16-13B7A0AC60C7}" srcOrd="0" destOrd="0" presId="urn:microsoft.com/office/officeart/2008/layout/HorizontalMultiLevelHierarchy"/>
    <dgm:cxn modelId="{2C7D70DB-B6B0-4E64-85DB-7979D304038B}" type="presOf" srcId="{436A7AE8-58F4-41B7-9FAE-19610FAFCCAC}" destId="{441018D7-64F5-4FD3-A568-CD60A8013163}" srcOrd="0" destOrd="0" presId="urn:microsoft.com/office/officeart/2008/layout/HorizontalMultiLevelHierarchy"/>
    <dgm:cxn modelId="{649247F5-4DED-4031-B13C-EFC458453354}" srcId="{4F2D0652-F36C-498F-B18A-56994EA96A83}" destId="{A4EE903D-15E0-4965-B560-04AB929EB1FF}" srcOrd="2" destOrd="0" parTransId="{AA4468B7-E2D4-45D4-84D7-1CB74BD87830}" sibTransId="{B06DF6B9-FA9D-480D-8085-4CAD77A31D32}"/>
    <dgm:cxn modelId="{DC0A9932-75FE-4760-BA09-BB642223AB70}" type="presParOf" srcId="{CD306840-086D-41C1-92E5-5D72B8C26341}" destId="{6C894D55-3DBD-453C-B661-8D6032D25F05}" srcOrd="0" destOrd="0" presId="urn:microsoft.com/office/officeart/2008/layout/HorizontalMultiLevelHierarchy"/>
    <dgm:cxn modelId="{9C6EF67B-BA3C-43EB-AAAF-A92D535AFC29}" type="presParOf" srcId="{6C894D55-3DBD-453C-B661-8D6032D25F05}" destId="{936925FE-0F0B-4D2C-BAD2-EF603967DA39}" srcOrd="0" destOrd="0" presId="urn:microsoft.com/office/officeart/2008/layout/HorizontalMultiLevelHierarchy"/>
    <dgm:cxn modelId="{1F613EFC-BCCA-4890-A47E-075AB4BD5DA1}" type="presParOf" srcId="{6C894D55-3DBD-453C-B661-8D6032D25F05}" destId="{A21FD54F-AAD6-43C9-AFEC-C01F7B43808F}" srcOrd="1" destOrd="0" presId="urn:microsoft.com/office/officeart/2008/layout/HorizontalMultiLevelHierarchy"/>
    <dgm:cxn modelId="{2325A835-E744-4731-B061-BCBB8C51C658}" type="presParOf" srcId="{A21FD54F-AAD6-43C9-AFEC-C01F7B43808F}" destId="{08365875-E734-4A6A-B439-D5DDF550BA0C}" srcOrd="0" destOrd="0" presId="urn:microsoft.com/office/officeart/2008/layout/HorizontalMultiLevelHierarchy"/>
    <dgm:cxn modelId="{1B375933-86E8-42CB-9578-3379480BFAD9}" type="presParOf" srcId="{08365875-E734-4A6A-B439-D5DDF550BA0C}" destId="{D4779C28-551C-4FAB-B52B-FFE9C1F48754}" srcOrd="0" destOrd="0" presId="urn:microsoft.com/office/officeart/2008/layout/HorizontalMultiLevelHierarchy"/>
    <dgm:cxn modelId="{F69EC963-0C02-4377-B7CE-BD7EE23EFDA2}" type="presParOf" srcId="{A21FD54F-AAD6-43C9-AFEC-C01F7B43808F}" destId="{5BE413C5-F661-4304-BD65-B4A284CE241C}" srcOrd="1" destOrd="0" presId="urn:microsoft.com/office/officeart/2008/layout/HorizontalMultiLevelHierarchy"/>
    <dgm:cxn modelId="{77203B68-B73A-4F6A-95D0-B819BE8CDE85}" type="presParOf" srcId="{5BE413C5-F661-4304-BD65-B4A284CE241C}" destId="{25D98A42-A0F3-431F-BEEF-B1E64B86DF41}" srcOrd="0" destOrd="0" presId="urn:microsoft.com/office/officeart/2008/layout/HorizontalMultiLevelHierarchy"/>
    <dgm:cxn modelId="{B3EC8019-DB08-4D9E-B2DA-1FAC329AF1B0}" type="presParOf" srcId="{5BE413C5-F661-4304-BD65-B4A284CE241C}" destId="{E6C5CF0F-AFCB-4E4C-B826-399A57BF2E9E}" srcOrd="1" destOrd="0" presId="urn:microsoft.com/office/officeart/2008/layout/HorizontalMultiLevelHierarchy"/>
    <dgm:cxn modelId="{455B3541-7FF4-4A38-9D36-3D9899F39F1D}" type="presParOf" srcId="{A21FD54F-AAD6-43C9-AFEC-C01F7B43808F}" destId="{6FA628F2-F1A8-47F6-911B-E54AF7708271}" srcOrd="2" destOrd="0" presId="urn:microsoft.com/office/officeart/2008/layout/HorizontalMultiLevelHierarchy"/>
    <dgm:cxn modelId="{2A5E61BB-BCE9-40D3-A717-00398E4E04B8}" type="presParOf" srcId="{6FA628F2-F1A8-47F6-911B-E54AF7708271}" destId="{981DA7CD-2090-474C-B096-C7825F34670C}" srcOrd="0" destOrd="0" presId="urn:microsoft.com/office/officeart/2008/layout/HorizontalMultiLevelHierarchy"/>
    <dgm:cxn modelId="{5F4DE92E-6E30-4265-BC64-432A92FACBD6}" type="presParOf" srcId="{A21FD54F-AAD6-43C9-AFEC-C01F7B43808F}" destId="{1141D66F-7BF8-4F72-802F-9555B220C539}" srcOrd="3" destOrd="0" presId="urn:microsoft.com/office/officeart/2008/layout/HorizontalMultiLevelHierarchy"/>
    <dgm:cxn modelId="{29E6BB20-BBA6-4B3A-9934-ACAE34626367}" type="presParOf" srcId="{1141D66F-7BF8-4F72-802F-9555B220C539}" destId="{441018D7-64F5-4FD3-A568-CD60A8013163}" srcOrd="0" destOrd="0" presId="urn:microsoft.com/office/officeart/2008/layout/HorizontalMultiLevelHierarchy"/>
    <dgm:cxn modelId="{FA6BF7BD-1656-485F-925B-DA84B9A27FD0}" type="presParOf" srcId="{1141D66F-7BF8-4F72-802F-9555B220C539}" destId="{A517BA7F-5309-44C0-B90A-DDA492A2CB25}" srcOrd="1" destOrd="0" presId="urn:microsoft.com/office/officeart/2008/layout/HorizontalMultiLevelHierarchy"/>
    <dgm:cxn modelId="{F01D10DE-7C94-499D-AEF6-C3B1EACB57AE}" type="presParOf" srcId="{A21FD54F-AAD6-43C9-AFEC-C01F7B43808F}" destId="{A8E5FD2B-1732-47CC-B14B-CC3602866774}" srcOrd="4" destOrd="0" presId="urn:microsoft.com/office/officeart/2008/layout/HorizontalMultiLevelHierarchy"/>
    <dgm:cxn modelId="{F894F889-ED66-43DC-9B74-D1082ED69621}" type="presParOf" srcId="{A8E5FD2B-1732-47CC-B14B-CC3602866774}" destId="{FD3ADDBB-18F5-4FBD-AE09-D56AAB70F73D}" srcOrd="0" destOrd="0" presId="urn:microsoft.com/office/officeart/2008/layout/HorizontalMultiLevelHierarchy"/>
    <dgm:cxn modelId="{8F9CA74F-0590-4C66-A8E4-976CC29A5E6D}" type="presParOf" srcId="{A21FD54F-AAD6-43C9-AFEC-C01F7B43808F}" destId="{32C9AC53-8E4F-432E-BB70-BDA7F92E916B}" srcOrd="5" destOrd="0" presId="urn:microsoft.com/office/officeart/2008/layout/HorizontalMultiLevelHierarchy"/>
    <dgm:cxn modelId="{8F30D2C4-2277-40CB-BAE7-D7A5F9B5B42D}" type="presParOf" srcId="{32C9AC53-8E4F-432E-BB70-BDA7F92E916B}" destId="{4184F3CD-CA3F-4E6D-8E16-13B7A0AC60C7}" srcOrd="0" destOrd="0" presId="urn:microsoft.com/office/officeart/2008/layout/HorizontalMultiLevelHierarchy"/>
    <dgm:cxn modelId="{2FF46FED-8EDE-487F-BB40-7D6807BE2E50}" type="presParOf" srcId="{32C9AC53-8E4F-432E-BB70-BDA7F92E916B}" destId="{7B64F3B8-B67A-4534-9999-AC050A3A171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5FD2B-1732-47CC-B14B-CC3602866774}">
      <dsp:nvSpPr>
        <dsp:cNvPr id="0" name=""/>
        <dsp:cNvSpPr/>
      </dsp:nvSpPr>
      <dsp:spPr>
        <a:xfrm>
          <a:off x="3324131" y="3530498"/>
          <a:ext cx="2755263" cy="1549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7631" y="0"/>
              </a:lnTo>
              <a:lnTo>
                <a:pt x="1377631" y="1549050"/>
              </a:lnTo>
              <a:lnTo>
                <a:pt x="2755263" y="15490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" kern="1200">
            <a:solidFill>
              <a:srgbClr val="003300"/>
            </a:solidFill>
            <a:latin typeface="+mj-lt"/>
          </a:endParaRPr>
        </a:p>
      </dsp:txBody>
      <dsp:txXfrm>
        <a:off x="4622741" y="4226001"/>
        <a:ext cx="158042" cy="158042"/>
      </dsp:txXfrm>
    </dsp:sp>
    <dsp:sp modelId="{6FA628F2-F1A8-47F6-911B-E54AF7708271}">
      <dsp:nvSpPr>
        <dsp:cNvPr id="0" name=""/>
        <dsp:cNvSpPr/>
      </dsp:nvSpPr>
      <dsp:spPr>
        <a:xfrm>
          <a:off x="3324131" y="3429000"/>
          <a:ext cx="2755263" cy="101498"/>
        </a:xfrm>
        <a:custGeom>
          <a:avLst/>
          <a:gdLst/>
          <a:ahLst/>
          <a:cxnLst/>
          <a:rect l="0" t="0" r="0" b="0"/>
          <a:pathLst>
            <a:path>
              <a:moveTo>
                <a:pt x="0" y="101498"/>
              </a:moveTo>
              <a:lnTo>
                <a:pt x="1377631" y="101498"/>
              </a:lnTo>
              <a:lnTo>
                <a:pt x="1377631" y="0"/>
              </a:lnTo>
              <a:lnTo>
                <a:pt x="275526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" kern="1200">
            <a:solidFill>
              <a:srgbClr val="003300"/>
            </a:solidFill>
            <a:latin typeface="+mj-lt"/>
          </a:endParaRPr>
        </a:p>
      </dsp:txBody>
      <dsp:txXfrm>
        <a:off x="4632834" y="3410820"/>
        <a:ext cx="137856" cy="137856"/>
      </dsp:txXfrm>
    </dsp:sp>
    <dsp:sp modelId="{08365875-E734-4A6A-B439-D5DDF550BA0C}">
      <dsp:nvSpPr>
        <dsp:cNvPr id="0" name=""/>
        <dsp:cNvSpPr/>
      </dsp:nvSpPr>
      <dsp:spPr>
        <a:xfrm>
          <a:off x="3324131" y="1821998"/>
          <a:ext cx="2755263" cy="1708499"/>
        </a:xfrm>
        <a:custGeom>
          <a:avLst/>
          <a:gdLst/>
          <a:ahLst/>
          <a:cxnLst/>
          <a:rect l="0" t="0" r="0" b="0"/>
          <a:pathLst>
            <a:path>
              <a:moveTo>
                <a:pt x="0" y="1708499"/>
              </a:moveTo>
              <a:lnTo>
                <a:pt x="1377631" y="1708499"/>
              </a:lnTo>
              <a:lnTo>
                <a:pt x="1377631" y="0"/>
              </a:lnTo>
              <a:lnTo>
                <a:pt x="275526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" kern="1200">
            <a:solidFill>
              <a:srgbClr val="003300"/>
            </a:solidFill>
            <a:latin typeface="+mj-lt"/>
          </a:endParaRPr>
        </a:p>
      </dsp:txBody>
      <dsp:txXfrm>
        <a:off x="4620713" y="2595198"/>
        <a:ext cx="162099" cy="162099"/>
      </dsp:txXfrm>
    </dsp:sp>
    <dsp:sp modelId="{936925FE-0F0B-4D2C-BAD2-EF603967DA39}">
      <dsp:nvSpPr>
        <dsp:cNvPr id="0" name=""/>
        <dsp:cNvSpPr/>
      </dsp:nvSpPr>
      <dsp:spPr>
        <a:xfrm>
          <a:off x="0" y="2656113"/>
          <a:ext cx="4899492" cy="174877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rgbClr val="003300"/>
              </a:solidFill>
              <a:latin typeface="+mj-lt"/>
            </a:rPr>
            <a:t>ИНИЦИАТИВНОЕ БЮДЖЕТИРОВАНИЕ</a:t>
          </a:r>
          <a:endParaRPr lang="en-US" sz="3200" b="1" kern="1200" dirty="0">
            <a:solidFill>
              <a:srgbClr val="003300"/>
            </a:solidFill>
            <a:latin typeface="+mj-lt"/>
          </a:endParaRPr>
        </a:p>
      </dsp:txBody>
      <dsp:txXfrm>
        <a:off x="0" y="2656113"/>
        <a:ext cx="4899492" cy="1748770"/>
      </dsp:txXfrm>
    </dsp:sp>
    <dsp:sp modelId="{25D98A42-A0F3-431F-BEEF-B1E64B86DF41}">
      <dsp:nvSpPr>
        <dsp:cNvPr id="0" name=""/>
        <dsp:cNvSpPr/>
      </dsp:nvSpPr>
      <dsp:spPr>
        <a:xfrm>
          <a:off x="6079394" y="1170488"/>
          <a:ext cx="5694423" cy="130302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003300"/>
              </a:solidFill>
              <a:latin typeface="+mj-lt"/>
            </a:rPr>
            <a:t>Удовлетворенность качеством инфраструктуры</a:t>
          </a:r>
          <a:endParaRPr lang="en-US" sz="2800" kern="1200" dirty="0">
            <a:solidFill>
              <a:srgbClr val="003300"/>
            </a:solidFill>
            <a:latin typeface="+mj-lt"/>
          </a:endParaRPr>
        </a:p>
      </dsp:txBody>
      <dsp:txXfrm>
        <a:off x="6079394" y="1170488"/>
        <a:ext cx="5694423" cy="1303020"/>
      </dsp:txXfrm>
    </dsp:sp>
    <dsp:sp modelId="{441018D7-64F5-4FD3-A568-CD60A8013163}">
      <dsp:nvSpPr>
        <dsp:cNvPr id="0" name=""/>
        <dsp:cNvSpPr/>
      </dsp:nvSpPr>
      <dsp:spPr>
        <a:xfrm>
          <a:off x="6079394" y="2777490"/>
          <a:ext cx="5741009" cy="130302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003300"/>
              </a:solidFill>
              <a:latin typeface="+mj-lt"/>
            </a:rPr>
            <a:t>Диалог и взаимодействие между населением и властью</a:t>
          </a:r>
          <a:endParaRPr lang="en-US" sz="2800" kern="1200" dirty="0">
            <a:solidFill>
              <a:srgbClr val="003300"/>
            </a:solidFill>
            <a:latin typeface="+mj-lt"/>
          </a:endParaRPr>
        </a:p>
      </dsp:txBody>
      <dsp:txXfrm>
        <a:off x="6079394" y="2777490"/>
        <a:ext cx="5741009" cy="1303020"/>
      </dsp:txXfrm>
    </dsp:sp>
    <dsp:sp modelId="{4184F3CD-CA3F-4E6D-8E16-13B7A0AC60C7}">
      <dsp:nvSpPr>
        <dsp:cNvPr id="0" name=""/>
        <dsp:cNvSpPr/>
      </dsp:nvSpPr>
      <dsp:spPr>
        <a:xfrm>
          <a:off x="6079394" y="4428038"/>
          <a:ext cx="5710749" cy="130302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003300"/>
              </a:solidFill>
              <a:latin typeface="+mj-lt"/>
            </a:rPr>
            <a:t>Доверие населения к власти</a:t>
          </a:r>
          <a:endParaRPr lang="en-US" sz="2800" kern="1200" dirty="0">
            <a:solidFill>
              <a:srgbClr val="003300"/>
            </a:solidFill>
            <a:latin typeface="+mj-lt"/>
          </a:endParaRPr>
        </a:p>
      </dsp:txBody>
      <dsp:txXfrm>
        <a:off x="6079394" y="4428038"/>
        <a:ext cx="5710749" cy="1303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F8E10-D466-4D76-8A83-B24A91A129C1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3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3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A4238-2774-4C93-8289-0CEAA546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4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61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1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03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92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28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35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0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51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9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4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80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20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A4238-2774-4C93-8289-0CEAA546A8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7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7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1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8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2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9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8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0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9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0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A78D-1904-4977-9F12-4E4525F75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01BD-7E41-4082-AEF1-87D97DCA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1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asukhova@worldbank.org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A472EB-E5C2-4950-8E30-51752766E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5" y="4848225"/>
            <a:ext cx="1952625" cy="2009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0C1971-E100-4D56-8618-6E5D82929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39512"/>
            <a:ext cx="12192000" cy="16776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3C5537-E026-41B8-8E38-D5962C725361}"/>
              </a:ext>
            </a:extLst>
          </p:cNvPr>
          <p:cNvSpPr txBox="1"/>
          <p:nvPr/>
        </p:nvSpPr>
        <p:spPr>
          <a:xfrm>
            <a:off x="81516" y="2446596"/>
            <a:ext cx="12110484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исследования эффектов 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инициативного бюджетирования 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субъектах Российской Федерации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D75BC1-F1DC-4ECE-B294-EC65CEEFA7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8727601" cy="2279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5722D6-1640-445E-A361-B7723E50849A}"/>
              </a:ext>
            </a:extLst>
          </p:cNvPr>
          <p:cNvSpPr txBox="1"/>
          <p:nvPr/>
        </p:nvSpPr>
        <p:spPr>
          <a:xfrm>
            <a:off x="0" y="4108342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Секция </a:t>
            </a:r>
            <a:r>
              <a:rPr lang="en-US" sz="2000" b="1" i="1" dirty="0"/>
              <a:t>XI</a:t>
            </a:r>
            <a:r>
              <a:rPr lang="ru-RU" sz="2000" b="1" i="1" dirty="0"/>
              <a:t>: </a:t>
            </a:r>
            <a:r>
              <a:rPr lang="ru-RU" sz="2000" i="1" dirty="0"/>
              <a:t>«Как инициативное бюджетирование меняет формат взаимоотношений общества и власти»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FDF82B-E173-48F0-83DA-BB3E4B3B9E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664" y="5826991"/>
            <a:ext cx="4889321" cy="103100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E3860F7-2756-403A-9AA3-2FC3E1EEF77F}"/>
              </a:ext>
            </a:extLst>
          </p:cNvPr>
          <p:cNvSpPr/>
          <p:nvPr/>
        </p:nvSpPr>
        <p:spPr>
          <a:xfrm>
            <a:off x="2607238" y="4704802"/>
            <a:ext cx="824023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003300"/>
                </a:solidFill>
              </a:rPr>
              <a:t>Анна Сухова</a:t>
            </a:r>
            <a:endParaRPr lang="ru-RU" sz="2400" b="1" dirty="0">
              <a:solidFill>
                <a:srgbClr val="003300"/>
              </a:solidFill>
            </a:endParaRPr>
          </a:p>
          <a:p>
            <a:pPr marL="796925" algn="r"/>
            <a:r>
              <a:rPr lang="ru-RU" sz="2400" dirty="0"/>
              <a:t>координатор проекта по развитию инициативного бюджетирования, Всемирный банк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2539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F9F38E9-E1CD-450D-B215-DF7CA1A72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21" y="2524353"/>
            <a:ext cx="5468586" cy="359085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F374F16-7B1B-415A-AF3C-1D0BDB5E905E}"/>
              </a:ext>
            </a:extLst>
          </p:cNvPr>
          <p:cNvSpPr/>
          <p:nvPr/>
        </p:nvSpPr>
        <p:spPr>
          <a:xfrm>
            <a:off x="0" y="-6052"/>
            <a:ext cx="12192000" cy="1345754"/>
          </a:xfrm>
          <a:prstGeom prst="rect">
            <a:avLst/>
          </a:prstGeom>
          <a:solidFill>
            <a:schemeClr val="accent6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AD6E8BB7-8EEC-468C-AE5D-0941F6E2E9FF}"/>
              </a:ext>
            </a:extLst>
          </p:cNvPr>
          <p:cNvSpPr txBox="1">
            <a:spLocks/>
          </p:cNvSpPr>
          <p:nvPr/>
        </p:nvSpPr>
        <p:spPr>
          <a:xfrm>
            <a:off x="110836" y="-485833"/>
            <a:ext cx="11769539" cy="241002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accent5">
                  <a:lumMod val="50000"/>
                </a:schemeClr>
              </a:buClr>
              <a:buSzPct val="121000"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ДИАЛОГ И ВЗАИМОДЕЙСТВИЕ </a:t>
            </a:r>
          </a:p>
          <a:p>
            <a:pPr algn="ctr">
              <a:buClr>
                <a:schemeClr val="accent5">
                  <a:lumMod val="50000"/>
                </a:schemeClr>
              </a:buClr>
              <a:buSzPct val="121000"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между ЖИТЕЛЯМИ И ОМСУ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D705E0-FEA6-47C8-AFFE-637F5A47EE53}"/>
              </a:ext>
            </a:extLst>
          </p:cNvPr>
          <p:cNvCxnSpPr>
            <a:cxnSpLocks/>
          </p:cNvCxnSpPr>
          <p:nvPr/>
        </p:nvCxnSpPr>
        <p:spPr>
          <a:xfrm>
            <a:off x="6096000" y="1435395"/>
            <a:ext cx="0" cy="542260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50CF825-D146-4EF4-9C90-9B3BA5D5AD80}"/>
              </a:ext>
            </a:extLst>
          </p:cNvPr>
          <p:cNvSpPr/>
          <p:nvPr/>
        </p:nvSpPr>
        <p:spPr>
          <a:xfrm>
            <a:off x="6322830" y="6299395"/>
            <a:ext cx="5694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Хи-Квадрат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60.249 с Р-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0.000; U-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Манна-Уитни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413420 с Р-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0.000.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ED549-E1D4-43A0-9390-4D24C0EFBCF4}"/>
              </a:ext>
            </a:extLst>
          </p:cNvPr>
          <p:cNvSpPr/>
          <p:nvPr/>
        </p:nvSpPr>
        <p:spPr>
          <a:xfrm>
            <a:off x="251073" y="6304316"/>
            <a:ext cx="5618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2013" indent="-862013"/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Хи-Квадрат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15.722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0.000;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Манна-Уитни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371670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0.000.</a:t>
            </a:r>
            <a:endParaRPr lang="en-US" sz="1200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584005-F4D7-4CD7-9275-BAE6DB62F838}"/>
              </a:ext>
            </a:extLst>
          </p:cNvPr>
          <p:cNvSpPr/>
          <p:nvPr/>
        </p:nvSpPr>
        <p:spPr>
          <a:xfrm>
            <a:off x="251073" y="1324024"/>
            <a:ext cx="5618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администрация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вашего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поселения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собрания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жителями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обсуждения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местных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?» 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»), %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B3185D-992D-40C8-9B11-0C06EC19DF80}"/>
              </a:ext>
            </a:extLst>
          </p:cNvPr>
          <p:cNvSpPr/>
          <p:nvPr/>
        </p:nvSpPr>
        <p:spPr>
          <a:xfrm>
            <a:off x="5985164" y="1324024"/>
            <a:ext cx="6096000" cy="126284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14350" algn="ctr">
              <a:lnSpc>
                <a:spcPct val="107000"/>
              </a:lnSpc>
            </a:pP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респондентов на вопрос </a:t>
            </a:r>
          </a:p>
          <a:p>
            <a:pPr indent="514350"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«Насколько следующие утверждения соответствуют положению дел в Вашем поселке (селе) и районе?»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%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F89D7-BF68-41E8-BE64-9651BC811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171" y="5603340"/>
            <a:ext cx="4415874" cy="585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12EB1E-4EF9-446A-BA0C-DA3C8B0CB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1043" y="2586740"/>
            <a:ext cx="5870957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69E38C-8821-4DCC-8F4B-9F42DBEC2C32}"/>
              </a:ext>
            </a:extLst>
          </p:cNvPr>
          <p:cNvSpPr/>
          <p:nvPr/>
        </p:nvSpPr>
        <p:spPr>
          <a:xfrm>
            <a:off x="212651" y="6263428"/>
            <a:ext cx="5670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Хи-Квадрат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34.19 с Р-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0.000; U-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Манна-Уитни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428830 с Р-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0.000.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297DA-FC5C-4580-A3F6-B397AE0EF426}"/>
              </a:ext>
            </a:extLst>
          </p:cNvPr>
          <p:cNvSpPr/>
          <p:nvPr/>
        </p:nvSpPr>
        <p:spPr>
          <a:xfrm>
            <a:off x="0" y="53099"/>
            <a:ext cx="6096000" cy="126284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14350" algn="ctr">
              <a:lnSpc>
                <a:spcPct val="107000"/>
              </a:lnSpc>
            </a:pP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респондентов на вопрос </a:t>
            </a:r>
          </a:p>
          <a:p>
            <a:pPr indent="514350"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«Насколько следующие утверждения соответствуют положению дел в Вашем поселке (селе) и районе?»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%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009811-2751-4676-9F3B-E763E76BED76}"/>
              </a:ext>
            </a:extLst>
          </p:cNvPr>
          <p:cNvSpPr/>
          <p:nvPr/>
        </p:nvSpPr>
        <p:spPr>
          <a:xfrm>
            <a:off x="6337007" y="6263428"/>
            <a:ext cx="5741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Критерий Хи-Квадрат: 23.801 с Р-значением = 0.000; </a:t>
            </a:r>
          </a:p>
          <a:p>
            <a:pPr marL="914400" indent="-914400"/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U-критерий Манна-Уитни: 357540 с Р-значением = 0.000.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0536DF-D167-425C-9E32-293C874C6793}"/>
              </a:ext>
            </a:extLst>
          </p:cNvPr>
          <p:cNvSpPr/>
          <p:nvPr/>
        </p:nvSpPr>
        <p:spPr>
          <a:xfrm>
            <a:off x="6655989" y="127527"/>
            <a:ext cx="5082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</a:t>
            </a:r>
            <a:r>
              <a:rPr lang="en-US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</a:t>
            </a:r>
            <a:r>
              <a:rPr lang="en-US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</a:t>
            </a:r>
            <a:r>
              <a:rPr lang="en-US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i="1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взгляд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такие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собрания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позволяют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реальные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</a:t>
            </a:r>
            <a:r>
              <a:rPr lang="en-US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поселения?»,</a:t>
            </a:r>
            <a:r>
              <a:rPr lang="en-US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endParaRPr lang="en-US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BED259-6022-4AC2-B469-419020B01C64}"/>
              </a:ext>
            </a:extLst>
          </p:cNvPr>
          <p:cNvCxnSpPr>
            <a:cxnSpLocks/>
          </p:cNvCxnSpPr>
          <p:nvPr/>
        </p:nvCxnSpPr>
        <p:spPr>
          <a:xfrm>
            <a:off x="6110177" y="127527"/>
            <a:ext cx="0" cy="680490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527A90F-C482-48CF-827D-9D66A3374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72" y="1450587"/>
            <a:ext cx="5675868" cy="45297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BAB210-3358-430D-9774-67FEB3416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653" y="1550812"/>
            <a:ext cx="5736833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8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BB37FF0-3DC5-49E0-BD31-0C62F39A8E90}"/>
              </a:ext>
            </a:extLst>
          </p:cNvPr>
          <p:cNvSpPr/>
          <p:nvPr/>
        </p:nvSpPr>
        <p:spPr>
          <a:xfrm>
            <a:off x="0" y="-6052"/>
            <a:ext cx="12192000" cy="1235413"/>
          </a:xfrm>
          <a:prstGeom prst="rect">
            <a:avLst/>
          </a:prstGeom>
          <a:solidFill>
            <a:schemeClr val="accent4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CAF284F1-4F60-4188-A8E0-FAC053A95A66}"/>
              </a:ext>
            </a:extLst>
          </p:cNvPr>
          <p:cNvSpPr txBox="1">
            <a:spLocks/>
          </p:cNvSpPr>
          <p:nvPr/>
        </p:nvSpPr>
        <p:spPr>
          <a:xfrm>
            <a:off x="110836" y="-485833"/>
            <a:ext cx="11769539" cy="241002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accent5">
                  <a:lumMod val="50000"/>
                </a:schemeClr>
              </a:buClr>
              <a:buSzPct val="121000"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ДОВЕРИЕ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72A057-3AA3-4F4D-9C05-CAFB2B0F2890}"/>
              </a:ext>
            </a:extLst>
          </p:cNvPr>
          <p:cNvSpPr/>
          <p:nvPr/>
        </p:nvSpPr>
        <p:spPr>
          <a:xfrm>
            <a:off x="183088" y="6176708"/>
            <a:ext cx="5853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Примечание: Критерий Хи-Квадрат: 8.3799 с Р-значением = 0.004;</a:t>
            </a:r>
          </a:p>
          <a:p>
            <a:pPr marL="914400" indent="-52388"/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U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-критерий Манна-Уитни: 365560 с Р-значением = 0.003.</a:t>
            </a:r>
          </a:p>
          <a:p>
            <a:pPr marL="52388" indent="-52388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Источник данных для среднего по России –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Евробарометр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 флэш 2017, сельские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н.п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. 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E6FACB-7976-4837-B818-323559AEBCDA}"/>
              </a:ext>
            </a:extLst>
          </p:cNvPr>
          <p:cNvSpPr/>
          <p:nvPr/>
        </p:nvSpPr>
        <p:spPr>
          <a:xfrm>
            <a:off x="329726" y="1350530"/>
            <a:ext cx="11769539" cy="95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Ответы респондентов на вопрос 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</a:rPr>
              <a:t>«Оцените, насколько Вы доверяете муниципальным, местным органам управления – главе поселения»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, % </a:t>
            </a:r>
          </a:p>
          <a:p>
            <a:pPr algn="ctr">
              <a:lnSpc>
                <a:spcPct val="107000"/>
              </a:lnSpc>
            </a:pP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(абсолютно или скорее доверяю)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1A7E96-930F-4E09-B192-253E78B0D197}"/>
              </a:ext>
            </a:extLst>
          </p:cNvPr>
          <p:cNvSpPr/>
          <p:nvPr/>
        </p:nvSpPr>
        <p:spPr>
          <a:xfrm>
            <a:off x="6080245" y="6187345"/>
            <a:ext cx="5928667" cy="47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2488" marR="0" indent="-1195388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Примечание: Критерий Хи-Квадрат: 14.409 с Р-значением = 0.001; Критерий 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Краскела-Уоллиса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: 14.403 с Р-значением = 0.001.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3">
            <a:extLst>
              <a:ext uri="{FF2B5EF4-FFF2-40B4-BE49-F238E27FC236}">
                <a16:creationId xmlns:a16="http://schemas.microsoft.com/office/drawing/2014/main" id="{B8FC108F-8086-471C-9DA6-4933AE0562DE}"/>
              </a:ext>
            </a:extLst>
          </p:cNvPr>
          <p:cNvCxnSpPr>
            <a:cxnSpLocks/>
          </p:cNvCxnSpPr>
          <p:nvPr/>
        </p:nvCxnSpPr>
        <p:spPr>
          <a:xfrm flipV="1">
            <a:off x="5946554" y="2431577"/>
            <a:ext cx="0" cy="432706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4B43E99-3228-4AA6-9888-8ECDD33FB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96" y="2068540"/>
            <a:ext cx="5736833" cy="39688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7F215D-CFB2-40D5-9ED9-595401A18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632" y="2414629"/>
            <a:ext cx="5913633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09C4DD7-8CC8-466F-94EC-92C44A0E80EB}"/>
              </a:ext>
            </a:extLst>
          </p:cNvPr>
          <p:cNvSpPr/>
          <p:nvPr/>
        </p:nvSpPr>
        <p:spPr>
          <a:xfrm>
            <a:off x="30376" y="111579"/>
            <a:ext cx="5124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чувствуете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себя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ответственным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происходит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Вашем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населенном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пункте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?», 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D52352-66E4-4393-BA48-80DBD7AB0ACA}"/>
              </a:ext>
            </a:extLst>
          </p:cNvPr>
          <p:cNvSpPr/>
          <p:nvPr/>
        </p:nvSpPr>
        <p:spPr>
          <a:xfrm>
            <a:off x="173670" y="6284756"/>
            <a:ext cx="4981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Примечание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Хи-Квадрат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3.8094 с Р-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= 0.051; U-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критерий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Манна-Уитни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255250 с Р-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значением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= 0.045.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0D8E95-4608-4C6D-85C8-26546414E697}"/>
              </a:ext>
            </a:extLst>
          </p:cNvPr>
          <p:cNvSpPr/>
          <p:nvPr/>
        </p:nvSpPr>
        <p:spPr>
          <a:xfrm>
            <a:off x="5155270" y="5633148"/>
            <a:ext cx="703673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Примечание:</a:t>
            </a:r>
            <a:endParaRPr lang="en-US" sz="105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914400" indent="-914400"/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Общественный проект, деньги: 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chi</a:t>
            </a:r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-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squared value</a:t>
            </a:r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: 39.681 с Р-значением = 0.000; 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U</a:t>
            </a:r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-критерий Манна-Уитни: 432130 с Р-значением = 0.000. Силы и время: критерий Хи-Квадрат: 2.3323 с Р-значением = 0.1267; 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U</a:t>
            </a:r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-критерий Манна-Уитни: 482800 с Р-значением = 0.115.</a:t>
            </a:r>
            <a:endParaRPr lang="en-US" sz="105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914400" indent="-914400"/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Благотворительный проект, деньги: критерий Хи-Квадрат: 13.979 с Р-значением = 0.000; 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U</a:t>
            </a:r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-критерий Манна-Уитни: 458120 с Р-значением = 0.000. Силы и время: критерий Хи-Квадрат: 4.1292 с Р-значением = 0.042; 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U</a:t>
            </a:r>
            <a:r>
              <a:rPr lang="ru-RU" sz="105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-критерий Манна-Уитни: 476510 с Р-значением = 0.037.</a:t>
            </a:r>
            <a:endParaRPr lang="en-US" sz="105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2FE42F-C882-465A-A21B-902B634A6879}"/>
              </a:ext>
            </a:extLst>
          </p:cNvPr>
          <p:cNvSpPr/>
          <p:nvPr/>
        </p:nvSpPr>
        <p:spPr>
          <a:xfrm>
            <a:off x="5155269" y="111579"/>
            <a:ext cx="6861159" cy="139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респондентов на вопросы </a:t>
            </a:r>
            <a:r>
              <a:rPr lang="ru-RU" sz="1600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«Готовы ли Вы вкладывать личные деньги, силы и время в благотворительный / общественный проект, который не принесет выгоды лично Вам, но будет полезен для общества – то есть в основном для тех, с кем Вы не знакомы?»</a:t>
            </a:r>
            <a:r>
              <a:rPr lang="ru-RU" sz="16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%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3">
            <a:extLst>
              <a:ext uri="{FF2B5EF4-FFF2-40B4-BE49-F238E27FC236}">
                <a16:creationId xmlns:a16="http://schemas.microsoft.com/office/drawing/2014/main" id="{45DE6922-3F96-4765-8FE3-16FFF5A34E16}"/>
              </a:ext>
            </a:extLst>
          </p:cNvPr>
          <p:cNvCxnSpPr>
            <a:cxnSpLocks/>
          </p:cNvCxnSpPr>
          <p:nvPr/>
        </p:nvCxnSpPr>
        <p:spPr>
          <a:xfrm flipV="1">
            <a:off x="5155270" y="111579"/>
            <a:ext cx="0" cy="677831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43E2D48-8345-44F0-96D2-0F2635806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38" y="1735820"/>
            <a:ext cx="4633362" cy="43529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DE136D-505E-4F78-8F8A-41A042606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159" y="1578957"/>
            <a:ext cx="6754953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7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374F16-7B1B-415A-AF3C-1D0BDB5E905E}"/>
              </a:ext>
            </a:extLst>
          </p:cNvPr>
          <p:cNvSpPr/>
          <p:nvPr/>
        </p:nvSpPr>
        <p:spPr>
          <a:xfrm>
            <a:off x="0" y="-6052"/>
            <a:ext cx="12192000" cy="863229"/>
          </a:xfrm>
          <a:prstGeom prst="rect">
            <a:avLst/>
          </a:prstGeom>
          <a:solidFill>
            <a:schemeClr val="accent5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68C4BAB-3374-4C7A-9EA5-AA22A4AF7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90515"/>
              </p:ext>
            </p:extLst>
          </p:nvPr>
        </p:nvGraphicFramePr>
        <p:xfrm>
          <a:off x="109795" y="4085463"/>
          <a:ext cx="7247495" cy="2700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3491">
                  <a:extLst>
                    <a:ext uri="{9D8B030D-6E8A-4147-A177-3AD203B41FA5}">
                      <a16:colId xmlns:a16="http://schemas.microsoft.com/office/drawing/2014/main" val="2138217467"/>
                    </a:ext>
                  </a:extLst>
                </a:gridCol>
                <a:gridCol w="1009281">
                  <a:extLst>
                    <a:ext uri="{9D8B030D-6E8A-4147-A177-3AD203B41FA5}">
                      <a16:colId xmlns:a16="http://schemas.microsoft.com/office/drawing/2014/main" val="3175274139"/>
                    </a:ext>
                  </a:extLst>
                </a:gridCol>
                <a:gridCol w="977070">
                  <a:extLst>
                    <a:ext uri="{9D8B030D-6E8A-4147-A177-3AD203B41FA5}">
                      <a16:colId xmlns:a16="http://schemas.microsoft.com/office/drawing/2014/main" val="3594473353"/>
                    </a:ext>
                  </a:extLst>
                </a:gridCol>
                <a:gridCol w="997653">
                  <a:extLst>
                    <a:ext uri="{9D8B030D-6E8A-4147-A177-3AD203B41FA5}">
                      <a16:colId xmlns:a16="http://schemas.microsoft.com/office/drawing/2014/main" val="53400192"/>
                    </a:ext>
                  </a:extLst>
                </a:gridCol>
              </a:tblGrid>
              <a:tr h="27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520315" algn="l"/>
                          <a:tab pos="-2340610" algn="l"/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РЕГИОН Б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Вся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выборка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Нет ППМИ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Есть ППМИ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9096240"/>
                  </a:ext>
                </a:extLst>
              </a:tr>
              <a:tr h="3750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«Обеспечение безопасности и жизнедеятельности населения </a:t>
                      </a: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название региона</a:t>
                      </a: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6051726"/>
                  </a:ext>
                </a:extLst>
              </a:tr>
              <a:tr h="201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«Проект по поддержке местных инициатив»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50%</a:t>
                      </a:r>
                      <a:endParaRPr lang="en-US" sz="1800" b="1" kern="120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</a:t>
                      </a: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32%</a:t>
                      </a: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</a:t>
                      </a: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53%</a:t>
                      </a: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0110234"/>
                  </a:ext>
                </a:extLst>
              </a:tr>
              <a:tr h="2464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«Развитие транспортной системы» на 2013-2020 гг.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6091858"/>
                  </a:ext>
                </a:extLst>
              </a:tr>
              <a:tr h="3750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«Программа поддержки занятых в традиционном секторе экономики»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9721719"/>
                  </a:ext>
                </a:extLst>
              </a:tr>
              <a:tr h="3750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Не слышал ни об одной из перечисленных программ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39%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99098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64B0C6F-5B9F-4C74-B5AA-7FB4D6065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886512"/>
              </p:ext>
            </p:extLst>
          </p:nvPr>
        </p:nvGraphicFramePr>
        <p:xfrm>
          <a:off x="109796" y="1796911"/>
          <a:ext cx="7247503" cy="2243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3496">
                  <a:extLst>
                    <a:ext uri="{9D8B030D-6E8A-4147-A177-3AD203B41FA5}">
                      <a16:colId xmlns:a16="http://schemas.microsoft.com/office/drawing/2014/main" val="933903862"/>
                    </a:ext>
                  </a:extLst>
                </a:gridCol>
                <a:gridCol w="1009282">
                  <a:extLst>
                    <a:ext uri="{9D8B030D-6E8A-4147-A177-3AD203B41FA5}">
                      <a16:colId xmlns:a16="http://schemas.microsoft.com/office/drawing/2014/main" val="2215740300"/>
                    </a:ext>
                  </a:extLst>
                </a:gridCol>
                <a:gridCol w="977071">
                  <a:extLst>
                    <a:ext uri="{9D8B030D-6E8A-4147-A177-3AD203B41FA5}">
                      <a16:colId xmlns:a16="http://schemas.microsoft.com/office/drawing/2014/main" val="117216679"/>
                    </a:ext>
                  </a:extLst>
                </a:gridCol>
                <a:gridCol w="997654">
                  <a:extLst>
                    <a:ext uri="{9D8B030D-6E8A-4147-A177-3AD203B41FA5}">
                      <a16:colId xmlns:a16="http://schemas.microsoft.com/office/drawing/2014/main" val="597812749"/>
                    </a:ext>
                  </a:extLst>
                </a:gridCol>
              </a:tblGrid>
              <a:tr h="375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РЕГИОН А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Вся 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выборка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Нет ППМИ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Есть ППМИ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00940"/>
                  </a:ext>
                </a:extLst>
              </a:tr>
              <a:tr h="2464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«Молодежь </a:t>
                      </a: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название региона</a:t>
                      </a: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» на 2013-2018 гг.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0623843"/>
                  </a:ext>
                </a:extLst>
              </a:tr>
              <a:tr h="201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«Проект по поддержке местных инициатив»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</a:t>
                      </a: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20%</a:t>
                      </a: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</a:t>
                      </a: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37%</a:t>
                      </a: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67170"/>
                  </a:ext>
                </a:extLst>
              </a:tr>
              <a:tr h="3750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«Программа поддержки занятых в традиционном секторе экономики»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9553439"/>
                  </a:ext>
                </a:extLst>
              </a:tr>
              <a:tr h="183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«Лесное хозяйство области» на 2017 – 2022 гг.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9462801"/>
                  </a:ext>
                </a:extLst>
              </a:tr>
              <a:tr h="3750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Не слышал ни об одной из перечисленных программ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71%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57%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6605723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D705E0-FEA6-47C8-AFFE-637F5A47EE53}"/>
              </a:ext>
            </a:extLst>
          </p:cNvPr>
          <p:cNvCxnSpPr>
            <a:cxnSpLocks/>
          </p:cNvCxnSpPr>
          <p:nvPr/>
        </p:nvCxnSpPr>
        <p:spPr>
          <a:xfrm>
            <a:off x="7484760" y="1796911"/>
            <a:ext cx="0" cy="501202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C91CE98-54DE-408C-B348-D2E46C4B6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013" y="1796911"/>
            <a:ext cx="4523075" cy="49629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6B80C1-9C05-41C6-AF34-414AC2C0A7F1}"/>
              </a:ext>
            </a:extLst>
          </p:cNvPr>
          <p:cNvSpPr txBox="1"/>
          <p:nvPr/>
        </p:nvSpPr>
        <p:spPr>
          <a:xfrm rot="19327020">
            <a:off x="7823830" y="2675334"/>
            <a:ext cx="1888450" cy="3385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Сопровождение!</a:t>
            </a:r>
            <a:endParaRPr lang="en-US" sz="1600" b="1" dirty="0">
              <a:solidFill>
                <a:schemeClr val="accent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23C362-A07D-4939-9F10-C397E296D58F}"/>
              </a:ext>
            </a:extLst>
          </p:cNvPr>
          <p:cNvSpPr/>
          <p:nvPr/>
        </p:nvSpPr>
        <p:spPr>
          <a:xfrm>
            <a:off x="-379227" y="991984"/>
            <a:ext cx="12571227" cy="67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400"/>
              </a:spcAft>
            </a:pP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«Сейчас я зачитаю несколько программ, которые реализуются в Вашем регионе. Скажите, знаете ли Вы, в чем они заключаются.», %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1C1EAF48-4A73-4079-B475-3891BA47C3C5}"/>
              </a:ext>
            </a:extLst>
          </p:cNvPr>
          <p:cNvSpPr txBox="1">
            <a:spLocks/>
          </p:cNvSpPr>
          <p:nvPr/>
        </p:nvSpPr>
        <p:spPr>
          <a:xfrm>
            <a:off x="109795" y="126795"/>
            <a:ext cx="11769539" cy="7303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accent5">
                  <a:lumMod val="50000"/>
                </a:schemeClr>
              </a:buClr>
              <a:buSzPct val="121000"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УЗНАВАЕМОСТЬ ПРОГРАММ ИБ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82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B9D2AD-2572-4240-AFC3-4CE802F1D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1528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B5F78F-2E8C-4FB1-BE76-BBC097C2D5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808" y="574158"/>
            <a:ext cx="5326913" cy="6698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30DD43-22A8-44E2-A9BE-A3CF2C2740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2231" y="6549656"/>
            <a:ext cx="3830490" cy="3264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90DDDC-4A29-4FCD-A157-2908489C4720}"/>
              </a:ext>
            </a:extLst>
          </p:cNvPr>
          <p:cNvSpPr txBox="1"/>
          <p:nvPr/>
        </p:nvSpPr>
        <p:spPr>
          <a:xfrm>
            <a:off x="1378689" y="4417947"/>
            <a:ext cx="1062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3300"/>
                </a:solidFill>
              </a:rPr>
              <a:t>Анна Сухова – </a:t>
            </a:r>
            <a:r>
              <a:rPr lang="ru-RU" dirty="0"/>
              <a:t>координатор проекта по развитию инициативного бюджетирования, Всемирный банк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1EEAAE-C801-46BC-B80B-592EEAEAB55A}"/>
              </a:ext>
            </a:extLst>
          </p:cNvPr>
          <p:cNvSpPr txBox="1"/>
          <p:nvPr/>
        </p:nvSpPr>
        <p:spPr>
          <a:xfrm>
            <a:off x="1715750" y="5129858"/>
            <a:ext cx="7173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asukhova@worldbank.org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+7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499 921 2079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0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08DE0EB-DA18-4C7C-BE5E-F9FACF0E0B18}"/>
              </a:ext>
            </a:extLst>
          </p:cNvPr>
          <p:cNvSpPr/>
          <p:nvPr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81BAFC91-8C3E-48B5-A96D-AA17C99C9E84}"/>
              </a:ext>
            </a:extLst>
          </p:cNvPr>
          <p:cNvSpPr txBox="1">
            <a:spLocks/>
          </p:cNvSpPr>
          <p:nvPr/>
        </p:nvSpPr>
        <p:spPr>
          <a:xfrm>
            <a:off x="110836" y="-485833"/>
            <a:ext cx="11769539" cy="241002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accent5">
                  <a:lumMod val="50000"/>
                </a:schemeClr>
              </a:buClr>
              <a:buSzPct val="121000"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ЦЕЛЬ ИССЛЕДОВАНИЯ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E0876-98B5-46D7-BA28-EFC5D42AF347}"/>
              </a:ext>
            </a:extLst>
          </p:cNvPr>
          <p:cNvSpPr txBox="1"/>
          <p:nvPr/>
        </p:nvSpPr>
        <p:spPr>
          <a:xfrm>
            <a:off x="311625" y="1815332"/>
            <a:ext cx="1114292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+mj-lt"/>
              </a:rPr>
              <a:t>Цель - выявить долгосрочные эффекты от реализации программ ИБ</a:t>
            </a:r>
            <a:endParaRPr lang="ru-RU" sz="2800" dirty="0">
              <a:latin typeface="+mj-lt"/>
            </a:endParaRPr>
          </a:p>
          <a:p>
            <a:endParaRPr lang="ru-RU" sz="2400" dirty="0">
              <a:latin typeface="+mj-lt"/>
            </a:endParaRPr>
          </a:p>
          <a:p>
            <a:r>
              <a:rPr lang="ru-RU" sz="2400" dirty="0">
                <a:latin typeface="+mj-lt"/>
              </a:rPr>
              <a:t>Примеры эффектов: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повышение прозрачности использования бюджетных средств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рост удовлетворенности жителей работой органов местного самоуправления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рост удовлетворенности жителей качеством местной инфраструктуры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укрепление доверия населения к власти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готовность власти к диалогу с населением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изменение восприятия населением собственной роли в развитии сообщества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снижение патерналистских настроений</a:t>
            </a:r>
          </a:p>
        </p:txBody>
      </p:sp>
    </p:spTree>
    <p:extLst>
      <p:ext uri="{BB962C8B-B14F-4D97-AF65-F5344CB8AC3E}">
        <p14:creationId xmlns:p14="http://schemas.microsoft.com/office/powerpoint/2010/main" val="396766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endCxn id="19" idx="2"/>
          </p:cNvCxnSpPr>
          <p:nvPr/>
        </p:nvCxnSpPr>
        <p:spPr>
          <a:xfrm flipV="1">
            <a:off x="3360420" y="3911203"/>
            <a:ext cx="5349240" cy="1758077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195" y="176249"/>
            <a:ext cx="11414540" cy="858166"/>
          </a:xfrm>
        </p:spPr>
        <p:txBody>
          <a:bodyPr>
            <a:noAutofit/>
          </a:bodyPr>
          <a:lstStyle/>
          <a:p>
            <a:r>
              <a:rPr lang="ru-RU" sz="40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Как измерить эффект от Программы?</a:t>
            </a:r>
            <a:endParaRPr lang="en-US" sz="4000" b="1" cap="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03220" y="5669280"/>
            <a:ext cx="6777990" cy="22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903220" y="1908810"/>
            <a:ext cx="11430" cy="37604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81210" y="5892195"/>
            <a:ext cx="148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Время</a:t>
            </a:r>
            <a:endParaRPr lang="en-US" sz="1600" b="1" dirty="0"/>
          </a:p>
        </p:txBody>
      </p:sp>
      <p:sp>
        <p:nvSpPr>
          <p:cNvPr id="16" name="Oval 15"/>
          <p:cNvSpPr/>
          <p:nvPr/>
        </p:nvSpPr>
        <p:spPr>
          <a:xfrm>
            <a:off x="3177540" y="5514975"/>
            <a:ext cx="297180" cy="30861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709660" y="3756898"/>
            <a:ext cx="297180" cy="30861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86100" y="587680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Было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55430" y="369617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Стало</a:t>
            </a:r>
            <a:endParaRPr lang="en-US" dirty="0"/>
          </a:p>
        </p:txBody>
      </p:sp>
      <p:sp>
        <p:nvSpPr>
          <p:cNvPr id="22" name="Right Brace 21"/>
          <p:cNvSpPr/>
          <p:nvPr/>
        </p:nvSpPr>
        <p:spPr>
          <a:xfrm>
            <a:off x="8778240" y="4065509"/>
            <a:ext cx="377190" cy="1603771"/>
          </a:xfrm>
          <a:prstGeom prst="rightBrac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349740" y="4629150"/>
            <a:ext cx="2503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Изменения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8630" y="2160270"/>
            <a:ext cx="2320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/>
              <a:t>Удовлетворенность жизнью на селе</a:t>
            </a:r>
            <a:endParaRPr lang="en-US" sz="1600" b="1" dirty="0"/>
          </a:p>
        </p:txBody>
      </p:sp>
      <p:sp>
        <p:nvSpPr>
          <p:cNvPr id="27" name="Cloud Callout 26"/>
          <p:cNvSpPr/>
          <p:nvPr/>
        </p:nvSpPr>
        <p:spPr>
          <a:xfrm>
            <a:off x="8046720" y="1027628"/>
            <a:ext cx="3863340" cy="2483882"/>
          </a:xfrm>
          <a:prstGeom prst="cloudCallout">
            <a:avLst>
              <a:gd name="adj1" fmla="val 16741"/>
              <a:gd name="adj2" fmla="val 96201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omic Sans MS" panose="030F0702030302020204" pitchFamily="66" charset="0"/>
              </a:rPr>
              <a:t>За счет чего произошли эти изменения?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95615" y="5823585"/>
            <a:ext cx="1673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Стало – </a:t>
            </a:r>
          </a:p>
          <a:p>
            <a:pPr algn="ctr"/>
            <a:r>
              <a:rPr lang="ru-RU" sz="1600" dirty="0"/>
              <a:t>второй замер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8741410" y="5666737"/>
            <a:ext cx="239396" cy="154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/>
      <p:bldP spid="21" grpId="0"/>
      <p:bldP spid="22" grpId="0" animBg="1"/>
      <p:bldP spid="24" grpId="0"/>
      <p:bldP spid="27" grpId="0" animBg="1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V="1">
            <a:off x="2923031" y="1754772"/>
            <a:ext cx="5498781" cy="3229683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934144" y="3744099"/>
            <a:ext cx="5447029" cy="126617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9" idx="2"/>
          </p:cNvCxnSpPr>
          <p:nvPr/>
        </p:nvCxnSpPr>
        <p:spPr>
          <a:xfrm flipV="1">
            <a:off x="2935412" y="3287129"/>
            <a:ext cx="5349239" cy="1697528"/>
          </a:xfrm>
          <a:prstGeom prst="line">
            <a:avLst/>
          </a:prstGeom>
          <a:ln w="38100">
            <a:solidFill>
              <a:schemeClr val="bg1">
                <a:lumMod val="75000"/>
                <a:alpha val="29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3357" y="214669"/>
            <a:ext cx="12106275" cy="82959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Как </a:t>
            </a:r>
            <a:r>
              <a:rPr lang="ru-RU" sz="4000" b="1" cap="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ОТделить</a:t>
            </a:r>
            <a:r>
              <a:rPr lang="ru-RU" sz="40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эффект от ИБ ОТ </a:t>
            </a:r>
            <a:r>
              <a:rPr lang="ru-RU" sz="4000" b="1" cap="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другиХ</a:t>
            </a:r>
            <a:r>
              <a:rPr lang="ru-RU" sz="40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ru-RU" sz="4000" b="1" cap="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факторОВ</a:t>
            </a:r>
            <a:r>
              <a:rPr lang="ru-RU" sz="40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?</a:t>
            </a:r>
            <a:endParaRPr lang="en-US" sz="4000" b="1" cap="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54718" y="5040630"/>
            <a:ext cx="6777990" cy="22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454718" y="1280160"/>
            <a:ext cx="11430" cy="37604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358438" y="5063490"/>
            <a:ext cx="148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Время</a:t>
            </a:r>
            <a:endParaRPr lang="en-US" sz="1600" b="1" dirty="0"/>
          </a:p>
        </p:txBody>
      </p:sp>
      <p:sp>
        <p:nvSpPr>
          <p:cNvPr id="16" name="Oval 15"/>
          <p:cNvSpPr/>
          <p:nvPr/>
        </p:nvSpPr>
        <p:spPr>
          <a:xfrm>
            <a:off x="2729038" y="4886325"/>
            <a:ext cx="297180" cy="30861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284651" y="3193376"/>
            <a:ext cx="216854" cy="187506"/>
          </a:xfrm>
          <a:prstGeom prst="ellipse">
            <a:avLst/>
          </a:prstGeom>
          <a:solidFill>
            <a:srgbClr val="C00000">
              <a:alpha val="19000"/>
            </a:srgbClr>
          </a:solidFill>
          <a:ln>
            <a:solidFill>
              <a:schemeClr val="accent1">
                <a:shade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0345" y="5133320"/>
            <a:ext cx="2372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0070C0"/>
                </a:solidFill>
              </a:rPr>
              <a:t>Было –</a:t>
            </a:r>
          </a:p>
          <a:p>
            <a:pPr algn="r"/>
            <a:r>
              <a:rPr lang="ru-RU" sz="1600" dirty="0">
                <a:solidFill>
                  <a:srgbClr val="0070C0"/>
                </a:solidFill>
              </a:rPr>
              <a:t>Контрольная группа,</a:t>
            </a:r>
          </a:p>
          <a:p>
            <a:pPr algn="r"/>
            <a:r>
              <a:rPr lang="ru-RU" sz="1600" dirty="0">
                <a:solidFill>
                  <a:srgbClr val="0070C0"/>
                </a:solidFill>
              </a:rPr>
              <a:t>Не участники ИБ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06626" y="301618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Стало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8381173" y="3928348"/>
            <a:ext cx="377190" cy="1065370"/>
          </a:xfrm>
          <a:prstGeom prst="rightBrac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963150" y="4236934"/>
            <a:ext cx="293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Изменения, вызванные «другими» факторами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04968" y="1246951"/>
            <a:ext cx="2320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/>
              <a:t>Удовлетворенность жизнью на селе</a:t>
            </a:r>
            <a:endParaRPr lang="en-US" sz="1600" b="1" dirty="0"/>
          </a:p>
        </p:txBody>
      </p:sp>
      <p:sp>
        <p:nvSpPr>
          <p:cNvPr id="15" name="Oval 14"/>
          <p:cNvSpPr/>
          <p:nvPr/>
        </p:nvSpPr>
        <p:spPr>
          <a:xfrm>
            <a:off x="2843338" y="4886325"/>
            <a:ext cx="297180" cy="308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19844" y="5129807"/>
            <a:ext cx="2560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B050"/>
                </a:solidFill>
              </a:rPr>
              <a:t>Было –</a:t>
            </a:r>
          </a:p>
          <a:p>
            <a:r>
              <a:rPr lang="ru-RU" sz="1600" dirty="0">
                <a:solidFill>
                  <a:srgbClr val="00B050"/>
                </a:solidFill>
              </a:rPr>
              <a:t>Экспериментальная группа, </a:t>
            </a:r>
          </a:p>
          <a:p>
            <a:r>
              <a:rPr lang="ru-RU" sz="1600" dirty="0">
                <a:solidFill>
                  <a:srgbClr val="00B050"/>
                </a:solidFill>
              </a:rPr>
              <a:t>Участники ИБ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273222" y="1630590"/>
            <a:ext cx="297180" cy="30861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0000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61792" y="3589794"/>
            <a:ext cx="297180" cy="308610"/>
          </a:xfrm>
          <a:prstGeom prst="ellipse">
            <a:avLst/>
          </a:prstGeom>
          <a:gradFill>
            <a:gsLst>
              <a:gs pos="0">
                <a:srgbClr val="0070C0"/>
              </a:gs>
              <a:gs pos="100000">
                <a:srgbClr val="C0000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661208" y="1501677"/>
            <a:ext cx="2962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Стало </a:t>
            </a:r>
            <a:r>
              <a:rPr lang="ru-RU" sz="1400" dirty="0">
                <a:solidFill>
                  <a:srgbClr val="00B050"/>
                </a:solidFill>
              </a:rPr>
              <a:t>–</a:t>
            </a:r>
          </a:p>
          <a:p>
            <a:r>
              <a:rPr lang="ru-RU" sz="1400" dirty="0">
                <a:solidFill>
                  <a:srgbClr val="00B050"/>
                </a:solidFill>
              </a:rPr>
              <a:t>Экспериментальная группа,</a:t>
            </a:r>
          </a:p>
          <a:p>
            <a:r>
              <a:rPr lang="ru-RU" sz="1400" dirty="0">
                <a:solidFill>
                  <a:srgbClr val="00B050"/>
                </a:solidFill>
              </a:rPr>
              <a:t>Участники ИБ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80589" y="3475493"/>
            <a:ext cx="2962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Стало </a:t>
            </a:r>
            <a:r>
              <a:rPr lang="ru-RU" sz="1400" dirty="0">
                <a:solidFill>
                  <a:srgbClr val="0070C0"/>
                </a:solidFill>
              </a:rPr>
              <a:t>–</a:t>
            </a:r>
          </a:p>
          <a:p>
            <a:r>
              <a:rPr lang="ru-RU" sz="1400" dirty="0">
                <a:solidFill>
                  <a:srgbClr val="0070C0"/>
                </a:solidFill>
              </a:rPr>
              <a:t>Контрольная группа, </a:t>
            </a:r>
          </a:p>
          <a:p>
            <a:r>
              <a:rPr lang="ru-RU" sz="1400" dirty="0">
                <a:solidFill>
                  <a:srgbClr val="0070C0"/>
                </a:solidFill>
              </a:rPr>
              <a:t>НЕ участники ИБ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8391969" y="1986588"/>
            <a:ext cx="377190" cy="1573262"/>
          </a:xfrm>
          <a:prstGeom prst="rightBrac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931718" y="2548429"/>
            <a:ext cx="315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Эффект от Программы ИБ!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0236" y="6074094"/>
            <a:ext cx="5965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Контрольные группы – одна из наиболее важных составляющих комплексной оценки эффектов!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98" y="5711368"/>
            <a:ext cx="762000" cy="95250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7684577" y="5173392"/>
            <a:ext cx="1673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Стало – </a:t>
            </a:r>
          </a:p>
          <a:p>
            <a:pPr algn="ctr"/>
            <a:r>
              <a:rPr lang="ru-RU" sz="1600" dirty="0"/>
              <a:t>второй замер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8330372" y="5016544"/>
            <a:ext cx="239396" cy="154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729037" y="1698597"/>
            <a:ext cx="3470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b="1" dirty="0">
                <a:solidFill>
                  <a:schemeClr val="accent5"/>
                </a:solidFill>
              </a:rPr>
              <a:t>Идентичные характеристики</a:t>
            </a:r>
          </a:p>
          <a:p>
            <a:pPr marL="342900" indent="-342900">
              <a:buAutoNum type="arabicParenR"/>
            </a:pPr>
            <a:r>
              <a:rPr lang="ru-RU" sz="2000" b="1" dirty="0">
                <a:solidFill>
                  <a:schemeClr val="accent5"/>
                </a:solidFill>
              </a:rPr>
              <a:t>Отличие одно – участие</a:t>
            </a:r>
            <a:r>
              <a:rPr lang="en-US" sz="2000" b="1" dirty="0">
                <a:solidFill>
                  <a:schemeClr val="accent5"/>
                </a:solidFill>
              </a:rPr>
              <a:t>/ </a:t>
            </a:r>
            <a:r>
              <a:rPr lang="ru-RU" sz="2000" b="1" dirty="0">
                <a:solidFill>
                  <a:schemeClr val="accent5"/>
                </a:solidFill>
              </a:rPr>
              <a:t>не участие в проекте ИБ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461259" y="3193376"/>
            <a:ext cx="1364617" cy="2031474"/>
          </a:xfrm>
          <a:prstGeom prst="straightConnector1">
            <a:avLst/>
          </a:prstGeom>
          <a:ln w="53975">
            <a:solidFill>
              <a:schemeClr val="accent5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73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/>
      <p:bldP spid="21" grpId="0"/>
      <p:bldP spid="22" grpId="0" animBg="1"/>
      <p:bldP spid="24" grpId="0"/>
      <p:bldP spid="15" grpId="0" animBg="1"/>
      <p:bldP spid="17" grpId="0"/>
      <p:bldP spid="23" grpId="0" animBg="1"/>
      <p:bldP spid="26" grpId="0" animBg="1"/>
      <p:bldP spid="27" grpId="0"/>
      <p:bldP spid="28" grpId="0"/>
      <p:bldP spid="29" grpId="0" animBg="1"/>
      <p:bldP spid="30" grpId="0"/>
      <p:bldP spid="12" grpId="0"/>
      <p:bldP spid="35" grpId="0"/>
      <p:bldP spid="37" grpId="0" animBg="1"/>
      <p:bldP spid="38" grpId="0"/>
      <p:bldP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08DE0EB-DA18-4C7C-BE5E-F9FACF0E0B18}"/>
              </a:ext>
            </a:extLst>
          </p:cNvPr>
          <p:cNvSpPr/>
          <p:nvPr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accent1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81BAFC91-8C3E-48B5-A96D-AA17C99C9E84}"/>
              </a:ext>
            </a:extLst>
          </p:cNvPr>
          <p:cNvSpPr txBox="1">
            <a:spLocks/>
          </p:cNvSpPr>
          <p:nvPr/>
        </p:nvSpPr>
        <p:spPr>
          <a:xfrm>
            <a:off x="316321" y="-504883"/>
            <a:ext cx="9829796" cy="241002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accent5">
                  <a:lumMod val="50000"/>
                </a:schemeClr>
              </a:buClr>
              <a:buSzPct val="121000"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МЕТОДОЛОГИЯ				ВЫБОРКА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E0876-98B5-46D7-BA28-EFC5D42AF347}"/>
              </a:ext>
            </a:extLst>
          </p:cNvPr>
          <p:cNvSpPr txBox="1"/>
          <p:nvPr/>
        </p:nvSpPr>
        <p:spPr>
          <a:xfrm>
            <a:off x="4849970" y="1240740"/>
            <a:ext cx="7233171" cy="6209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u="sng" dirty="0">
                <a:latin typeface="+mj-lt"/>
              </a:rPr>
              <a:t>Субъекты</a:t>
            </a:r>
          </a:p>
          <a:p>
            <a:pPr marL="625475" indent="-285750">
              <a:buFont typeface="Arial" panose="020B0604020202020204" pitchFamily="34" charset="0"/>
              <a:buChar char="•"/>
            </a:pPr>
            <a:r>
              <a:rPr lang="ru-RU" sz="2800" b="1" dirty="0">
                <a:latin typeface="+mj-lt"/>
              </a:rPr>
              <a:t>4 </a:t>
            </a:r>
            <a:r>
              <a:rPr lang="ru-RU" sz="2000" b="1" dirty="0">
                <a:latin typeface="+mj-lt"/>
              </a:rPr>
              <a:t>региона </a:t>
            </a:r>
            <a:r>
              <a:rPr lang="ru-RU" sz="2000" dirty="0">
                <a:latin typeface="+mj-lt"/>
              </a:rPr>
              <a:t>с наиболее продолжительным и непрерывным опытом реализации практики ИБ –  Программы поддержки местных инициатив (ППМИ) (Кировская, Тверская, Нижегородская и Ульяновская области)</a:t>
            </a:r>
          </a:p>
          <a:p>
            <a:endParaRPr lang="ru-RU" sz="1100" dirty="0">
              <a:latin typeface="+mj-lt"/>
            </a:endParaRPr>
          </a:p>
          <a:p>
            <a:r>
              <a:rPr lang="ru-RU" sz="2000" dirty="0">
                <a:latin typeface="+mj-lt"/>
              </a:rPr>
              <a:t>2) </a:t>
            </a:r>
            <a:r>
              <a:rPr lang="ru-RU" sz="2000" u="sng" dirty="0">
                <a:latin typeface="+mj-lt"/>
              </a:rPr>
              <a:t>Поселения и населенные пункты </a:t>
            </a:r>
            <a:endParaRPr lang="en-US" sz="2000" dirty="0">
              <a:latin typeface="+mj-lt"/>
            </a:endParaRPr>
          </a:p>
          <a:p>
            <a:pPr marL="625475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51 поселение в экспериментальной и 6 в контрольной группе.</a:t>
            </a:r>
          </a:p>
          <a:p>
            <a:pPr marL="625475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Населенные пункты – центры поселений с численностью населения до 5 000 человек.</a:t>
            </a:r>
          </a:p>
          <a:p>
            <a:endParaRPr lang="ru-RU" sz="1050" dirty="0">
              <a:latin typeface="+mj-lt"/>
            </a:endParaRPr>
          </a:p>
          <a:p>
            <a:r>
              <a:rPr lang="ru-RU" sz="2000" dirty="0">
                <a:latin typeface="+mj-lt"/>
              </a:rPr>
              <a:t>3) </a:t>
            </a:r>
            <a:r>
              <a:rPr lang="ru-RU" sz="2000" u="sng" dirty="0">
                <a:latin typeface="+mj-lt"/>
              </a:rPr>
              <a:t>Отбор респондентов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2800" b="1" dirty="0">
                <a:latin typeface="+mj-lt"/>
              </a:rPr>
              <a:t>2510</a:t>
            </a:r>
            <a:r>
              <a:rPr lang="ru-RU" sz="2000" b="1" dirty="0">
                <a:latin typeface="+mj-lt"/>
              </a:rPr>
              <a:t> респондентов</a:t>
            </a:r>
            <a:r>
              <a:rPr lang="ru-RU" sz="2000" dirty="0">
                <a:latin typeface="+mj-lt"/>
              </a:rPr>
              <a:t>, включая 2000 в экспериментальной и 510 в контрольной группе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Интервью по месту жительства методом структурированного интервью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Квотирование по полу и возрасту</a:t>
            </a:r>
          </a:p>
          <a:p>
            <a:endParaRPr lang="ru-RU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08BCF-F3DE-40D1-ACA5-F502E81FE996}"/>
              </a:ext>
            </a:extLst>
          </p:cNvPr>
          <p:cNvSpPr txBox="1"/>
          <p:nvPr/>
        </p:nvSpPr>
        <p:spPr>
          <a:xfrm>
            <a:off x="223541" y="1235413"/>
            <a:ext cx="451756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latin typeface="+mj-lt"/>
              </a:rPr>
              <a:t>Квазиэкспериментальный</a:t>
            </a:r>
            <a:r>
              <a:rPr lang="ru-RU" sz="2000" b="1" dirty="0">
                <a:latin typeface="+mj-lt"/>
              </a:rPr>
              <a:t> дизайн</a:t>
            </a:r>
          </a:p>
          <a:p>
            <a:pPr marL="342900" indent="-342900">
              <a:buAutoNum type="arabicParenR"/>
            </a:pPr>
            <a:endParaRPr lang="ru-RU" sz="2000" u="sng" dirty="0">
              <a:latin typeface="+mj-lt"/>
            </a:endParaRPr>
          </a:p>
          <a:p>
            <a:pPr marL="342900" indent="-342900">
              <a:buAutoNum type="arabicParenR"/>
            </a:pPr>
            <a:r>
              <a:rPr lang="ru-RU" sz="2000" u="sng" dirty="0">
                <a:latin typeface="+mj-lt"/>
              </a:rPr>
              <a:t>Экспериментальная группа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жители муниципальных образований (МО), продолжительно участвовавших в Программе поддержки местных инициатив (ППМИ) (практика ИБ)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1000" u="sng" dirty="0">
              <a:latin typeface="+mj-lt"/>
            </a:endParaRPr>
          </a:p>
          <a:p>
            <a:pPr marL="342900" indent="-342900">
              <a:buAutoNum type="arabicParenR"/>
            </a:pPr>
            <a:r>
              <a:rPr lang="ru-RU" sz="2000" u="sng" dirty="0">
                <a:latin typeface="+mj-lt"/>
              </a:rPr>
              <a:t>Контрольная группа</a:t>
            </a:r>
            <a:endParaRPr lang="ru-RU" sz="20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жители МО, не участвовавших в ППМИ</a:t>
            </a:r>
          </a:p>
          <a:p>
            <a:pPr marL="0" lvl="1"/>
            <a:endParaRPr lang="ru-RU" sz="1000" dirty="0">
              <a:latin typeface="+mj-lt"/>
            </a:endParaRPr>
          </a:p>
          <a:p>
            <a:pPr marL="0" lvl="1"/>
            <a:r>
              <a:rPr lang="ru-RU" sz="2000" dirty="0">
                <a:latin typeface="+mj-lt"/>
              </a:rPr>
              <a:t>Критерии подбора контрольной группы: </a:t>
            </a:r>
          </a:p>
          <a:p>
            <a:pPr lvl="1" indent="-233363"/>
            <a:r>
              <a:rPr lang="ru-RU" sz="2000" dirty="0">
                <a:latin typeface="+mj-lt"/>
              </a:rPr>
              <a:t>(1) численность населения; и </a:t>
            </a:r>
          </a:p>
          <a:p>
            <a:pPr lvl="1" indent="-233363"/>
            <a:r>
              <a:rPr lang="ru-RU" sz="2000" dirty="0">
                <a:latin typeface="+mj-lt"/>
              </a:rPr>
              <a:t>(2) бюджет поселения (по фактически исполненным доходам бюджета МО). </a:t>
            </a:r>
            <a:endParaRPr lang="en-US" sz="2000" dirty="0">
              <a:latin typeface="+mj-lt"/>
            </a:endParaRPr>
          </a:p>
        </p:txBody>
      </p:sp>
      <p:cxnSp>
        <p:nvCxnSpPr>
          <p:cNvPr id="7" name="Прямая соединительная линия 3">
            <a:extLst>
              <a:ext uri="{FF2B5EF4-FFF2-40B4-BE49-F238E27FC236}">
                <a16:creationId xmlns:a16="http://schemas.microsoft.com/office/drawing/2014/main" id="{C63C5205-E33C-45CF-8394-6457A44A94B3}"/>
              </a:ext>
            </a:extLst>
          </p:cNvPr>
          <p:cNvCxnSpPr>
            <a:cxnSpLocks/>
          </p:cNvCxnSpPr>
          <p:nvPr/>
        </p:nvCxnSpPr>
        <p:spPr>
          <a:xfrm flipV="1">
            <a:off x="4776039" y="0"/>
            <a:ext cx="0" cy="6858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34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04154A-7D5C-484E-AC8B-7264810A73B6}"/>
              </a:ext>
            </a:extLst>
          </p:cNvPr>
          <p:cNvSpPr/>
          <p:nvPr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accent2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0EEDA4A-35F4-4F46-9683-DB7BE3CCF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8460663"/>
              </p:ext>
            </p:extLst>
          </p:nvPr>
        </p:nvGraphicFramePr>
        <p:xfrm>
          <a:off x="239486" y="617706"/>
          <a:ext cx="1195251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796BD857-9451-4762-A693-DC27D034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57" y="214669"/>
            <a:ext cx="12106275" cy="8295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ОСНОВНЫЕ РЕЗУЛЬТАТЫ ИССЛЕДОВАНИЯ</a:t>
            </a:r>
            <a:endParaRPr lang="en-US" sz="4000" b="1" cap="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95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97EC76-9B17-4A95-A2F5-95A99FF24868}"/>
              </a:ext>
            </a:extLst>
          </p:cNvPr>
          <p:cNvSpPr/>
          <p:nvPr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bg2">
              <a:lumMod val="9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536314A-47BC-421B-A04B-E37C1D11EEA2}"/>
              </a:ext>
            </a:extLst>
          </p:cNvPr>
          <p:cNvSpPr txBox="1">
            <a:spLocks/>
          </p:cNvSpPr>
          <p:nvPr/>
        </p:nvSpPr>
        <p:spPr>
          <a:xfrm>
            <a:off x="110836" y="-1"/>
            <a:ext cx="11769539" cy="12354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accent5">
                  <a:lumMod val="50000"/>
                </a:schemeClr>
              </a:buClr>
              <a:buSzPct val="121000"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УДОВЛЕТВОРЕННОСТЬ КАЧЕСТВОМ ИНФРАСТРУКТУРЫ И ПРЕДОСТАВЛЯЕМЫХ УСЛУГ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341E085-3987-479B-85CD-7F94F461F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126467"/>
              </p:ext>
            </p:extLst>
          </p:nvPr>
        </p:nvGraphicFramePr>
        <p:xfrm>
          <a:off x="107315" y="6152729"/>
          <a:ext cx="2759710" cy="636969"/>
        </p:xfrm>
        <a:graphic>
          <a:graphicData uri="http://schemas.openxmlformats.org/drawingml/2006/table">
            <a:tbl>
              <a:tblPr firstRow="1" firstCol="1" bandRow="1"/>
              <a:tblGrid>
                <a:gridCol w="2759710">
                  <a:extLst>
                    <a:ext uri="{9D8B030D-6E8A-4147-A177-3AD203B41FA5}">
                      <a16:colId xmlns:a16="http://schemas.microsoft.com/office/drawing/2014/main" val="652527055"/>
                    </a:ext>
                  </a:extLst>
                </a:gridCol>
              </a:tblGrid>
              <a:tr h="155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199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Примечание: Критерий Хи-Квадрат: 14.678 с Р-значением = 0.005; U-критерий Манна-Уитни: 463180 с Р-значением = 0.018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67433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79F15C1-4F08-45FB-8C2B-0F7FA06B3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08526"/>
              </p:ext>
            </p:extLst>
          </p:nvPr>
        </p:nvGraphicFramePr>
        <p:xfrm>
          <a:off x="3122588" y="6102577"/>
          <a:ext cx="2609215" cy="649669"/>
        </p:xfrm>
        <a:graphic>
          <a:graphicData uri="http://schemas.openxmlformats.org/drawingml/2006/table">
            <a:tbl>
              <a:tblPr firstRow="1" firstCol="1" bandRow="1"/>
              <a:tblGrid>
                <a:gridCol w="2609215">
                  <a:extLst>
                    <a:ext uri="{9D8B030D-6E8A-4147-A177-3AD203B41FA5}">
                      <a16:colId xmlns:a16="http://schemas.microsoft.com/office/drawing/2014/main" val="3002804421"/>
                    </a:ext>
                  </a:extLst>
                </a:gridCol>
              </a:tblGrid>
              <a:tr h="1060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47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Примечание: Критерий Хи-Квадрат: 20.914 с Р-значением = 0.000; U-критерий Манна-Уитни: 446500 с Р-значением = 0.017</a:t>
                      </a:r>
                      <a:endParaRPr lang="en-US" sz="10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043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E92D315-BA20-46D1-B4D0-E92A44A85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12449"/>
              </p:ext>
            </p:extLst>
          </p:nvPr>
        </p:nvGraphicFramePr>
        <p:xfrm>
          <a:off x="6278242" y="6242128"/>
          <a:ext cx="5733405" cy="478219"/>
        </p:xfrm>
        <a:graphic>
          <a:graphicData uri="http://schemas.openxmlformats.org/drawingml/2006/table">
            <a:tbl>
              <a:tblPr firstRow="1" firstCol="1" bandRow="1"/>
              <a:tblGrid>
                <a:gridCol w="2947058">
                  <a:extLst>
                    <a:ext uri="{9D8B030D-6E8A-4147-A177-3AD203B41FA5}">
                      <a16:colId xmlns:a16="http://schemas.microsoft.com/office/drawing/2014/main" val="681626108"/>
                    </a:ext>
                  </a:extLst>
                </a:gridCol>
                <a:gridCol w="2786347">
                  <a:extLst>
                    <a:ext uri="{9D8B030D-6E8A-4147-A177-3AD203B41FA5}">
                      <a16:colId xmlns:a16="http://schemas.microsoft.com/office/drawing/2014/main" val="375885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Примечание: Критерий Хи-Квадрат: 133.38 с Р-значением = 0.000; U-критерий Манна-Уитни: 261730 с Р-значением = 0.000</a:t>
                      </a:r>
                      <a:endParaRPr lang="en-US" sz="10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Примечание: Критерий Хи-Квадрат: 84. с Р-значением = 0.000; U-критерий Манна-Уитни: 217130 с Р-значением = 0.000</a:t>
                      </a:r>
                      <a:endParaRPr lang="en-US" sz="10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691199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C5FB531-5F0F-4AB5-966B-DDE8E07E0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485" y="1334028"/>
            <a:ext cx="4048095" cy="28836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2A8179-024B-4425-9D2F-F3707DE0A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083" y="3823227"/>
            <a:ext cx="3456732" cy="2554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31180F-0677-4516-A844-A5E9159649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1233" y="1336540"/>
            <a:ext cx="4041998" cy="28836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05FF3D-C36F-42FD-ABF2-C133BC18B8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5006" y="3429000"/>
            <a:ext cx="3346994" cy="27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5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727DA1-6805-4986-A2FE-424059452264}"/>
              </a:ext>
            </a:extLst>
          </p:cNvPr>
          <p:cNvSpPr/>
          <p:nvPr/>
        </p:nvSpPr>
        <p:spPr>
          <a:xfrm>
            <a:off x="91277" y="127591"/>
            <a:ext cx="61721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респондентов на вопрос </a:t>
            </a:r>
          </a:p>
          <a:p>
            <a:pPr algn="ctr"/>
            <a:r>
              <a:rPr lang="ru-RU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«Насколько Вы в целом удовлетворены тем, как решаются в Вашем поселении вопросы благоустройства и жилищно-коммунальной сферы?», 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BC705F-AE33-4910-B033-CE5F05855038}"/>
              </a:ext>
            </a:extLst>
          </p:cNvPr>
          <p:cNvSpPr/>
          <p:nvPr/>
        </p:nvSpPr>
        <p:spPr>
          <a:xfrm>
            <a:off x="-80611" y="6333066"/>
            <a:ext cx="6172199" cy="47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7763" lvl="2" indent="-97790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tabLst>
                <a:tab pos="966788" algn="l"/>
              </a:tabLst>
            </a:pP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Критерий Хи-Квадрат: 34.005 с Р-значением = 0.000;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-критерий Манна-Уитни: 550920 с Р-значением = 0.000.</a:t>
            </a:r>
            <a:endParaRPr lang="en-US" sz="1200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3">
            <a:extLst>
              <a:ext uri="{FF2B5EF4-FFF2-40B4-BE49-F238E27FC236}">
                <a16:creationId xmlns:a16="http://schemas.microsoft.com/office/drawing/2014/main" id="{0337B463-C570-4E25-817F-DC8010B6AC74}"/>
              </a:ext>
            </a:extLst>
          </p:cNvPr>
          <p:cNvCxnSpPr>
            <a:cxnSpLocks/>
          </p:cNvCxnSpPr>
          <p:nvPr/>
        </p:nvCxnSpPr>
        <p:spPr>
          <a:xfrm flipV="1">
            <a:off x="6190164" y="50702"/>
            <a:ext cx="0" cy="673040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id="{7F03DE7D-BEF5-4221-A150-79E640CF6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4913" y="6282436"/>
            <a:ext cx="5697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Критерий Хи-Квадрат: 13.942 с Р-значением = 0.003; </a:t>
            </a:r>
            <a:r>
              <a:rPr lang="en-US" alt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U-</a:t>
            </a:r>
            <a:r>
              <a:rPr lang="en-US" alt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en-US" alt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Манна-Уитни</a:t>
            </a:r>
            <a:r>
              <a:rPr lang="en-US" alt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442780 с Р-</a:t>
            </a:r>
            <a:r>
              <a:rPr lang="en-US" altLang="en-US" sz="1200" i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значением</a:t>
            </a:r>
            <a:r>
              <a:rPr lang="en-US" alt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0.000.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F46C4F-C850-42F2-B20E-FDA9133F7398}"/>
              </a:ext>
            </a:extLst>
          </p:cNvPr>
          <p:cNvSpPr/>
          <p:nvPr/>
        </p:nvSpPr>
        <p:spPr>
          <a:xfrm>
            <a:off x="6766610" y="127591"/>
            <a:ext cx="49140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Вам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нравится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жить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Вашем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поселке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деревне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b="1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селе</a:t>
            </a:r>
            <a:r>
              <a:rPr lang="en-US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?»</a:t>
            </a:r>
            <a:r>
              <a:rPr lang="en-US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%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94654F-4E53-462D-8FDB-D9196C11A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48" y="1681808"/>
            <a:ext cx="5676126" cy="45242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B42F8A-E100-4158-89BA-63D3089FBE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6643" y="1449240"/>
            <a:ext cx="5340559" cy="467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9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520BD9-CF64-49BE-9ACC-ED4B30A37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35" y="1366742"/>
            <a:ext cx="5578323" cy="44321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0B7247-9750-4E43-925C-11FDDA177889}"/>
              </a:ext>
            </a:extLst>
          </p:cNvPr>
          <p:cNvSpPr/>
          <p:nvPr/>
        </p:nvSpPr>
        <p:spPr>
          <a:xfrm>
            <a:off x="744279" y="179241"/>
            <a:ext cx="104622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респондентов на вопрос </a:t>
            </a:r>
          </a:p>
          <a:p>
            <a:pPr algn="ctr"/>
            <a:r>
              <a:rPr lang="ru-RU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«Как Вы считаете, за последние три года качество жизни в Вашем поселении улучшилось, осталось без изменений или ухудшилось?»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endParaRPr lang="en-US" dirty="0"/>
          </a:p>
        </p:txBody>
      </p:sp>
      <p:cxnSp>
        <p:nvCxnSpPr>
          <p:cNvPr id="9" name="Прямая соединительная линия 3">
            <a:extLst>
              <a:ext uri="{FF2B5EF4-FFF2-40B4-BE49-F238E27FC236}">
                <a16:creationId xmlns:a16="http://schemas.microsoft.com/office/drawing/2014/main" id="{8146F5E1-09D2-4E4B-A40D-7E38FFE65A7D}"/>
              </a:ext>
            </a:extLst>
          </p:cNvPr>
          <p:cNvCxnSpPr>
            <a:cxnSpLocks/>
          </p:cNvCxnSpPr>
          <p:nvPr/>
        </p:nvCxnSpPr>
        <p:spPr>
          <a:xfrm flipH="1" flipV="1">
            <a:off x="6209414" y="1339702"/>
            <a:ext cx="77717" cy="527721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F10A366-75B8-4E10-9434-1EB01A4CB6DC}"/>
              </a:ext>
            </a:extLst>
          </p:cNvPr>
          <p:cNvSpPr/>
          <p:nvPr/>
        </p:nvSpPr>
        <p:spPr>
          <a:xfrm>
            <a:off x="152272" y="627382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Критерий Хи-Квадрат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34.005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Р-значением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0.000;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U-критерий Манна-Уитни: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550920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Р-значением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0.000.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F411095-38DD-489A-9C7C-9C3609243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054" y="5363319"/>
            <a:ext cx="4873336" cy="6463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B2D69A-D82F-4124-8A92-34093DCE00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2296" y="1366742"/>
            <a:ext cx="5700254" cy="52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 Grusha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Grusha" id="{700A8C57-489F-40CF-A8AA-92F9F671E9E1}" vid="{1CE12146-C59D-41CE-9561-F57726E76F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WBG_SPL-GP_PPT_Template_27_June_2014</Template>
  <TotalTime>359</TotalTime>
  <Words>1240</Words>
  <Application>Microsoft Office PowerPoint</Application>
  <PresentationFormat>Widescreen</PresentationFormat>
  <Paragraphs>189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Comic Sans MS</vt:lpstr>
      <vt:lpstr>Times New Roman</vt:lpstr>
      <vt:lpstr>Theme Grusha</vt:lpstr>
      <vt:lpstr>PowerPoint Presentation</vt:lpstr>
      <vt:lpstr>PowerPoint Presentation</vt:lpstr>
      <vt:lpstr>Как измерить эффект от Программы?</vt:lpstr>
      <vt:lpstr>Как ОТделить эффект от ИБ ОТ другиХ факторОВ?</vt:lpstr>
      <vt:lpstr>PowerPoint Presentation</vt:lpstr>
      <vt:lpstr>ОСНОВНЫЕ РЕЗУЛЬТАТЫ ИССЛЕДОВАНИЯ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Sukhova</dc:creator>
  <cp:lastModifiedBy>Anna Sukhova</cp:lastModifiedBy>
  <cp:revision>10</cp:revision>
  <cp:lastPrinted>2019-03-18T14:25:24Z</cp:lastPrinted>
  <dcterms:created xsi:type="dcterms:W3CDTF">2018-12-14T11:05:37Z</dcterms:created>
  <dcterms:modified xsi:type="dcterms:W3CDTF">2019-03-18T14:34:49Z</dcterms:modified>
</cp:coreProperties>
</file>