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9" r:id="rId5"/>
    <p:sldId id="261" r:id="rId6"/>
    <p:sldId id="262" r:id="rId7"/>
    <p:sldId id="263" r:id="rId8"/>
    <p:sldId id="264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3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15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74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18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9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94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33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9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0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12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4A58-689D-47A5-A3DC-A3576703A60E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99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D4A58-689D-47A5-A3DC-A3576703A60E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22FF6-3998-4484-9C58-49B299B9D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07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shevelev@yandex.ru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4901" y="4270968"/>
            <a:ext cx="7001301" cy="133826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2200" dirty="0" smtClean="0"/>
              <a:t>XI. </a:t>
            </a:r>
            <a:r>
              <a:rPr lang="ru-RU" dirty="0"/>
              <a:t>Гражданские активисты - кто они и с чем их едят: как инициативное бюджетирование меняет формат взаимоотношений общества и </a:t>
            </a:r>
            <a:r>
              <a:rPr lang="ru-RU" dirty="0" smtClean="0"/>
              <a:t>власти</a:t>
            </a:r>
          </a:p>
          <a:p>
            <a:pPr algn="l"/>
            <a:r>
              <a:rPr lang="ru-RU" sz="2200" b="1" dirty="0" err="1" smtClean="0"/>
              <a:t>Шевелёв</a:t>
            </a:r>
            <a:r>
              <a:rPr lang="ru-RU" sz="2200" b="1" dirty="0" smtClean="0"/>
              <a:t> </a:t>
            </a:r>
            <a:r>
              <a:rPr lang="ru-RU" sz="2200" b="1" dirty="0" smtClean="0"/>
              <a:t>Михаил </a:t>
            </a:r>
            <a:endParaRPr lang="ru-RU" sz="2200" b="1" dirty="0" smtClean="0"/>
          </a:p>
          <a:p>
            <a:pPr algn="l"/>
            <a:r>
              <a:rPr lang="ru-RU" sz="2200" b="1" dirty="0" smtClean="0"/>
              <a:t>(</a:t>
            </a:r>
            <a:r>
              <a:rPr lang="ru-RU" sz="2200" b="1" dirty="0" smtClean="0"/>
              <a:t>Офис консультантов инициативного бюджетирования, Киров)</a:t>
            </a:r>
            <a:endParaRPr lang="ru-RU" sz="2200" b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86187" y="2932706"/>
            <a:ext cx="7001301" cy="1338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00" b="1" dirty="0" smtClean="0">
                <a:solidFill>
                  <a:schemeClr val="bg1"/>
                </a:solidFill>
              </a:rPr>
              <a:t>Благополучатели проектов инициативного бюджетирования: опыт оценки и методика расчета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56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i="1" dirty="0"/>
              <a:t>По итогам анализа ответов на запрос Минфина России в </a:t>
            </a:r>
            <a:r>
              <a:rPr lang="ru-RU" i="1" dirty="0" smtClean="0"/>
              <a:t>Кировской </a:t>
            </a:r>
            <a:r>
              <a:rPr lang="ru-RU" i="1" dirty="0"/>
              <a:t>области </a:t>
            </a:r>
            <a:r>
              <a:rPr lang="ru-RU" i="1" dirty="0" smtClean="0"/>
              <a:t>зафиксирована </a:t>
            </a:r>
            <a:r>
              <a:rPr lang="ru-RU" i="1" dirty="0"/>
              <a:t>самая высокая доля </a:t>
            </a:r>
            <a:r>
              <a:rPr lang="ru-RU" i="1" dirty="0" smtClean="0"/>
              <a:t>благополучателей </a:t>
            </a:r>
            <a:r>
              <a:rPr lang="ru-RU" i="1" dirty="0"/>
              <a:t>проектов инициативного бюджетирования в 2017 году – 65,4% от общего количества граждан, проживающих в субъекте </a:t>
            </a:r>
            <a:r>
              <a:rPr lang="ru-RU" i="1" dirty="0" smtClean="0"/>
              <a:t>Российской </a:t>
            </a:r>
            <a:r>
              <a:rPr lang="ru-RU" i="1" dirty="0"/>
              <a:t>Федерации. Показатель подтвержден </a:t>
            </a:r>
            <a:r>
              <a:rPr lang="ru-RU" i="1" dirty="0" smtClean="0"/>
              <a:t>методологией </a:t>
            </a:r>
            <a:r>
              <a:rPr lang="ru-RU" i="1" dirty="0"/>
              <a:t>расчета, </a:t>
            </a:r>
            <a:r>
              <a:rPr lang="ru-RU" i="1" dirty="0" smtClean="0"/>
              <a:t>оценивающей </a:t>
            </a:r>
            <a:r>
              <a:rPr lang="ru-RU" i="1" dirty="0"/>
              <a:t>долю </a:t>
            </a:r>
            <a:r>
              <a:rPr lang="ru-RU" i="1" dirty="0" smtClean="0"/>
              <a:t>благополучателей </a:t>
            </a:r>
            <a:r>
              <a:rPr lang="ru-RU" i="1" dirty="0"/>
              <a:t>проектов ИБ. </a:t>
            </a:r>
            <a:r>
              <a:rPr lang="ru-RU" i="1" dirty="0" smtClean="0"/>
              <a:t> </a:t>
            </a:r>
          </a:p>
          <a:p>
            <a:pPr marL="0" indent="0" algn="r">
              <a:buNone/>
            </a:pPr>
            <a:r>
              <a:rPr lang="ru-RU" sz="2200" b="1" i="1" dirty="0" smtClean="0"/>
              <a:t>Доклад Министерства финансов РФ </a:t>
            </a:r>
            <a:r>
              <a:rPr lang="ru-RU" sz="2200" b="1" i="1" dirty="0"/>
              <a:t>о </a:t>
            </a:r>
            <a:r>
              <a:rPr lang="ru-RU" sz="2200" b="1" i="1" dirty="0" smtClean="0"/>
              <a:t>лучшей практике </a:t>
            </a:r>
            <a:r>
              <a:rPr lang="ru-RU" sz="2200" b="1" i="1" dirty="0"/>
              <a:t>развития инициативного </a:t>
            </a:r>
            <a:r>
              <a:rPr lang="ru-RU" sz="2200" b="1" i="1" dirty="0" smtClean="0"/>
              <a:t>бюджетирования в </a:t>
            </a:r>
            <a:r>
              <a:rPr lang="ru-RU" sz="2200" b="1" i="1" dirty="0"/>
              <a:t>субъектах </a:t>
            </a:r>
            <a:r>
              <a:rPr lang="ru-RU" sz="2200" b="1" i="1" dirty="0" smtClean="0"/>
              <a:t>Российской̆ </a:t>
            </a:r>
            <a:r>
              <a:rPr lang="ru-RU" sz="2200" b="1" i="1" dirty="0"/>
              <a:t>Федерации и муниципальных </a:t>
            </a:r>
            <a:r>
              <a:rPr lang="ru-RU" sz="2200" b="1" i="1" dirty="0" smtClean="0"/>
              <a:t>образованиях, Москва 2018</a:t>
            </a:r>
            <a:endParaRPr lang="ru-RU" sz="2200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15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Нормативно-правовые акты проекта: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Постановление </a:t>
            </a:r>
            <a:r>
              <a:rPr lang="ru-RU" dirty="0"/>
              <a:t>Правительства Кировской </a:t>
            </a:r>
            <a:r>
              <a:rPr lang="ru-RU" dirty="0" smtClean="0"/>
              <a:t>области от </a:t>
            </a:r>
            <a:r>
              <a:rPr lang="ru-RU" dirty="0"/>
              <a:t>06.12.2009 № 33/481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 </a:t>
            </a:r>
            <a:r>
              <a:rPr lang="ru-RU" dirty="0"/>
              <a:t>60 Операционное руководство Проекта по поддержке местных </a:t>
            </a:r>
            <a:r>
              <a:rPr lang="ru-RU" dirty="0" smtClean="0"/>
              <a:t>инициатив Кировской области</a:t>
            </a:r>
            <a:r>
              <a:rPr lang="ru-RU" dirty="0"/>
              <a:t>. ППМИ-2017 : Версия консультантов / </a:t>
            </a:r>
            <a:r>
              <a:rPr lang="ru-RU" dirty="0" smtClean="0"/>
              <a:t>Министерство </a:t>
            </a:r>
            <a:r>
              <a:rPr lang="ru-RU" dirty="0"/>
              <a:t>социального развития </a:t>
            </a:r>
            <a:r>
              <a:rPr lang="ru-RU" dirty="0" smtClean="0"/>
              <a:t>Кировской </a:t>
            </a:r>
            <a:r>
              <a:rPr lang="ru-RU" dirty="0"/>
              <a:t>области ; ООО «Актив-Альянс». – Киров : О-Краткое, 2016. – 88 с.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31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7797" y="1392072"/>
            <a:ext cx="7887553" cy="4784891"/>
          </a:xfrm>
        </p:spPr>
        <p:txBody>
          <a:bodyPr>
            <a:normAutofit fontScale="85000" lnSpcReduction="20000"/>
          </a:bodyPr>
          <a:lstStyle/>
          <a:p>
            <a:pPr marL="0" indent="0" algn="ctr" fontAlgn="base">
              <a:buNone/>
            </a:pPr>
            <a:r>
              <a:rPr lang="ru-RU" b="1" dirty="0" smtClean="0"/>
              <a:t>Заявка на конкурсный отбор</a:t>
            </a:r>
          </a:p>
          <a:p>
            <a:pPr marL="0" indent="0" algn="ctr" fontAlgn="base">
              <a:buNone/>
            </a:pPr>
            <a:r>
              <a:rPr lang="ru-RU" dirty="0" smtClean="0"/>
              <a:t> </a:t>
            </a:r>
          </a:p>
          <a:p>
            <a:pPr fontAlgn="base"/>
            <a:r>
              <a:rPr lang="ru-RU" dirty="0" smtClean="0"/>
              <a:t>4</a:t>
            </a:r>
            <a:r>
              <a:rPr lang="ru-RU" dirty="0"/>
              <a:t>. Прямые </a:t>
            </a:r>
            <a:r>
              <a:rPr lang="ru-RU" dirty="0" err="1"/>
              <a:t>благополучатели</a:t>
            </a:r>
            <a:r>
              <a:rPr lang="ru-RU" dirty="0"/>
              <a:t> инвестиционной программы (муниципального проекта):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4.1. Количество прямых благополучателей ___________ человек.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4.2. Описание прямых благополучателей: </a:t>
            </a:r>
            <a:r>
              <a:rPr lang="ru-RU" dirty="0" smtClean="0"/>
              <a:t>________________________________________________________________________________ ________________________________________________ _________________________________________________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(группы населения, которые регулярно (на постоянной основе) </a:t>
            </a:r>
            <a:r>
              <a:rPr lang="ru-RU" dirty="0" smtClean="0"/>
              <a:t>будут </a:t>
            </a:r>
            <a:r>
              <a:rPr lang="ru-RU" dirty="0"/>
              <a:t>пользоваться результатами выполненной инвестиционной программы (муниципального проекта))</a:t>
            </a:r>
          </a:p>
          <a:p>
            <a:pPr fontAlgn="base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5784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5" y="1775826"/>
            <a:ext cx="6836319" cy="4755979"/>
          </a:xfrm>
        </p:spPr>
      </p:pic>
      <p:sp>
        <p:nvSpPr>
          <p:cNvPr id="4" name="TextBox 3"/>
          <p:cNvSpPr txBox="1"/>
          <p:nvPr/>
        </p:nvSpPr>
        <p:spPr>
          <a:xfrm>
            <a:off x="1187355" y="1296537"/>
            <a:ext cx="6836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Критерии оценки заявок по благополучателям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35020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52" y="1378424"/>
            <a:ext cx="7259938" cy="5019729"/>
          </a:xfrm>
        </p:spPr>
      </p:pic>
    </p:spTree>
    <p:extLst>
      <p:ext uri="{BB962C8B-B14F-4D97-AF65-F5344CB8AC3E}">
        <p14:creationId xmlns:p14="http://schemas.microsoft.com/office/powerpoint/2010/main" val="358156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69" y="1473334"/>
            <a:ext cx="6766188" cy="4881050"/>
          </a:xfrm>
        </p:spPr>
      </p:pic>
    </p:spTree>
    <p:extLst>
      <p:ext uri="{BB962C8B-B14F-4D97-AF65-F5344CB8AC3E}">
        <p14:creationId xmlns:p14="http://schemas.microsoft.com/office/powerpoint/2010/main" val="209878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Верификация благополучателей</a:t>
            </a:r>
          </a:p>
          <a:p>
            <a:r>
              <a:rPr lang="ru-RU" dirty="0" smtClean="0"/>
              <a:t>Работа с населением на этапе идентификации проблемы/инициативы </a:t>
            </a:r>
            <a:r>
              <a:rPr lang="ru-RU" dirty="0"/>
              <a:t>(</a:t>
            </a:r>
            <a:r>
              <a:rPr lang="ru-RU" dirty="0" smtClean="0"/>
              <a:t>протоколы и листы регистрации, а также фото/видео предварительных собраний, результаты опросов, анкеты, подписные листы и т.п.) </a:t>
            </a:r>
          </a:p>
          <a:p>
            <a:r>
              <a:rPr lang="ru-RU" dirty="0" smtClean="0"/>
              <a:t>Участие консультантов ППМИ в собраниях населения (отчеты консультантов)</a:t>
            </a:r>
          </a:p>
          <a:p>
            <a:r>
              <a:rPr lang="ru-RU" dirty="0" smtClean="0"/>
              <a:t>Документальное подтверждение количества благополучателей со стороны муниципалитета и сторонних организаций (справки, расчеты)</a:t>
            </a:r>
          </a:p>
          <a:p>
            <a:r>
              <a:rPr lang="ru-RU" dirty="0" smtClean="0"/>
              <a:t>Аналитические материалы по итогам допуска заявки на конкурс (сбор информации из СМИ, сети Интернет и др. источников)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00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9610" y="4310742"/>
            <a:ext cx="6412231" cy="138289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Шевелёв Михаил</a:t>
            </a:r>
          </a:p>
          <a:p>
            <a:r>
              <a:rPr lang="en-US" dirty="0" smtClean="0">
                <a:hlinkClick r:id="rId3"/>
              </a:rPr>
              <a:t>mshevelev@yandex.ru</a:t>
            </a:r>
            <a:endParaRPr lang="en-US" dirty="0" smtClean="0"/>
          </a:p>
          <a:p>
            <a:r>
              <a:rPr lang="en-US" dirty="0" smtClean="0"/>
              <a:t>+7 912 826 0859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730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260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Хомутова Татьяна</dc:creator>
  <cp:lastModifiedBy>НГ</cp:lastModifiedBy>
  <cp:revision>9</cp:revision>
  <dcterms:created xsi:type="dcterms:W3CDTF">2019-02-22T19:30:35Z</dcterms:created>
  <dcterms:modified xsi:type="dcterms:W3CDTF">2019-03-19T20:49:28Z</dcterms:modified>
</cp:coreProperties>
</file>