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290" r:id="rId4"/>
    <p:sldId id="291" r:id="rId5"/>
    <p:sldId id="292" r:id="rId6"/>
    <p:sldId id="293" r:id="rId7"/>
    <p:sldId id="294" r:id="rId8"/>
    <p:sldId id="295" r:id="rId9"/>
    <p:sldId id="298" r:id="rId10"/>
    <p:sldId id="296" r:id="rId11"/>
    <p:sldId id="2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467"/>
    <a:srgbClr val="72A89D"/>
    <a:srgbClr val="E36C5F"/>
    <a:srgbClr val="899DBA"/>
    <a:srgbClr val="87ADBE"/>
    <a:srgbClr val="8B89B4"/>
    <a:srgbClr val="385723"/>
    <a:srgbClr val="86B8C0"/>
    <a:srgbClr val="8B6239"/>
    <a:srgbClr val="BF9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A9ED5-E467-4983-A8C1-50FFFFAAE678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7C8D-BB17-49E9-971B-E93B4B5A3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64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47AE3-F70E-43BA-A9F0-448459D5541C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F4B34-3095-4555-B69B-89FE8EEEB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24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6085-C932-400F-A31B-AAF534A21636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6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CAEE-4846-48E9-97B1-F405E5990889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6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17DA-2AC9-4ECC-909C-F17F7974198F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5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0CE-29EC-40CD-8FCC-DE18EBFE8BA0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8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C253-BAD1-44D0-AC36-59DF569D3F68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6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3B53-7F2C-4E08-9DD0-5A9162463797}" type="datetime1">
              <a:rPr lang="ru-RU" smtClean="0"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1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2085-51C8-4E87-941F-CE35176A10D3}" type="datetime1">
              <a:rPr lang="ru-RU" smtClean="0"/>
              <a:t>15.07.2023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4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1B6D-2644-4C9E-95B9-B47D927403A8}" type="datetime1">
              <a:rPr lang="ru-RU" smtClean="0"/>
              <a:t>15.07.2023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917E-AFF3-481E-B080-4BD3887D5177}" type="datetime1">
              <a:rPr lang="ru-RU" smtClean="0"/>
              <a:t>15.07.2023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DAAC-E063-4082-A76B-1FE0EEBD0F32}" type="datetime1">
              <a:rPr lang="ru-RU" smtClean="0"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9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1AA5-AF0F-42F2-936E-780B456522B2}" type="datetime1">
              <a:rPr lang="ru-RU" smtClean="0"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1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6463-BA88-4827-A8A0-A68AFA73FE52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7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" y="0"/>
            <a:ext cx="12192000" cy="6858000"/>
          </a:xfrm>
          <a:prstGeom prst="rect">
            <a:avLst/>
          </a:prstGeom>
        </p:spPr>
      </p:pic>
      <p:pic>
        <p:nvPicPr>
          <p:cNvPr id="4" name="Picture 2" descr="D:\КАТЯ\Задачи\Минфин\презентация Феоктистова\Без-имен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153" y="7009993"/>
            <a:ext cx="2357453" cy="88640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5355" y="2143724"/>
            <a:ext cx="9959933" cy="2070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СОЦИАЛЬНЫЕ РАСХОДЫ НА ДЕТЕЙ </a:t>
            </a:r>
            <a:b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 РЕГИОНАМ РОССИЙСКОЙ ФЕДЕРАЦИИ</a:t>
            </a:r>
            <a:b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 2022 ГОД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Рассчитано по 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данным, представленным субъектами Российской Федерации </a:t>
            </a: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 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Минфин России в рамках «Информации об объемах бюджетных ассигнований консолидированного бюджета субъектов Российской Федерации, направляемых </a:t>
            </a: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 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детей»</a:t>
            </a:r>
            <a:endParaRPr lang="ru-RU" sz="4400" i="1" spc="7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04950" y="1848855"/>
            <a:ext cx="12306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04950" y="4070900"/>
            <a:ext cx="12306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3C5462A-EB62-694B-D9D7-F528894A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99" y="1494145"/>
            <a:ext cx="9303739" cy="50645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2022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Поддержка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детей-сирот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10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AAA3E53-4814-3817-F24D-0FBB55635E5F}"/>
              </a:ext>
            </a:extLst>
          </p:cNvPr>
          <p:cNvSpPr/>
          <p:nvPr/>
        </p:nvSpPr>
        <p:spPr>
          <a:xfrm>
            <a:off x="8827901" y="5241905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0E7D0CC-CCCD-2F00-3045-8401CD3A264B}"/>
              </a:ext>
            </a:extLst>
          </p:cNvPr>
          <p:cNvSpPr/>
          <p:nvPr/>
        </p:nvSpPr>
        <p:spPr>
          <a:xfrm>
            <a:off x="8827901" y="5472595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74BF661-3299-47FB-E0DD-541E20F3C3D7}"/>
              </a:ext>
            </a:extLst>
          </p:cNvPr>
          <p:cNvSpPr/>
          <p:nvPr/>
        </p:nvSpPr>
        <p:spPr>
          <a:xfrm>
            <a:off x="8827901" y="5927694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56582B8-8D12-9B32-4F4D-7F14F9B44B85}"/>
              </a:ext>
            </a:extLst>
          </p:cNvPr>
          <p:cNvSpPr/>
          <p:nvPr/>
        </p:nvSpPr>
        <p:spPr>
          <a:xfrm>
            <a:off x="8827901" y="5692368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91063E3-44E6-FA5E-2685-A0CD7E905EF1}"/>
              </a:ext>
            </a:extLst>
          </p:cNvPr>
          <p:cNvSpPr/>
          <p:nvPr/>
        </p:nvSpPr>
        <p:spPr>
          <a:xfrm>
            <a:off x="8827901" y="6161945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4B86F4-7F77-1F1A-C2B6-7C4810812416}"/>
              </a:ext>
            </a:extLst>
          </p:cNvPr>
          <p:cNvSpPr txBox="1"/>
          <p:nvPr/>
        </p:nvSpPr>
        <p:spPr>
          <a:xfrm>
            <a:off x="9050471" y="609869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246A8E-E4EF-FF71-48E4-E416601E9F4F}"/>
              </a:ext>
            </a:extLst>
          </p:cNvPr>
          <p:cNvSpPr txBox="1"/>
          <p:nvPr/>
        </p:nvSpPr>
        <p:spPr>
          <a:xfrm>
            <a:off x="9043901" y="5873341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BB14EE-E188-0BCC-8598-0605A885E155}"/>
              </a:ext>
            </a:extLst>
          </p:cNvPr>
          <p:cNvSpPr txBox="1"/>
          <p:nvPr/>
        </p:nvSpPr>
        <p:spPr>
          <a:xfrm>
            <a:off x="9043901" y="5637028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F40AC-5C3B-5413-9503-00AE1680C751}"/>
              </a:ext>
            </a:extLst>
          </p:cNvPr>
          <p:cNvSpPr txBox="1"/>
          <p:nvPr/>
        </p:nvSpPr>
        <p:spPr>
          <a:xfrm>
            <a:off x="9043901" y="545390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E9BB4A-0501-45E3-F25F-8D97462F7A85}"/>
              </a:ext>
            </a:extLst>
          </p:cNvPr>
          <p:cNvSpPr txBox="1"/>
          <p:nvPr/>
        </p:nvSpPr>
        <p:spPr>
          <a:xfrm>
            <a:off x="9043901" y="5179211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B7B6D4-F2C4-6442-3254-BC90BB1DDCB3}"/>
              </a:ext>
            </a:extLst>
          </p:cNvPr>
          <p:cNvSpPr txBox="1"/>
          <p:nvPr/>
        </p:nvSpPr>
        <p:spPr>
          <a:xfrm>
            <a:off x="8700578" y="495816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9157E4-0DEC-3654-AD31-25A4AF50E054}"/>
              </a:ext>
            </a:extLst>
          </p:cNvPr>
          <p:cNvSpPr txBox="1"/>
          <p:nvPr/>
        </p:nvSpPr>
        <p:spPr>
          <a:xfrm>
            <a:off x="9050471" y="6335006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5073631-36F9-73BA-3E7D-FFEA95BAA02B}"/>
              </a:ext>
            </a:extLst>
          </p:cNvPr>
          <p:cNvSpPr/>
          <p:nvPr/>
        </p:nvSpPr>
        <p:spPr>
          <a:xfrm>
            <a:off x="8832243" y="6394748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9268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82980" y="5599484"/>
            <a:ext cx="943306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Москва, 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2023</a:t>
            </a: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55" y="2020388"/>
            <a:ext cx="1501690" cy="194636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555189" y="5487094"/>
            <a:ext cx="108074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F0A675B-D2DD-F5A5-79A9-57D03D2FF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546582"/>
            <a:ext cx="9308511" cy="49926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Общие 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2022 году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2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9D7C99E-B0CA-429D-8353-186726D3CAE9}"/>
              </a:ext>
            </a:extLst>
          </p:cNvPr>
          <p:cNvSpPr/>
          <p:nvPr/>
        </p:nvSpPr>
        <p:spPr>
          <a:xfrm>
            <a:off x="8996320" y="5138361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52DDB22-AE0F-4957-B4DC-089EC7542667}"/>
              </a:ext>
            </a:extLst>
          </p:cNvPr>
          <p:cNvSpPr/>
          <p:nvPr/>
        </p:nvSpPr>
        <p:spPr>
          <a:xfrm>
            <a:off x="8996320" y="5369051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7771BF5-34CF-449D-8BB5-9EF192B9EA12}"/>
              </a:ext>
            </a:extLst>
          </p:cNvPr>
          <p:cNvSpPr/>
          <p:nvPr/>
        </p:nvSpPr>
        <p:spPr>
          <a:xfrm>
            <a:off x="8996320" y="5824150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34DCCF3-B85A-4D5A-8872-2E96F819A326}"/>
              </a:ext>
            </a:extLst>
          </p:cNvPr>
          <p:cNvSpPr/>
          <p:nvPr/>
        </p:nvSpPr>
        <p:spPr>
          <a:xfrm>
            <a:off x="8996320" y="5588824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556465D-344D-4575-B9BC-960C41CE5F1B}"/>
              </a:ext>
            </a:extLst>
          </p:cNvPr>
          <p:cNvSpPr/>
          <p:nvPr/>
        </p:nvSpPr>
        <p:spPr>
          <a:xfrm>
            <a:off x="8996320" y="6058401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4392853-387F-4DC3-8C64-03500C68F3BF}"/>
              </a:ext>
            </a:extLst>
          </p:cNvPr>
          <p:cNvSpPr txBox="1"/>
          <p:nvPr/>
        </p:nvSpPr>
        <p:spPr>
          <a:xfrm>
            <a:off x="9218890" y="5995149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11AA33-5D93-415C-97AA-D2A8ACA8AEA2}"/>
              </a:ext>
            </a:extLst>
          </p:cNvPr>
          <p:cNvSpPr txBox="1"/>
          <p:nvPr/>
        </p:nvSpPr>
        <p:spPr>
          <a:xfrm>
            <a:off x="9212320" y="5769797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290EC9F-2C2F-49D5-BF67-8933A37EBECD}"/>
              </a:ext>
            </a:extLst>
          </p:cNvPr>
          <p:cNvSpPr txBox="1"/>
          <p:nvPr/>
        </p:nvSpPr>
        <p:spPr>
          <a:xfrm>
            <a:off x="9212320" y="5533484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63DB628-7A59-4C72-9653-3472494D8F50}"/>
              </a:ext>
            </a:extLst>
          </p:cNvPr>
          <p:cNvSpPr txBox="1"/>
          <p:nvPr/>
        </p:nvSpPr>
        <p:spPr>
          <a:xfrm>
            <a:off x="9212320" y="5307495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C36A520-2BED-443C-A2DA-0FF004BE01D5}"/>
              </a:ext>
            </a:extLst>
          </p:cNvPr>
          <p:cNvSpPr txBox="1"/>
          <p:nvPr/>
        </p:nvSpPr>
        <p:spPr>
          <a:xfrm>
            <a:off x="9212320" y="5075667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CA3FA7-7211-ED50-7040-643A362D58B3}"/>
              </a:ext>
            </a:extLst>
          </p:cNvPr>
          <p:cNvSpPr txBox="1"/>
          <p:nvPr/>
        </p:nvSpPr>
        <p:spPr>
          <a:xfrm>
            <a:off x="8868997" y="4854616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CBB4A41-485E-A37B-9352-0EB580FBA701}"/>
              </a:ext>
            </a:extLst>
          </p:cNvPr>
          <p:cNvSpPr txBox="1"/>
          <p:nvPr/>
        </p:nvSpPr>
        <p:spPr>
          <a:xfrm>
            <a:off x="9218890" y="6231462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F0E7675-85ED-A945-23FC-811D8AFA3F2E}"/>
              </a:ext>
            </a:extLst>
          </p:cNvPr>
          <p:cNvSpPr/>
          <p:nvPr/>
        </p:nvSpPr>
        <p:spPr>
          <a:xfrm>
            <a:off x="9000662" y="6291204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6624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657BB62-8760-28EF-BE95-236B29E13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408417"/>
            <a:ext cx="9508671" cy="51505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2022 году: Образование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3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4910161-37D7-7DF9-14FD-96292FAFD86D}"/>
              </a:ext>
            </a:extLst>
          </p:cNvPr>
          <p:cNvSpPr/>
          <p:nvPr/>
        </p:nvSpPr>
        <p:spPr>
          <a:xfrm>
            <a:off x="9030525" y="4894124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10C10B1-0ABC-C823-6866-1CC286CF2DB6}"/>
              </a:ext>
            </a:extLst>
          </p:cNvPr>
          <p:cNvSpPr/>
          <p:nvPr/>
        </p:nvSpPr>
        <p:spPr>
          <a:xfrm>
            <a:off x="9030525" y="5124814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D6815CF2-0E6D-8D84-26C6-1FDA18D67C72}"/>
              </a:ext>
            </a:extLst>
          </p:cNvPr>
          <p:cNvSpPr/>
          <p:nvPr/>
        </p:nvSpPr>
        <p:spPr>
          <a:xfrm>
            <a:off x="9030525" y="5579913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7527A89A-946C-F617-FAF0-510CFA00884B}"/>
              </a:ext>
            </a:extLst>
          </p:cNvPr>
          <p:cNvSpPr/>
          <p:nvPr/>
        </p:nvSpPr>
        <p:spPr>
          <a:xfrm>
            <a:off x="9030525" y="5344587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ED05A6BC-08EF-0466-E266-68F5EDA63231}"/>
              </a:ext>
            </a:extLst>
          </p:cNvPr>
          <p:cNvSpPr/>
          <p:nvPr/>
        </p:nvSpPr>
        <p:spPr>
          <a:xfrm>
            <a:off x="9030525" y="5814164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CD0AEF4-4A4C-9A6B-A506-70433768A4F5}"/>
              </a:ext>
            </a:extLst>
          </p:cNvPr>
          <p:cNvSpPr txBox="1"/>
          <p:nvPr/>
        </p:nvSpPr>
        <p:spPr>
          <a:xfrm>
            <a:off x="9253095" y="5750912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BC51FE1-9417-41D2-A77F-A3603853B5B1}"/>
              </a:ext>
            </a:extLst>
          </p:cNvPr>
          <p:cNvSpPr txBox="1"/>
          <p:nvPr/>
        </p:nvSpPr>
        <p:spPr>
          <a:xfrm>
            <a:off x="9246525" y="5525560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C43789A-C7A9-8C1E-6AA6-03618942D8B5}"/>
              </a:ext>
            </a:extLst>
          </p:cNvPr>
          <p:cNvSpPr txBox="1"/>
          <p:nvPr/>
        </p:nvSpPr>
        <p:spPr>
          <a:xfrm>
            <a:off x="9246525" y="5289247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EC702BA-DD82-5FED-4E9B-049CD6CEA39D}"/>
              </a:ext>
            </a:extLst>
          </p:cNvPr>
          <p:cNvSpPr txBox="1"/>
          <p:nvPr/>
        </p:nvSpPr>
        <p:spPr>
          <a:xfrm>
            <a:off x="9246525" y="506325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83CCD3D-6676-3D57-AA6B-E52E92DD55E3}"/>
              </a:ext>
            </a:extLst>
          </p:cNvPr>
          <p:cNvSpPr txBox="1"/>
          <p:nvPr/>
        </p:nvSpPr>
        <p:spPr>
          <a:xfrm>
            <a:off x="9246525" y="4831430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53C7088-872F-8E21-F25D-CA0950F58F0A}"/>
              </a:ext>
            </a:extLst>
          </p:cNvPr>
          <p:cNvSpPr txBox="1"/>
          <p:nvPr/>
        </p:nvSpPr>
        <p:spPr>
          <a:xfrm>
            <a:off x="8903202" y="4610379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FA4848F-474A-5234-48B6-5344718FD963}"/>
              </a:ext>
            </a:extLst>
          </p:cNvPr>
          <p:cNvSpPr txBox="1"/>
          <p:nvPr/>
        </p:nvSpPr>
        <p:spPr>
          <a:xfrm>
            <a:off x="9253095" y="5987225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4E0E98A-D010-6EC9-DAF9-9475E4C60B9D}"/>
              </a:ext>
            </a:extLst>
          </p:cNvPr>
          <p:cNvSpPr/>
          <p:nvPr/>
        </p:nvSpPr>
        <p:spPr>
          <a:xfrm>
            <a:off x="9034867" y="6046967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0230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698F12B-2094-D013-D487-B6A747D9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451281"/>
            <a:ext cx="9580929" cy="51855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2022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Здравоохранение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4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2E62E4C-D7BE-9ACB-32D7-C9FB9CD6403A}"/>
              </a:ext>
            </a:extLst>
          </p:cNvPr>
          <p:cNvSpPr/>
          <p:nvPr/>
        </p:nvSpPr>
        <p:spPr>
          <a:xfrm>
            <a:off x="9201568" y="5147073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DCDA301-210E-56C4-1D7F-D53950B7BD0F}"/>
              </a:ext>
            </a:extLst>
          </p:cNvPr>
          <p:cNvSpPr/>
          <p:nvPr/>
        </p:nvSpPr>
        <p:spPr>
          <a:xfrm>
            <a:off x="9201568" y="5377763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57562B3-DBB3-F7C4-3622-16C6BDFFD0AF}"/>
              </a:ext>
            </a:extLst>
          </p:cNvPr>
          <p:cNvSpPr/>
          <p:nvPr/>
        </p:nvSpPr>
        <p:spPr>
          <a:xfrm>
            <a:off x="9201568" y="5832862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C2C4CF4-88BC-DC2D-D5AF-3031594B2D74}"/>
              </a:ext>
            </a:extLst>
          </p:cNvPr>
          <p:cNvSpPr/>
          <p:nvPr/>
        </p:nvSpPr>
        <p:spPr>
          <a:xfrm>
            <a:off x="9201568" y="5597536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6675ECA-E381-543D-95BC-6CE37F7B65D9}"/>
              </a:ext>
            </a:extLst>
          </p:cNvPr>
          <p:cNvSpPr/>
          <p:nvPr/>
        </p:nvSpPr>
        <p:spPr>
          <a:xfrm>
            <a:off x="9201568" y="6067113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CCD994-2550-3EF6-C96F-57EC2AF2F7C9}"/>
              </a:ext>
            </a:extLst>
          </p:cNvPr>
          <p:cNvSpPr txBox="1"/>
          <p:nvPr/>
        </p:nvSpPr>
        <p:spPr>
          <a:xfrm>
            <a:off x="9424138" y="6003861"/>
            <a:ext cx="684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AD8B3A2-6D0B-5DA9-C69C-B5542C412392}"/>
              </a:ext>
            </a:extLst>
          </p:cNvPr>
          <p:cNvSpPr txBox="1"/>
          <p:nvPr/>
        </p:nvSpPr>
        <p:spPr>
          <a:xfrm>
            <a:off x="9417568" y="5778509"/>
            <a:ext cx="123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C4A98B0-A698-DF9C-B4E3-92AFCB51C488}"/>
              </a:ext>
            </a:extLst>
          </p:cNvPr>
          <p:cNvSpPr txBox="1"/>
          <p:nvPr/>
        </p:nvSpPr>
        <p:spPr>
          <a:xfrm>
            <a:off x="9417568" y="5542196"/>
            <a:ext cx="753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38DE936-A137-7757-2C70-C15D54E4BBDE}"/>
              </a:ext>
            </a:extLst>
          </p:cNvPr>
          <p:cNvSpPr txBox="1"/>
          <p:nvPr/>
        </p:nvSpPr>
        <p:spPr>
          <a:xfrm>
            <a:off x="9417568" y="5316207"/>
            <a:ext cx="1279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FD07B36-86D4-9BD7-D54B-0F9703B656C0}"/>
              </a:ext>
            </a:extLst>
          </p:cNvPr>
          <p:cNvSpPr txBox="1"/>
          <p:nvPr/>
        </p:nvSpPr>
        <p:spPr>
          <a:xfrm>
            <a:off x="9417568" y="5084379"/>
            <a:ext cx="79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A349042-5BA3-056F-C6D6-16BAFCF10C47}"/>
              </a:ext>
            </a:extLst>
          </p:cNvPr>
          <p:cNvSpPr txBox="1"/>
          <p:nvPr/>
        </p:nvSpPr>
        <p:spPr>
          <a:xfrm>
            <a:off x="9074245" y="4863328"/>
            <a:ext cx="801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8B2E65-6A34-DCED-5664-B6FBB24BB633}"/>
              </a:ext>
            </a:extLst>
          </p:cNvPr>
          <p:cNvSpPr txBox="1"/>
          <p:nvPr/>
        </p:nvSpPr>
        <p:spPr>
          <a:xfrm>
            <a:off x="9424138" y="6240174"/>
            <a:ext cx="39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C5EED85-DAE4-62F3-FB7C-AD880E1AC183}"/>
              </a:ext>
            </a:extLst>
          </p:cNvPr>
          <p:cNvSpPr/>
          <p:nvPr/>
        </p:nvSpPr>
        <p:spPr>
          <a:xfrm>
            <a:off x="9205910" y="6299916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7769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96BE326-1481-0360-BADE-FC9755952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0" y="1493917"/>
            <a:ext cx="9546225" cy="51704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0" y="331199"/>
            <a:ext cx="10266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2022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err="1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Соцподдержка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населения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5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92C4BF-573D-A56B-7038-C1EC94A64C8F}"/>
              </a:ext>
            </a:extLst>
          </p:cNvPr>
          <p:cNvSpPr/>
          <p:nvPr/>
        </p:nvSpPr>
        <p:spPr>
          <a:xfrm>
            <a:off x="8873074" y="5117686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2EA183-D5AD-EE9A-BD2B-8123072EDEC0}"/>
              </a:ext>
            </a:extLst>
          </p:cNvPr>
          <p:cNvSpPr/>
          <p:nvPr/>
        </p:nvSpPr>
        <p:spPr>
          <a:xfrm>
            <a:off x="8873074" y="5348376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EB86037-20B9-55F9-86ED-FADCF0ED6201}"/>
              </a:ext>
            </a:extLst>
          </p:cNvPr>
          <p:cNvSpPr/>
          <p:nvPr/>
        </p:nvSpPr>
        <p:spPr>
          <a:xfrm>
            <a:off x="8873074" y="5803475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0067960-A466-8808-5FB6-ACC1AFB47A69}"/>
              </a:ext>
            </a:extLst>
          </p:cNvPr>
          <p:cNvSpPr/>
          <p:nvPr/>
        </p:nvSpPr>
        <p:spPr>
          <a:xfrm>
            <a:off x="8873074" y="5568149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0B20D-C4C6-BE7C-562D-65E620020412}"/>
              </a:ext>
            </a:extLst>
          </p:cNvPr>
          <p:cNvSpPr/>
          <p:nvPr/>
        </p:nvSpPr>
        <p:spPr>
          <a:xfrm>
            <a:off x="8873074" y="6037726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D2351E-5FAE-BD6A-A681-143F99D63F1F}"/>
              </a:ext>
            </a:extLst>
          </p:cNvPr>
          <p:cNvSpPr txBox="1"/>
          <p:nvPr/>
        </p:nvSpPr>
        <p:spPr>
          <a:xfrm>
            <a:off x="9095644" y="5974474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2AE104-9FC6-06C3-CBF3-246FFEE7A917}"/>
              </a:ext>
            </a:extLst>
          </p:cNvPr>
          <p:cNvSpPr txBox="1"/>
          <p:nvPr/>
        </p:nvSpPr>
        <p:spPr>
          <a:xfrm>
            <a:off x="9089074" y="5749122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404F49-3A70-1314-3C3C-7B92C07D7D71}"/>
              </a:ext>
            </a:extLst>
          </p:cNvPr>
          <p:cNvSpPr txBox="1"/>
          <p:nvPr/>
        </p:nvSpPr>
        <p:spPr>
          <a:xfrm>
            <a:off x="9089074" y="551280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87346C-B35A-E244-28C2-671BB3035BDF}"/>
              </a:ext>
            </a:extLst>
          </p:cNvPr>
          <p:cNvSpPr txBox="1"/>
          <p:nvPr/>
        </p:nvSpPr>
        <p:spPr>
          <a:xfrm>
            <a:off x="9089074" y="528682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574589-AAAF-F630-D867-387DF30BCEE8}"/>
              </a:ext>
            </a:extLst>
          </p:cNvPr>
          <p:cNvSpPr txBox="1"/>
          <p:nvPr/>
        </p:nvSpPr>
        <p:spPr>
          <a:xfrm>
            <a:off x="9089074" y="5054992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889D9D-BC61-81BA-D2F3-9FAB710CC48F}"/>
              </a:ext>
            </a:extLst>
          </p:cNvPr>
          <p:cNvSpPr txBox="1"/>
          <p:nvPr/>
        </p:nvSpPr>
        <p:spPr>
          <a:xfrm>
            <a:off x="8745751" y="483394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2A25CD-583A-BFA2-16A0-52C965DF6B34}"/>
              </a:ext>
            </a:extLst>
          </p:cNvPr>
          <p:cNvSpPr txBox="1"/>
          <p:nvPr/>
        </p:nvSpPr>
        <p:spPr>
          <a:xfrm>
            <a:off x="9095644" y="6210787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00B7EB-2AA3-CF66-4699-95E52137EBDA}"/>
              </a:ext>
            </a:extLst>
          </p:cNvPr>
          <p:cNvSpPr/>
          <p:nvPr/>
        </p:nvSpPr>
        <p:spPr>
          <a:xfrm>
            <a:off x="8877416" y="6270529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3544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2041AB5-705A-6B6A-E36B-E6D2F7BD3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479857"/>
            <a:ext cx="9523779" cy="51992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2022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Политика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занятости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6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4E232E3-F139-4574-57BA-2C7F8F3EE7A6}"/>
              </a:ext>
            </a:extLst>
          </p:cNvPr>
          <p:cNvSpPr/>
          <p:nvPr/>
        </p:nvSpPr>
        <p:spPr>
          <a:xfrm>
            <a:off x="8972972" y="5263456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1B93AB9-BF76-6492-9292-F103BC9CED31}"/>
              </a:ext>
            </a:extLst>
          </p:cNvPr>
          <p:cNvSpPr/>
          <p:nvPr/>
        </p:nvSpPr>
        <p:spPr>
          <a:xfrm>
            <a:off x="8972972" y="5494146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25D03FB-676B-97AB-4F44-3659818CFA15}"/>
              </a:ext>
            </a:extLst>
          </p:cNvPr>
          <p:cNvSpPr/>
          <p:nvPr/>
        </p:nvSpPr>
        <p:spPr>
          <a:xfrm>
            <a:off x="8972972" y="5949245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B196953-4F59-FB5A-BE1F-DDCFE7284ED6}"/>
              </a:ext>
            </a:extLst>
          </p:cNvPr>
          <p:cNvSpPr/>
          <p:nvPr/>
        </p:nvSpPr>
        <p:spPr>
          <a:xfrm>
            <a:off x="8972972" y="5713919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DCA5511-F242-E032-2BCC-9CD21A18AB31}"/>
              </a:ext>
            </a:extLst>
          </p:cNvPr>
          <p:cNvSpPr/>
          <p:nvPr/>
        </p:nvSpPr>
        <p:spPr>
          <a:xfrm>
            <a:off x="8972972" y="6183496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D3367F-5CBC-4177-18D1-3FF96D4452AC}"/>
              </a:ext>
            </a:extLst>
          </p:cNvPr>
          <p:cNvSpPr txBox="1"/>
          <p:nvPr/>
        </p:nvSpPr>
        <p:spPr>
          <a:xfrm>
            <a:off x="9195542" y="6120244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DD4B79-0151-2EC9-D972-A5A453026257}"/>
              </a:ext>
            </a:extLst>
          </p:cNvPr>
          <p:cNvSpPr txBox="1"/>
          <p:nvPr/>
        </p:nvSpPr>
        <p:spPr>
          <a:xfrm>
            <a:off x="9188972" y="5894892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B787C2-5850-730C-19DD-AA34022CF0AE}"/>
              </a:ext>
            </a:extLst>
          </p:cNvPr>
          <p:cNvSpPr txBox="1"/>
          <p:nvPr/>
        </p:nvSpPr>
        <p:spPr>
          <a:xfrm>
            <a:off x="9188972" y="565857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D95063-931A-70C9-A08A-97EAE6DDC681}"/>
              </a:ext>
            </a:extLst>
          </p:cNvPr>
          <p:cNvSpPr txBox="1"/>
          <p:nvPr/>
        </p:nvSpPr>
        <p:spPr>
          <a:xfrm>
            <a:off x="9188972" y="543259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F388943-42E7-5CAF-CAA0-969A561F636B}"/>
              </a:ext>
            </a:extLst>
          </p:cNvPr>
          <p:cNvSpPr txBox="1"/>
          <p:nvPr/>
        </p:nvSpPr>
        <p:spPr>
          <a:xfrm>
            <a:off x="9188972" y="5200762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B2D4AE-A6EE-F2EA-1ABE-2B777D0A6836}"/>
              </a:ext>
            </a:extLst>
          </p:cNvPr>
          <p:cNvSpPr txBox="1"/>
          <p:nvPr/>
        </p:nvSpPr>
        <p:spPr>
          <a:xfrm>
            <a:off x="8845649" y="497971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FD781B-666C-77E2-4905-9ABB4A1E6D3D}"/>
              </a:ext>
            </a:extLst>
          </p:cNvPr>
          <p:cNvSpPr txBox="1"/>
          <p:nvPr/>
        </p:nvSpPr>
        <p:spPr>
          <a:xfrm>
            <a:off x="9195542" y="6356557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CEFC3B7-0ECE-E31E-300C-51405D67E9F0}"/>
              </a:ext>
            </a:extLst>
          </p:cNvPr>
          <p:cNvSpPr/>
          <p:nvPr/>
        </p:nvSpPr>
        <p:spPr>
          <a:xfrm>
            <a:off x="8977314" y="6416299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5505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65A16B02-5BF9-959B-63A4-03697EB7F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562304"/>
            <a:ext cx="9368162" cy="51011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2022 году: Культура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7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746F85E-ECC2-5492-F2E4-81BA988B7427}"/>
              </a:ext>
            </a:extLst>
          </p:cNvPr>
          <p:cNvSpPr/>
          <p:nvPr/>
        </p:nvSpPr>
        <p:spPr>
          <a:xfrm>
            <a:off x="8955446" y="5294617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84F35C8-DDF0-0AF7-8E86-D321821FE822}"/>
              </a:ext>
            </a:extLst>
          </p:cNvPr>
          <p:cNvSpPr/>
          <p:nvPr/>
        </p:nvSpPr>
        <p:spPr>
          <a:xfrm>
            <a:off x="8955446" y="5525307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4DDF9E7-BDD1-067B-F8E9-0B25DDE38EF8}"/>
              </a:ext>
            </a:extLst>
          </p:cNvPr>
          <p:cNvSpPr/>
          <p:nvPr/>
        </p:nvSpPr>
        <p:spPr>
          <a:xfrm>
            <a:off x="8955446" y="5980406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D54D455-2029-9C68-5B6E-F3753F61E59D}"/>
              </a:ext>
            </a:extLst>
          </p:cNvPr>
          <p:cNvSpPr/>
          <p:nvPr/>
        </p:nvSpPr>
        <p:spPr>
          <a:xfrm>
            <a:off x="8955446" y="5745080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2BE9061-C1AB-737A-5C71-8BC0E4D1A3F5}"/>
              </a:ext>
            </a:extLst>
          </p:cNvPr>
          <p:cNvSpPr/>
          <p:nvPr/>
        </p:nvSpPr>
        <p:spPr>
          <a:xfrm>
            <a:off x="8955446" y="6214657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9E9B39-0210-5D88-D8A4-36408E99A4F0}"/>
              </a:ext>
            </a:extLst>
          </p:cNvPr>
          <p:cNvSpPr txBox="1"/>
          <p:nvPr/>
        </p:nvSpPr>
        <p:spPr>
          <a:xfrm>
            <a:off x="9178016" y="6151405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1203E8-8D08-B33F-95AF-B5E0E47A8772}"/>
              </a:ext>
            </a:extLst>
          </p:cNvPr>
          <p:cNvSpPr txBox="1"/>
          <p:nvPr/>
        </p:nvSpPr>
        <p:spPr>
          <a:xfrm>
            <a:off x="9171446" y="5926053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710082-883D-E704-9487-E5806DA613C3}"/>
              </a:ext>
            </a:extLst>
          </p:cNvPr>
          <p:cNvSpPr txBox="1"/>
          <p:nvPr/>
        </p:nvSpPr>
        <p:spPr>
          <a:xfrm>
            <a:off x="9171446" y="5689740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AC0BD0-C36F-24C3-167B-D3552808755E}"/>
              </a:ext>
            </a:extLst>
          </p:cNvPr>
          <p:cNvSpPr txBox="1"/>
          <p:nvPr/>
        </p:nvSpPr>
        <p:spPr>
          <a:xfrm>
            <a:off x="9171446" y="546375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9500AE-62CD-C54C-B85B-59EE0D62523A}"/>
              </a:ext>
            </a:extLst>
          </p:cNvPr>
          <p:cNvSpPr txBox="1"/>
          <p:nvPr/>
        </p:nvSpPr>
        <p:spPr>
          <a:xfrm>
            <a:off x="9171446" y="5231923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BC2D2A-36E5-D6E3-8EC1-9B793627379B}"/>
              </a:ext>
            </a:extLst>
          </p:cNvPr>
          <p:cNvSpPr txBox="1"/>
          <p:nvPr/>
        </p:nvSpPr>
        <p:spPr>
          <a:xfrm>
            <a:off x="8828123" y="501087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D6E8813-A8E6-E851-DA77-7A47EFDC8CC4}"/>
              </a:ext>
            </a:extLst>
          </p:cNvPr>
          <p:cNvSpPr txBox="1"/>
          <p:nvPr/>
        </p:nvSpPr>
        <p:spPr>
          <a:xfrm>
            <a:off x="9178016" y="6387718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DBEB255-BE96-2910-4CB5-019C2FEBFBF7}"/>
              </a:ext>
            </a:extLst>
          </p:cNvPr>
          <p:cNvSpPr/>
          <p:nvPr/>
        </p:nvSpPr>
        <p:spPr>
          <a:xfrm>
            <a:off x="8959788" y="644746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5717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4ED3058-2361-0EDB-3467-2683AD56B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505756"/>
            <a:ext cx="9345390" cy="51148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государственную поддержку семьи и детей в 2022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Физкультура и спорт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8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90CB63-57C7-DB7B-5ACD-7FF64DAE222F}"/>
              </a:ext>
            </a:extLst>
          </p:cNvPr>
          <p:cNvSpPr/>
          <p:nvPr/>
        </p:nvSpPr>
        <p:spPr>
          <a:xfrm>
            <a:off x="9082037" y="5251755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D158ECD-AF86-27E1-B5DB-12148855D1CF}"/>
              </a:ext>
            </a:extLst>
          </p:cNvPr>
          <p:cNvSpPr/>
          <p:nvPr/>
        </p:nvSpPr>
        <p:spPr>
          <a:xfrm>
            <a:off x="9082037" y="5482445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7BB4BD5-9FBC-2F15-518B-06104526CF62}"/>
              </a:ext>
            </a:extLst>
          </p:cNvPr>
          <p:cNvSpPr/>
          <p:nvPr/>
        </p:nvSpPr>
        <p:spPr>
          <a:xfrm>
            <a:off x="9082037" y="5937544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0283E7B-3E6C-301A-F6C9-5EC8654FA674}"/>
              </a:ext>
            </a:extLst>
          </p:cNvPr>
          <p:cNvSpPr/>
          <p:nvPr/>
        </p:nvSpPr>
        <p:spPr>
          <a:xfrm>
            <a:off x="9082037" y="5702218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D368401-0182-DB0E-7BE3-DC5128A8FE72}"/>
              </a:ext>
            </a:extLst>
          </p:cNvPr>
          <p:cNvSpPr/>
          <p:nvPr/>
        </p:nvSpPr>
        <p:spPr>
          <a:xfrm>
            <a:off x="9082037" y="6171795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E9328D-C66D-340F-F993-617084397387}"/>
              </a:ext>
            </a:extLst>
          </p:cNvPr>
          <p:cNvSpPr txBox="1"/>
          <p:nvPr/>
        </p:nvSpPr>
        <p:spPr>
          <a:xfrm>
            <a:off x="9304607" y="610854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72B0A3-A4C8-1207-42FA-0C285B0CC6F5}"/>
              </a:ext>
            </a:extLst>
          </p:cNvPr>
          <p:cNvSpPr txBox="1"/>
          <p:nvPr/>
        </p:nvSpPr>
        <p:spPr>
          <a:xfrm>
            <a:off x="9298037" y="5883191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642601-E654-F27E-A3DD-1BE4BB02F87F}"/>
              </a:ext>
            </a:extLst>
          </p:cNvPr>
          <p:cNvSpPr txBox="1"/>
          <p:nvPr/>
        </p:nvSpPr>
        <p:spPr>
          <a:xfrm>
            <a:off x="9298037" y="5646878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D255AB-77A5-1C2D-CA91-E2AEF4048F60}"/>
              </a:ext>
            </a:extLst>
          </p:cNvPr>
          <p:cNvSpPr txBox="1"/>
          <p:nvPr/>
        </p:nvSpPr>
        <p:spPr>
          <a:xfrm>
            <a:off x="9298037" y="5420889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3F0358-DE28-80BF-A862-3E1F7EC62C59}"/>
              </a:ext>
            </a:extLst>
          </p:cNvPr>
          <p:cNvSpPr txBox="1"/>
          <p:nvPr/>
        </p:nvSpPr>
        <p:spPr>
          <a:xfrm>
            <a:off x="9298037" y="5189061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00BBD8-11A1-A235-82CC-F991B446DA2B}"/>
              </a:ext>
            </a:extLst>
          </p:cNvPr>
          <p:cNvSpPr txBox="1"/>
          <p:nvPr/>
        </p:nvSpPr>
        <p:spPr>
          <a:xfrm>
            <a:off x="8954714" y="496801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DF288C-91FE-F696-CC84-2587CAFE2B8B}"/>
              </a:ext>
            </a:extLst>
          </p:cNvPr>
          <p:cNvSpPr txBox="1"/>
          <p:nvPr/>
        </p:nvSpPr>
        <p:spPr>
          <a:xfrm>
            <a:off x="9304607" y="6344856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8E16F38-9870-884F-48F0-8C1F3A476DAB}"/>
              </a:ext>
            </a:extLst>
          </p:cNvPr>
          <p:cNvSpPr/>
          <p:nvPr/>
        </p:nvSpPr>
        <p:spPr>
          <a:xfrm>
            <a:off x="9086379" y="6404598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2084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4AB2420-D086-438A-3F60-6C020168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475708"/>
            <a:ext cx="9448158" cy="51307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государственную поддержку семьи и детей в 2022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Молодежная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политика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9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7E7D994-D685-F726-312C-A72EAB2DFD34}"/>
              </a:ext>
            </a:extLst>
          </p:cNvPr>
          <p:cNvSpPr/>
          <p:nvPr/>
        </p:nvSpPr>
        <p:spPr>
          <a:xfrm>
            <a:off x="8955444" y="5237652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39D064D-B3C9-00A4-6569-E364D73E43EB}"/>
              </a:ext>
            </a:extLst>
          </p:cNvPr>
          <p:cNvSpPr/>
          <p:nvPr/>
        </p:nvSpPr>
        <p:spPr>
          <a:xfrm>
            <a:off x="8955444" y="5468342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9BA3516-AB0F-93CE-D536-714315BF2D13}"/>
              </a:ext>
            </a:extLst>
          </p:cNvPr>
          <p:cNvSpPr/>
          <p:nvPr/>
        </p:nvSpPr>
        <p:spPr>
          <a:xfrm>
            <a:off x="8955444" y="5923441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CD5FD8D-5A99-2B95-B628-5CC00C430D36}"/>
              </a:ext>
            </a:extLst>
          </p:cNvPr>
          <p:cNvSpPr/>
          <p:nvPr/>
        </p:nvSpPr>
        <p:spPr>
          <a:xfrm>
            <a:off x="8955444" y="5688115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EB4DA61-3DA2-655D-0ADF-99B3FCFFD908}"/>
              </a:ext>
            </a:extLst>
          </p:cNvPr>
          <p:cNvSpPr/>
          <p:nvPr/>
        </p:nvSpPr>
        <p:spPr>
          <a:xfrm>
            <a:off x="8955444" y="6157692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B3709F1-33EF-7CB1-C5C8-F973B6267E88}"/>
              </a:ext>
            </a:extLst>
          </p:cNvPr>
          <p:cNvSpPr txBox="1"/>
          <p:nvPr/>
        </p:nvSpPr>
        <p:spPr>
          <a:xfrm>
            <a:off x="9178014" y="609444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7306BDA-100F-6C6C-DD5E-DA32C8D6FC8B}"/>
              </a:ext>
            </a:extLst>
          </p:cNvPr>
          <p:cNvSpPr txBox="1"/>
          <p:nvPr/>
        </p:nvSpPr>
        <p:spPr>
          <a:xfrm>
            <a:off x="9171444" y="5869088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B44CB08-00EA-7DC5-0CB9-3E0257DCA800}"/>
              </a:ext>
            </a:extLst>
          </p:cNvPr>
          <p:cNvSpPr txBox="1"/>
          <p:nvPr/>
        </p:nvSpPr>
        <p:spPr>
          <a:xfrm>
            <a:off x="9171444" y="5632775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7DAB4D5-F788-AE13-1370-C030C5A48695}"/>
              </a:ext>
            </a:extLst>
          </p:cNvPr>
          <p:cNvSpPr txBox="1"/>
          <p:nvPr/>
        </p:nvSpPr>
        <p:spPr>
          <a:xfrm>
            <a:off x="9171444" y="5406786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A181443-1520-22FE-3A96-D4FEE5403E6A}"/>
              </a:ext>
            </a:extLst>
          </p:cNvPr>
          <p:cNvSpPr txBox="1"/>
          <p:nvPr/>
        </p:nvSpPr>
        <p:spPr>
          <a:xfrm>
            <a:off x="9171444" y="5174958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0F0B29-7447-0F19-91EB-E6D246D711C0}"/>
              </a:ext>
            </a:extLst>
          </p:cNvPr>
          <p:cNvSpPr txBox="1"/>
          <p:nvPr/>
        </p:nvSpPr>
        <p:spPr>
          <a:xfrm>
            <a:off x="8828121" y="495390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933A1DB-B7B9-F140-A1E3-23F79D48370F}"/>
              </a:ext>
            </a:extLst>
          </p:cNvPr>
          <p:cNvSpPr txBox="1"/>
          <p:nvPr/>
        </p:nvSpPr>
        <p:spPr>
          <a:xfrm>
            <a:off x="9178014" y="633075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13E2C75-8337-5A10-F516-ED15A9F9C4DB}"/>
              </a:ext>
            </a:extLst>
          </p:cNvPr>
          <p:cNvSpPr/>
          <p:nvPr/>
        </p:nvSpPr>
        <p:spPr>
          <a:xfrm>
            <a:off x="8959786" y="6390495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3771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18051</TotalTime>
  <Words>228</Words>
  <Application>Microsoft Office PowerPoint</Application>
  <PresentationFormat>Широкоэкранный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Roboto Light</vt:lpstr>
      <vt:lpstr>Тема Office</vt:lpstr>
      <vt:lpstr>СОЦИАЛЬНЫЕ РАСХОДЫ НА ДЕТЕЙ  ПО РЕГИОНАМ РОССИЙСКОЙ ФЕДЕРАЦИИ ЗА 2022 ГОД   Рассчитано по данным, представленным субъектами Российской Федерации  в Минфин России в рамках «Информации об объемах бюджетных ассигнований консолидированного бюджета субъектов Российской Федерации, направляемых  на государственную поддержку семьи и детей»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NIFI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ФГБУ «Научно-исследовательский финансовый институт Министерства финансов Российской Федерации»  на период до 2030 года</dc:title>
  <dc:creator>Смирнов Дмитрий Владимирович</dc:creator>
  <cp:lastModifiedBy>root</cp:lastModifiedBy>
  <cp:revision>177</cp:revision>
  <cp:lastPrinted>2023-04-20T09:02:00Z</cp:lastPrinted>
  <dcterms:created xsi:type="dcterms:W3CDTF">2023-02-13T14:51:40Z</dcterms:created>
  <dcterms:modified xsi:type="dcterms:W3CDTF">2023-07-15T10:12:01Z</dcterms:modified>
</cp:coreProperties>
</file>