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0" r:id="rId3"/>
    <p:sldId id="293" r:id="rId4"/>
    <p:sldId id="287" r:id="rId5"/>
    <p:sldId id="299" r:id="rId6"/>
    <p:sldId id="300" r:id="rId7"/>
    <p:sldId id="294" r:id="rId8"/>
    <p:sldId id="296" r:id="rId9"/>
    <p:sldId id="297" r:id="rId10"/>
    <p:sldId id="283" r:id="rId11"/>
    <p:sldId id="302" r:id="rId12"/>
    <p:sldId id="266" r:id="rId13"/>
  </p:sldIdLst>
  <p:sldSz cx="9144000" cy="5143500" type="screen16x9"/>
  <p:notesSz cx="5765800" cy="3244850"/>
  <p:defaultTextStyle>
    <a:defPPr>
      <a:defRPr lang="ru-RU"/>
    </a:defPPr>
    <a:lvl1pPr marL="0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1pPr>
    <a:lvl2pPr marL="724662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2pPr>
    <a:lvl3pPr marL="1449324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3pPr>
    <a:lvl4pPr marL="2173986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4pPr>
    <a:lvl5pPr marL="2898648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5pPr>
    <a:lvl6pPr marL="3623310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6pPr>
    <a:lvl7pPr marL="4347972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7pPr>
    <a:lvl8pPr marL="5072634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8pPr>
    <a:lvl9pPr marL="5797296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65" userDrawn="1">
          <p15:clr>
            <a:srgbClr val="A4A3A4"/>
          </p15:clr>
        </p15:guide>
        <p15:guide id="2" pos="34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437F"/>
    <a:srgbClr val="E6E6E6"/>
    <a:srgbClr val="DDDDDD"/>
    <a:srgbClr val="99CCFF"/>
    <a:srgbClr val="4978B1"/>
    <a:srgbClr val="FCFCFC"/>
    <a:srgbClr val="003B59"/>
    <a:srgbClr val="ECD6A5"/>
    <a:srgbClr val="C192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476" autoAdjust="0"/>
  </p:normalViewPr>
  <p:slideViewPr>
    <p:cSldViewPr>
      <p:cViewPr varScale="1">
        <p:scale>
          <a:sx n="145" d="100"/>
          <a:sy n="145" d="100"/>
        </p:scale>
        <p:origin x="630" y="120"/>
      </p:cViewPr>
      <p:guideLst>
        <p:guide orient="horz" pos="4565"/>
        <p:guide pos="341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1278353363724275E-2"/>
          <c:y val="4.6030197455916695E-2"/>
          <c:w val="0.42578229037159826"/>
          <c:h val="0.86306068452060503"/>
        </c:manualLayout>
      </c:layout>
      <c:doughnutChart>
        <c:varyColors val="1"/>
        <c:ser>
          <c:idx val="0"/>
          <c:order val="0"/>
          <c:tx>
            <c:strRef>
              <c:f>'1'!$A$1:$A$4</c:f>
              <c:strCache>
                <c:ptCount val="4"/>
                <c:pt idx="0">
                  <c:v>Количество ОГ(М)ФК, подлежащих Анализу</c:v>
                </c:pt>
                <c:pt idx="1">
                  <c:v>Количество ОГФК, подлежащих Анализу</c:v>
                </c:pt>
                <c:pt idx="3">
                  <c:v>Количество ОМФК, подлежащих Анализу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'1'!$A$1:$A$4</c:f>
              <c:strCache>
                <c:ptCount val="4"/>
                <c:pt idx="0">
                  <c:v>Количество ОГ(М)ФК, подлежащих Анализу</c:v>
                </c:pt>
                <c:pt idx="1">
                  <c:v>Количество ОГФК, подлежащих Анализу</c:v>
                </c:pt>
                <c:pt idx="3">
                  <c:v>Количество ОМФК, подлежащих Анализу</c:v>
                </c:pt>
              </c:strCache>
            </c:strRef>
          </c:cat>
          <c:val>
            <c:numRef>
              <c:f>'1'!$B$1:$B$4</c:f>
              <c:numCache>
                <c:formatCode>General</c:formatCode>
                <c:ptCount val="4"/>
                <c:pt idx="0">
                  <c:v>0</c:v>
                </c:pt>
                <c:pt idx="1">
                  <c:v>87</c:v>
                </c:pt>
                <c:pt idx="2">
                  <c:v>0</c:v>
                </c:pt>
                <c:pt idx="3">
                  <c:v>1308</c:v>
                </c:pt>
              </c:numCache>
            </c:numRef>
          </c:val>
        </c:ser>
        <c:ser>
          <c:idx val="1"/>
          <c:order val="1"/>
          <c:spPr>
            <a:solidFill>
              <a:schemeClr val="tx2">
                <a:lumMod val="20000"/>
                <a:lumOff val="80000"/>
              </a:schemeClr>
            </a:solidFill>
          </c:spPr>
          <c:dPt>
            <c:idx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'1'!$A$1:$A$4</c:f>
              <c:strCache>
                <c:ptCount val="4"/>
                <c:pt idx="0">
                  <c:v>Количество ОГ(М)ФК, подлежащих Анализу</c:v>
                </c:pt>
                <c:pt idx="1">
                  <c:v>Количество ОГФК, подлежащих Анализу</c:v>
                </c:pt>
                <c:pt idx="3">
                  <c:v>Количество ОМФК, подлежащих Анализу</c:v>
                </c:pt>
              </c:strCache>
            </c:strRef>
          </c:cat>
          <c:val>
            <c:numRef>
              <c:f>'1'!$A$20:$B$20</c:f>
              <c:numCache>
                <c:formatCode>General</c:formatCode>
                <c:ptCount val="2"/>
                <c:pt idx="0">
                  <c:v>0</c:v>
                </c:pt>
                <c:pt idx="1">
                  <c:v>1395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0"/>
        <c:extLst>
          <c:ext xmlns:c15="http://schemas.microsoft.com/office/drawing/2012/chart" uri="{02D57815-91ED-43cb-92C2-25804820EDAC}">
            <c15:filteredPieSeries>
              <c15:ser>
                <c:idx val="2"/>
                <c:order val="2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cat>
                  <c:strRef>
                    <c:extLst>
                      <c:ext uri="{02D57815-91ED-43cb-92C2-25804820EDAC}">
                        <c15:formulaRef>
                          <c15:sqref>'1'!$A$1:$A$4</c15:sqref>
                        </c15:formulaRef>
                      </c:ext>
                    </c:extLst>
                    <c:strCache>
                      <c:ptCount val="4"/>
                      <c:pt idx="0">
                        <c:v>Количество ОГ(М)ФК, подлежащих Анализу</c:v>
                      </c:pt>
                      <c:pt idx="1">
                        <c:v>Количество ОГФК, подлежащих Анализу</c:v>
                      </c:pt>
                      <c:pt idx="3">
                        <c:v>Количество ОМФК, подлежащих Анализу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'1'!$A$14:$B$14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'1'!$A$1:$A$4</c15:sqref>
                        </c15:formulaRef>
                      </c:ext>
                    </c:extLst>
                    <c:strCache>
                      <c:ptCount val="4"/>
                      <c:pt idx="0">
                        <c:v>Количество ОГ(М)ФК, подлежащих Анализу</c:v>
                      </c:pt>
                      <c:pt idx="1">
                        <c:v>Количество ОГФК, подлежащих Анализу</c:v>
                      </c:pt>
                      <c:pt idx="3">
                        <c:v>Количество ОМФК, подлежащих Анализу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'1'!$A$1:$A$4</c15:sqref>
                        </c15:formulaRef>
                      </c:ext>
                    </c:extLst>
                    <c:strCache>
                      <c:ptCount val="4"/>
                      <c:pt idx="0">
                        <c:v>Количество ОГ(М)ФК, подлежащих Анализу</c:v>
                      </c:pt>
                      <c:pt idx="1">
                        <c:v>Количество ОГФК, подлежащих Анализу</c:v>
                      </c:pt>
                      <c:pt idx="3">
                        <c:v>Количество ОМФК, подлежащих Анализу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'1'!$A$15:$B$15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48423999875098228"/>
          <c:y val="0.29139598437675479"/>
          <c:w val="0.50474435903707682"/>
          <c:h val="0.435936458814280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7579905504866686E-2"/>
          <c:y val="4.3685464654487687E-2"/>
          <c:w val="0.92892865296258653"/>
          <c:h val="0.670868615892769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'6'!$G$1</c:f>
              <c:strCache>
                <c:ptCount val="1"/>
                <c:pt idx="0">
                  <c:v>ОГФК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'6'!$A$2:$F$7</c:f>
              <c:strCache>
                <c:ptCount val="6"/>
                <c:pt idx="0">
                  <c:v>Недостатки по планированию контрольных мероприятий</c:v>
                </c:pt>
                <c:pt idx="1">
                  <c:v>Недостатки по проведению контрольных мероприятий</c:v>
                </c:pt>
                <c:pt idx="2">
                  <c:v>Недостатки по представлениям, предписаниям, УБМП</c:v>
                </c:pt>
                <c:pt idx="3">
                  <c:v>Недостатки по реестру жалоб, плановых и внеплановых проверок</c:v>
                </c:pt>
                <c:pt idx="4">
                  <c:v>Недостатки по отчетности</c:v>
                </c:pt>
                <c:pt idx="5">
                  <c:v>Недостатки по размещению информации в сети «Интернет»</c:v>
                </c:pt>
              </c:strCache>
            </c:strRef>
          </c:cat>
          <c:val>
            <c:numRef>
              <c:f>'6'!$G$2:$G$7</c:f>
              <c:numCache>
                <c:formatCode>0%</c:formatCode>
                <c:ptCount val="6"/>
                <c:pt idx="0">
                  <c:v>0.02</c:v>
                </c:pt>
                <c:pt idx="1">
                  <c:v>0.52</c:v>
                </c:pt>
                <c:pt idx="2">
                  <c:v>0.17</c:v>
                </c:pt>
                <c:pt idx="3">
                  <c:v>0.06</c:v>
                </c:pt>
                <c:pt idx="4">
                  <c:v>0.18</c:v>
                </c:pt>
                <c:pt idx="5">
                  <c:v>0.02</c:v>
                </c:pt>
              </c:numCache>
            </c:numRef>
          </c:val>
        </c:ser>
        <c:ser>
          <c:idx val="1"/>
          <c:order val="1"/>
          <c:tx>
            <c:strRef>
              <c:f>'6'!$H$1</c:f>
              <c:strCache>
                <c:ptCount val="1"/>
                <c:pt idx="0">
                  <c:v>ОМФК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'6'!$A$2:$F$7</c:f>
              <c:strCache>
                <c:ptCount val="6"/>
                <c:pt idx="0">
                  <c:v>Недостатки по планированию контрольных мероприятий</c:v>
                </c:pt>
                <c:pt idx="1">
                  <c:v>Недостатки по проведению контрольных мероприятий</c:v>
                </c:pt>
                <c:pt idx="2">
                  <c:v>Недостатки по представлениям, предписаниям, УБМП</c:v>
                </c:pt>
                <c:pt idx="3">
                  <c:v>Недостатки по реестру жалоб, плановых и внеплановых проверок</c:v>
                </c:pt>
                <c:pt idx="4">
                  <c:v>Недостатки по отчетности</c:v>
                </c:pt>
                <c:pt idx="5">
                  <c:v>Недостатки по размещению информации в сети «Интернет»</c:v>
                </c:pt>
              </c:strCache>
            </c:strRef>
          </c:cat>
          <c:val>
            <c:numRef>
              <c:f>'6'!$H$2:$H$7</c:f>
              <c:numCache>
                <c:formatCode>0%</c:formatCode>
                <c:ptCount val="6"/>
                <c:pt idx="0">
                  <c:v>0.49</c:v>
                </c:pt>
                <c:pt idx="1">
                  <c:v>0.78</c:v>
                </c:pt>
                <c:pt idx="2">
                  <c:v>0.28000000000000003</c:v>
                </c:pt>
                <c:pt idx="3">
                  <c:v>0.2</c:v>
                </c:pt>
                <c:pt idx="4">
                  <c:v>0.55000000000000004</c:v>
                </c:pt>
                <c:pt idx="5">
                  <c:v>0.27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1721728"/>
        <c:axId val="191722904"/>
      </c:barChart>
      <c:catAx>
        <c:axId val="19172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1722904"/>
        <c:crosses val="autoZero"/>
        <c:auto val="1"/>
        <c:lblAlgn val="ctr"/>
        <c:lblOffset val="100"/>
        <c:noMultiLvlLbl val="0"/>
      </c:catAx>
      <c:valAx>
        <c:axId val="19172290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91721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9334862245956437"/>
          <c:y val="2.2645143940009882E-2"/>
          <c:w val="0.10193894708151006"/>
          <c:h val="0.152998880501335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5940542085704628E-2"/>
          <c:y val="3.9850555188312174E-2"/>
          <c:w val="0.869736025571061"/>
          <c:h val="0.6950566702776116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'3'!$A$1:$A$5</c:f>
              <c:strCache>
                <c:ptCount val="5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'3'!$B$1:$B$5</c:f>
              <c:numCache>
                <c:formatCode>0%</c:formatCode>
                <c:ptCount val="5"/>
                <c:pt idx="0">
                  <c:v>0.7</c:v>
                </c:pt>
                <c:pt idx="1">
                  <c:v>0.87</c:v>
                </c:pt>
                <c:pt idx="2">
                  <c:v>0.93</c:v>
                </c:pt>
                <c:pt idx="3">
                  <c:v>0.94</c:v>
                </c:pt>
                <c:pt idx="4">
                  <c:v>0.94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91722512"/>
        <c:axId val="191720160"/>
      </c:barChart>
      <c:catAx>
        <c:axId val="191722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1720160"/>
        <c:crosses val="autoZero"/>
        <c:auto val="1"/>
        <c:lblAlgn val="ctr"/>
        <c:lblOffset val="100"/>
        <c:noMultiLvlLbl val="0"/>
      </c:catAx>
      <c:valAx>
        <c:axId val="19172016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1722512"/>
        <c:crosses val="autoZero"/>
        <c:crossBetween val="between"/>
        <c:minorUnit val="2.0000000000000004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6688043666022289"/>
          <c:y val="0"/>
          <c:w val="0.49417135337412554"/>
          <c:h val="0.6927102038830644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'5'!$A$8</c:f>
              <c:strCache>
                <c:ptCount val="1"/>
                <c:pt idx="0">
                  <c:v>Специализированный контрольный орган</c:v>
                </c:pt>
              </c:strCache>
            </c:strRef>
          </c:tx>
          <c:spPr>
            <a:solidFill>
              <a:srgbClr val="8064A2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'5'!$B$7:$D$7</c:f>
              <c:strCache>
                <c:ptCount val="3"/>
                <c:pt idx="0">
                  <c:v>ОМФК городских и сельских поселений, внутригородских районов</c:v>
                </c:pt>
                <c:pt idx="1">
                  <c:v>ОМФК муниципальных районов, муниципальных округов, городских округов, городских округов с внутригородским делением, внутригородских муниципальных образований городов федерального значения</c:v>
                </c:pt>
                <c:pt idx="2">
                  <c:v>Органы государственного финансового контроля</c:v>
                </c:pt>
              </c:strCache>
            </c:strRef>
          </c:cat>
          <c:val>
            <c:numRef>
              <c:f>'5'!$B$8:$D$8</c:f>
              <c:numCache>
                <c:formatCode>0%</c:formatCode>
                <c:ptCount val="3"/>
                <c:pt idx="0">
                  <c:v>7.9660116834838024E-4</c:v>
                </c:pt>
                <c:pt idx="1">
                  <c:v>9.4974277799762565E-3</c:v>
                </c:pt>
                <c:pt idx="2">
                  <c:v>0.47126436781609193</c:v>
                </c:pt>
              </c:numCache>
            </c:numRef>
          </c:val>
        </c:ser>
        <c:ser>
          <c:idx val="1"/>
          <c:order val="1"/>
          <c:tx>
            <c:strRef>
              <c:f>'5'!$A$9</c:f>
              <c:strCache>
                <c:ptCount val="1"/>
                <c:pt idx="0">
                  <c:v>Финансовый орган</c:v>
                </c:pt>
              </c:strCache>
            </c:strRef>
          </c:tx>
          <c:spPr>
            <a:solidFill>
              <a:srgbClr val="8064A2">
                <a:lumMod val="40000"/>
                <a:lumOff val="6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'5'!$B$7:$D$7</c:f>
              <c:strCache>
                <c:ptCount val="3"/>
                <c:pt idx="0">
                  <c:v>ОМФК городских и сельских поселений, внутригородских районов</c:v>
                </c:pt>
                <c:pt idx="1">
                  <c:v>ОМФК муниципальных районов, муниципальных округов, городских округов, городских округов с внутригородским делением, внутригородских муниципальных образований городов федерального значения</c:v>
                </c:pt>
                <c:pt idx="2">
                  <c:v>Органы государственного финансового контроля</c:v>
                </c:pt>
              </c:strCache>
            </c:strRef>
          </c:cat>
          <c:val>
            <c:numRef>
              <c:f>'5'!$B$9:$D$9</c:f>
              <c:numCache>
                <c:formatCode>0%</c:formatCode>
                <c:ptCount val="3"/>
                <c:pt idx="0">
                  <c:v>6.0276155071694107E-2</c:v>
                </c:pt>
                <c:pt idx="1">
                  <c:v>0.61258409180846851</c:v>
                </c:pt>
                <c:pt idx="2">
                  <c:v>0.4942528735632184</c:v>
                </c:pt>
              </c:numCache>
            </c:numRef>
          </c:val>
        </c:ser>
        <c:ser>
          <c:idx val="2"/>
          <c:order val="2"/>
          <c:tx>
            <c:strRef>
              <c:f>'5'!$A$10</c:f>
              <c:strCache>
                <c:ptCount val="1"/>
                <c:pt idx="0">
                  <c:v>Высший исполнительный орган государственной власти / исполнительно-распорядительный орган</c:v>
                </c:pt>
              </c:strCache>
            </c:strRef>
          </c:tx>
          <c:spPr>
            <a:solidFill>
              <a:srgbClr val="8064A2">
                <a:lumMod val="20000"/>
                <a:lumOff val="8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'5'!$B$7:$D$7</c:f>
              <c:strCache>
                <c:ptCount val="3"/>
                <c:pt idx="0">
                  <c:v>ОМФК городских и сельских поселений, внутригородских районов</c:v>
                </c:pt>
                <c:pt idx="1">
                  <c:v>ОМФК муниципальных районов, муниципальных округов, городских округов, городских округов с внутригородским делением, внутригородских муниципальных образований городов федерального значения</c:v>
                </c:pt>
                <c:pt idx="2">
                  <c:v>Органы государственного финансового контроля</c:v>
                </c:pt>
              </c:strCache>
            </c:strRef>
          </c:cat>
          <c:val>
            <c:numRef>
              <c:f>'5'!$B$10:$D$10</c:f>
              <c:numCache>
                <c:formatCode>0%</c:formatCode>
                <c:ptCount val="3"/>
                <c:pt idx="0">
                  <c:v>0.93892724375995751</c:v>
                </c:pt>
                <c:pt idx="1">
                  <c:v>0.37791848041155518</c:v>
                </c:pt>
                <c:pt idx="2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-30"/>
        <c:axId val="191716632"/>
        <c:axId val="191717024"/>
      </c:barChart>
      <c:catAx>
        <c:axId val="191716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1717024"/>
        <c:crosses val="autoZero"/>
        <c:auto val="1"/>
        <c:lblAlgn val="ctr"/>
        <c:lblOffset val="100"/>
        <c:noMultiLvlLbl val="0"/>
      </c:catAx>
      <c:valAx>
        <c:axId val="191717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1716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1279589115989924E-2"/>
          <c:y val="0.76599917657351657"/>
          <c:w val="0.98413322025629835"/>
          <c:h val="0.211125053181977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E30B252F-8492-4B2F-BA77-150FFEA847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33C85C5-53C6-4F20-A46C-AE2DEDE048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9EF66-CBD7-4FA5-874F-C15789B8559E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CB46D85-D407-4DF4-945D-6827D592EB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525DC81-42C0-4D20-A881-B2050CF560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3B98C-91AF-4E43-94DE-89EACF5A2C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449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CBA3A-4016-4326-8AC3-4CA1C77DF708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B102A-EDC8-431F-B475-B3229B34ED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65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1pPr>
    <a:lvl2pPr marL="724662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2pPr>
    <a:lvl3pPr marL="1449324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3pPr>
    <a:lvl4pPr marL="2173986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4pPr>
    <a:lvl5pPr marL="2898648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5pPr>
    <a:lvl6pPr marL="3623310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6pPr>
    <a:lvl7pPr marL="4347972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7pPr>
    <a:lvl8pPr marL="5072634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8pPr>
    <a:lvl9pPr marL="5797296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t>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609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026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636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32365" y="1363884"/>
            <a:ext cx="6400801" cy="2683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43"/>
            </a:lvl1pPr>
          </a:lstStyle>
          <a:p>
            <a:endParaRPr dirty="0"/>
          </a:p>
        </p:txBody>
      </p:sp>
      <p:sp>
        <p:nvSpPr>
          <p:cNvPr id="7" name="Holder 2">
            <a:extLst>
              <a:ext uri="{FF2B5EF4-FFF2-40B4-BE49-F238E27FC236}">
                <a16:creationId xmlns:a16="http://schemas.microsoft.com/office/drawing/2014/main" xmlns="" id="{7B23EBB8-90AE-42AD-89F1-AAACFA842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0822" y="35233"/>
            <a:ext cx="4342476" cy="26883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747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xmlns="" id="{AC4B3DDE-8657-4CD7-8D3E-CD345DD21E94}"/>
              </a:ext>
            </a:extLst>
          </p:cNvPr>
          <p:cNvSpPr/>
          <p:nvPr userDrawn="1"/>
        </p:nvSpPr>
        <p:spPr>
          <a:xfrm flipV="1">
            <a:off x="1" y="397589"/>
            <a:ext cx="9144000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6"/>
          </a:p>
        </p:txBody>
      </p:sp>
      <p:sp>
        <p:nvSpPr>
          <p:cNvPr id="10" name="Дата 9">
            <a:extLst>
              <a:ext uri="{FF2B5EF4-FFF2-40B4-BE49-F238E27FC236}">
                <a16:creationId xmlns:a16="http://schemas.microsoft.com/office/drawing/2014/main" xmlns="" id="{20278EF6-AF14-48C2-AE7F-BB201C546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0C1-9663-4834-9678-E2A955AB6CD1}" type="datetime1">
              <a:rPr lang="en-US" smtClean="0"/>
              <a:t>6/9/2022</a:t>
            </a:fld>
            <a:endParaRPr lang="en-US"/>
          </a:p>
        </p:txBody>
      </p:sp>
      <p:sp>
        <p:nvSpPr>
          <p:cNvPr id="11" name="Нижний колонтитул 10">
            <a:extLst>
              <a:ext uri="{FF2B5EF4-FFF2-40B4-BE49-F238E27FC236}">
                <a16:creationId xmlns:a16="http://schemas.microsoft.com/office/drawing/2014/main" xmlns="" id="{673C5D05-5317-4410-986D-0EB45742A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>
            <a:extLst>
              <a:ext uri="{FF2B5EF4-FFF2-40B4-BE49-F238E27FC236}">
                <a16:creationId xmlns:a16="http://schemas.microsoft.com/office/drawing/2014/main" xmlns="" id="{9B8336B5-74EC-4EED-88A6-FF7D2C8A8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7DF15-E714-4CF6-BEF1-7D53FFC8CFCA}" type="datetime1">
              <a:rPr lang="en-US" smtClean="0"/>
              <a:t>6/9/2022</a:t>
            </a:fld>
            <a:endParaRPr lang="en-US"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xmlns="" id="{4E065825-85CD-4AFB-994B-2E973E9F02E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6940176" y="4795860"/>
            <a:ext cx="2103121" cy="268834"/>
          </a:xfrm>
        </p:spPr>
        <p:txBody>
          <a:bodyPr lIns="0" tIns="0" rIns="0" bIns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Holder 2">
            <a:extLst>
              <a:ext uri="{FF2B5EF4-FFF2-40B4-BE49-F238E27FC236}">
                <a16:creationId xmlns:a16="http://schemas.microsoft.com/office/drawing/2014/main" xmlns="" id="{E801F513-37A4-4436-BBD3-3D284793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0822" y="35233"/>
            <a:ext cx="4342476" cy="26883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747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xmlns="" id="{59F58909-8CF7-4B59-B73D-6D9E4358D6C5}"/>
              </a:ext>
            </a:extLst>
          </p:cNvPr>
          <p:cNvSpPr/>
          <p:nvPr userDrawn="1"/>
        </p:nvSpPr>
        <p:spPr>
          <a:xfrm flipV="1">
            <a:off x="1" y="397589"/>
            <a:ext cx="9144000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6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1" y="4783458"/>
            <a:ext cx="2103121" cy="439079"/>
          </a:xfrm>
        </p:spPr>
        <p:txBody>
          <a:bodyPr/>
          <a:lstStyle/>
          <a:p>
            <a:fld id="{DCF62467-51A0-4331-81DA-2BBFEC3C67EF}" type="datetime1">
              <a:rPr lang="en-US" smtClean="0"/>
              <a:t>6/9/2022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08961" y="4783460"/>
            <a:ext cx="2926080" cy="439079"/>
          </a:xfrm>
        </p:spPr>
        <p:txBody>
          <a:bodyPr/>
          <a:lstStyle/>
          <a:p>
            <a:endParaRPr lang="ru-RU"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xmlns="" id="{2C64C0D2-3B01-4D89-AC3D-D015BF578CA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6940176" y="4795860"/>
            <a:ext cx="2103121" cy="268834"/>
          </a:xfrm>
        </p:spPr>
        <p:txBody>
          <a:bodyPr lIns="0" tIns="0" rIns="0" bIns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Holder 2">
            <a:extLst>
              <a:ext uri="{FF2B5EF4-FFF2-40B4-BE49-F238E27FC236}">
                <a16:creationId xmlns:a16="http://schemas.microsoft.com/office/drawing/2014/main" xmlns="" id="{ACA70A9C-BB1B-495B-A91D-4FFE807FD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0822" y="35233"/>
            <a:ext cx="4342476" cy="26883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747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xmlns="" id="{D1FFA894-E666-4AAB-90B4-A00984BD322C}"/>
              </a:ext>
            </a:extLst>
          </p:cNvPr>
          <p:cNvSpPr/>
          <p:nvPr userDrawn="1"/>
        </p:nvSpPr>
        <p:spPr>
          <a:xfrm flipV="1">
            <a:off x="1" y="397589"/>
            <a:ext cx="9144000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6"/>
          </a:p>
        </p:txBody>
      </p:sp>
    </p:spTree>
    <p:extLst>
      <p:ext uri="{BB962C8B-B14F-4D97-AF65-F5344CB8AC3E}">
        <p14:creationId xmlns:p14="http://schemas.microsoft.com/office/powerpoint/2010/main" val="113543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5238" y="2425391"/>
            <a:ext cx="60122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003B5A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199" y="3684403"/>
            <a:ext cx="423558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1" y="4783458"/>
            <a:ext cx="2926080" cy="439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1" cy="439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340C1-9663-4834-9678-E2A955AB6CD1}" type="datetime1">
              <a:rPr lang="en-US" smtClean="0"/>
              <a:t>6/9/2022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940176" y="4795860"/>
            <a:ext cx="2103121" cy="268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747" b="1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171B215-76B1-4062-B300-9C7BB6A65CB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3410"/>
            <a:ext cx="1402441" cy="5489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6" r:id="rId3"/>
  </p:sldLayoutIdLst>
  <p:hf hdr="0" ftr="0" dt="0"/>
  <p:txStyles>
    <p:titleStyle>
      <a:lvl1pPr>
        <a:defRPr sz="3170"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5145">
        <a:defRPr>
          <a:latin typeface="+mn-lt"/>
          <a:ea typeface="+mn-ea"/>
          <a:cs typeface="+mn-cs"/>
        </a:defRPr>
      </a:lvl2pPr>
      <a:lvl3pPr marL="1450291">
        <a:defRPr>
          <a:latin typeface="+mn-lt"/>
          <a:ea typeface="+mn-ea"/>
          <a:cs typeface="+mn-cs"/>
        </a:defRPr>
      </a:lvl3pPr>
      <a:lvl4pPr marL="2175435">
        <a:defRPr>
          <a:latin typeface="+mn-lt"/>
          <a:ea typeface="+mn-ea"/>
          <a:cs typeface="+mn-cs"/>
        </a:defRPr>
      </a:lvl4pPr>
      <a:lvl5pPr marL="2900580">
        <a:defRPr>
          <a:latin typeface="+mn-lt"/>
          <a:ea typeface="+mn-ea"/>
          <a:cs typeface="+mn-cs"/>
        </a:defRPr>
      </a:lvl5pPr>
      <a:lvl6pPr marL="3625726">
        <a:defRPr>
          <a:latin typeface="+mn-lt"/>
          <a:ea typeface="+mn-ea"/>
          <a:cs typeface="+mn-cs"/>
        </a:defRPr>
      </a:lvl6pPr>
      <a:lvl7pPr marL="4350871">
        <a:defRPr>
          <a:latin typeface="+mn-lt"/>
          <a:ea typeface="+mn-ea"/>
          <a:cs typeface="+mn-cs"/>
        </a:defRPr>
      </a:lvl7pPr>
      <a:lvl8pPr marL="5076016">
        <a:defRPr>
          <a:latin typeface="+mn-lt"/>
          <a:ea typeface="+mn-ea"/>
          <a:cs typeface="+mn-cs"/>
        </a:defRPr>
      </a:lvl8pPr>
      <a:lvl9pPr marL="580116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5145">
        <a:defRPr>
          <a:latin typeface="+mn-lt"/>
          <a:ea typeface="+mn-ea"/>
          <a:cs typeface="+mn-cs"/>
        </a:defRPr>
      </a:lvl2pPr>
      <a:lvl3pPr marL="1450291">
        <a:defRPr>
          <a:latin typeface="+mn-lt"/>
          <a:ea typeface="+mn-ea"/>
          <a:cs typeface="+mn-cs"/>
        </a:defRPr>
      </a:lvl3pPr>
      <a:lvl4pPr marL="2175435">
        <a:defRPr>
          <a:latin typeface="+mn-lt"/>
          <a:ea typeface="+mn-ea"/>
          <a:cs typeface="+mn-cs"/>
        </a:defRPr>
      </a:lvl4pPr>
      <a:lvl5pPr marL="2900580">
        <a:defRPr>
          <a:latin typeface="+mn-lt"/>
          <a:ea typeface="+mn-ea"/>
          <a:cs typeface="+mn-cs"/>
        </a:defRPr>
      </a:lvl5pPr>
      <a:lvl6pPr marL="3625726">
        <a:defRPr>
          <a:latin typeface="+mn-lt"/>
          <a:ea typeface="+mn-ea"/>
          <a:cs typeface="+mn-cs"/>
        </a:defRPr>
      </a:lvl6pPr>
      <a:lvl7pPr marL="4350871">
        <a:defRPr>
          <a:latin typeface="+mn-lt"/>
          <a:ea typeface="+mn-ea"/>
          <a:cs typeface="+mn-cs"/>
        </a:defRPr>
      </a:lvl7pPr>
      <a:lvl8pPr marL="5076016">
        <a:defRPr>
          <a:latin typeface="+mn-lt"/>
          <a:ea typeface="+mn-ea"/>
          <a:cs typeface="+mn-cs"/>
        </a:defRPr>
      </a:lvl8pPr>
      <a:lvl9pPr marL="580116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12777" y="4828294"/>
            <a:ext cx="9122853" cy="0"/>
          </a:xfrm>
          <a:custGeom>
            <a:avLst/>
            <a:gdLst/>
            <a:ahLst/>
            <a:cxnLst/>
            <a:rect l="l" t="t" r="r" b="b"/>
            <a:pathLst>
              <a:path w="5752465">
                <a:moveTo>
                  <a:pt x="0" y="0"/>
                </a:moveTo>
                <a:lnTo>
                  <a:pt x="5751940" y="0"/>
                </a:lnTo>
              </a:path>
            </a:pathLst>
          </a:custGeom>
          <a:ln w="9525">
            <a:solidFill>
              <a:srgbClr val="003B59"/>
            </a:solidFill>
          </a:ln>
        </p:spPr>
        <p:txBody>
          <a:bodyPr wrap="square" lIns="0" tIns="0" rIns="0" bIns="0" rtlCol="0"/>
          <a:lstStyle/>
          <a:p>
            <a:endParaRPr sz="2856"/>
          </a:p>
        </p:txBody>
      </p:sp>
      <p:sp>
        <p:nvSpPr>
          <p:cNvPr id="9" name="object 9"/>
          <p:cNvSpPr/>
          <p:nvPr/>
        </p:nvSpPr>
        <p:spPr>
          <a:xfrm>
            <a:off x="7167446" y="327990"/>
            <a:ext cx="1967349" cy="43653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856"/>
          </a:p>
        </p:txBody>
      </p:sp>
      <p:sp>
        <p:nvSpPr>
          <p:cNvPr id="10" name="TextBox 9"/>
          <p:cNvSpPr txBox="1"/>
          <p:nvPr/>
        </p:nvSpPr>
        <p:spPr>
          <a:xfrm>
            <a:off x="196523" y="1157373"/>
            <a:ext cx="71984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деятельности органов </a:t>
            </a:r>
            <a:r>
              <a:rPr lang="ru-RU" sz="2800" b="1" dirty="0" smtClean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контроля субъектов РФ в </a:t>
            </a:r>
            <a:r>
              <a:rPr lang="ru-RU" sz="2800" b="1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условиях внедрения федеральных стандартов: </a:t>
            </a:r>
            <a:r>
              <a:rPr lang="ru-RU" sz="2800" b="1" dirty="0" smtClean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первые </a:t>
            </a:r>
            <a:r>
              <a:rPr lang="ru-RU" sz="2800" b="1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и перспективы развития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" y="4803086"/>
            <a:ext cx="3638149" cy="287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68" dirty="0">
                <a:solidFill>
                  <a:schemeClr val="bg1">
                    <a:lumMod val="65000"/>
                  </a:schemeClr>
                </a:solidFill>
              </a:rPr>
              <a:t>www.roskazna.ru</a:t>
            </a:r>
            <a:endParaRPr lang="ru-RU" sz="1268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38767" y="4803086"/>
            <a:ext cx="3625376" cy="287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68" dirty="0">
                <a:solidFill>
                  <a:schemeClr val="bg1">
                    <a:lumMod val="65000"/>
                  </a:schemeClr>
                </a:solidFill>
              </a:rPr>
              <a:t> г. Москва, </a:t>
            </a:r>
            <a:r>
              <a:rPr lang="ru-RU" sz="1268" dirty="0" smtClean="0">
                <a:solidFill>
                  <a:schemeClr val="bg1">
                    <a:lumMod val="65000"/>
                  </a:schemeClr>
                </a:solidFill>
              </a:rPr>
              <a:t>июнь 2022 </a:t>
            </a:r>
            <a:r>
              <a:rPr lang="ru-RU" sz="1268" dirty="0">
                <a:solidFill>
                  <a:schemeClr val="bg1">
                    <a:lumMod val="65000"/>
                  </a:schemeClr>
                </a:solidFill>
              </a:rPr>
              <a:t>год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00" y="3453130"/>
            <a:ext cx="5334000" cy="82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30" b="1" dirty="0">
                <a:solidFill>
                  <a:srgbClr val="11437F"/>
                </a:solidFill>
              </a:rPr>
              <a:t>Гейвандова Елена Рубеновна</a:t>
            </a:r>
            <a:endParaRPr lang="ru-RU" sz="1430" dirty="0">
              <a:solidFill>
                <a:srgbClr val="11437F"/>
              </a:solidFill>
            </a:endParaRPr>
          </a:p>
          <a:p>
            <a:pPr lvl="0"/>
            <a:r>
              <a:rPr lang="ru-RU" sz="1110" dirty="0">
                <a:solidFill>
                  <a:srgbClr val="11437F"/>
                </a:solidFill>
              </a:rPr>
              <a:t>Начальник Отдела внутреннего контроля и внутреннего аудита </a:t>
            </a:r>
            <a:r>
              <a:rPr lang="ru-RU" sz="1110" dirty="0" smtClean="0">
                <a:solidFill>
                  <a:srgbClr val="11437F"/>
                </a:solidFill>
              </a:rPr>
              <a:t/>
            </a:r>
            <a:br>
              <a:rPr lang="ru-RU" sz="1110" dirty="0" smtClean="0">
                <a:solidFill>
                  <a:srgbClr val="11437F"/>
                </a:solidFill>
              </a:rPr>
            </a:br>
            <a:r>
              <a:rPr lang="ru-RU" sz="1110" dirty="0" smtClean="0">
                <a:solidFill>
                  <a:srgbClr val="11437F"/>
                </a:solidFill>
              </a:rPr>
              <a:t>в </a:t>
            </a:r>
            <a:r>
              <a:rPr lang="ru-RU" sz="1110" dirty="0">
                <a:solidFill>
                  <a:srgbClr val="11437F"/>
                </a:solidFill>
              </a:rPr>
              <a:t>секторе государственного управления Контрольно-аналитического управления </a:t>
            </a:r>
            <a:r>
              <a:rPr lang="ru-RU" sz="1110" dirty="0" smtClean="0">
                <a:solidFill>
                  <a:srgbClr val="11437F"/>
                </a:solidFill>
              </a:rPr>
              <a:t>в </a:t>
            </a:r>
            <a:r>
              <a:rPr lang="ru-RU" sz="1110" dirty="0">
                <a:solidFill>
                  <a:srgbClr val="11437F"/>
                </a:solidFill>
              </a:rPr>
              <a:t>финансово-бюджетной сфере Федерального казначейства</a:t>
            </a:r>
          </a:p>
        </p:txBody>
      </p:sp>
      <p:sp>
        <p:nvSpPr>
          <p:cNvPr id="16" name="object 2"/>
          <p:cNvSpPr/>
          <p:nvPr/>
        </p:nvSpPr>
        <p:spPr>
          <a:xfrm>
            <a:off x="5" y="4250972"/>
            <a:ext cx="4209462" cy="248238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9525">
            <a:solidFill>
              <a:srgbClr val="003B59"/>
            </a:solidFill>
          </a:ln>
        </p:spPr>
        <p:txBody>
          <a:bodyPr wrap="square" lIns="0" tIns="0" rIns="0" bIns="0" rtlCol="0"/>
          <a:lstStyle/>
          <a:p>
            <a:endParaRPr sz="2856"/>
          </a:p>
        </p:txBody>
      </p:sp>
      <p:sp>
        <p:nvSpPr>
          <p:cNvPr id="20" name="object 2">
            <a:extLst>
              <a:ext uri="{FF2B5EF4-FFF2-40B4-BE49-F238E27FC236}">
                <a16:creationId xmlns:a16="http://schemas.microsoft.com/office/drawing/2014/main" xmlns="" id="{5B18A36C-A304-4C91-856D-493F17EA7DB3}"/>
              </a:ext>
            </a:extLst>
          </p:cNvPr>
          <p:cNvSpPr/>
          <p:nvPr/>
        </p:nvSpPr>
        <p:spPr>
          <a:xfrm flipV="1">
            <a:off x="-1" y="396526"/>
            <a:ext cx="7591483" cy="280972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6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9057F448-D147-4228-A0FD-8008E86D84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3410"/>
            <a:ext cx="1402441" cy="5489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420C55A1-2B83-4FE2-987C-546E2D47876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srgbClr val="1F497D"/>
                </a:solidFill>
              </a:rPr>
              <a:pPr/>
              <a:t>9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91E50705-0BAB-4EF1-B003-B21983F22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350" y="109492"/>
            <a:ext cx="7443098" cy="430887"/>
          </a:xfrm>
        </p:spPr>
        <p:txBody>
          <a:bodyPr/>
          <a:lstStyle/>
          <a:p>
            <a:r>
              <a:rPr lang="ru-RU" sz="1400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 о совершенствовании методического </a:t>
            </a:r>
            <a:r>
              <a:rPr lang="en-US" sz="1400" dirty="0" smtClean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обеспечения </a:t>
            </a:r>
            <a:r>
              <a:rPr lang="ru-RU" sz="1400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 органов </a:t>
            </a:r>
            <a:r>
              <a:rPr lang="ru-RU" sz="1400" dirty="0" smtClean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контроля</a:t>
            </a:r>
            <a:endParaRPr lang="ru-RU" sz="1400" b="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422663" y="554485"/>
            <a:ext cx="9454448" cy="3931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169863" algn="just">
              <a:tabLst>
                <a:tab pos="630555" algn="l"/>
              </a:tabLst>
            </a:pPr>
            <a:endParaRPr lang="ru-RU" sz="95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marL="457200" lvl="0" indent="169863" algn="just">
              <a:tabLst>
                <a:tab pos="630555" algn="l"/>
              </a:tabLst>
            </a:pPr>
            <a:r>
              <a:rPr lang="ru-RU" sz="1200" b="1" dirty="0" smtClean="0">
                <a:solidFill>
                  <a:srgbClr val="11437F"/>
                </a:solidFill>
                <a:ea typeface="Times New Roman"/>
                <a:cs typeface="Times New Roman"/>
              </a:rPr>
              <a:t>Рассмотреть </a:t>
            </a:r>
            <a:r>
              <a:rPr lang="ru-RU" sz="1200" b="1" dirty="0">
                <a:solidFill>
                  <a:srgbClr val="11437F"/>
                </a:solidFill>
                <a:ea typeface="Times New Roman"/>
                <a:cs typeface="Times New Roman"/>
              </a:rPr>
              <a:t>вопросы </a:t>
            </a:r>
            <a:r>
              <a:rPr lang="ru-RU" sz="1200" b="1" dirty="0" smtClean="0">
                <a:solidFill>
                  <a:srgbClr val="11437F"/>
                </a:solidFill>
                <a:ea typeface="Times New Roman"/>
                <a:cs typeface="Times New Roman"/>
              </a:rPr>
              <a:t>о:</a:t>
            </a:r>
          </a:p>
          <a:p>
            <a:pPr marL="457200" lvl="0" indent="169863" algn="just">
              <a:tabLst>
                <a:tab pos="630555" algn="l"/>
              </a:tabLst>
            </a:pPr>
            <a:endParaRPr lang="ru-RU" sz="1200" b="1" dirty="0">
              <a:solidFill>
                <a:srgbClr val="11437F"/>
              </a:solidFill>
              <a:ea typeface="Times New Roman"/>
              <a:cs typeface="Times New Roman"/>
            </a:endParaRPr>
          </a:p>
          <a:p>
            <a:pPr marL="628650" lvl="0" indent="-171450" algn="just">
              <a:buFont typeface="Courier New" panose="02070309020205020404" pitchFamily="49" charset="0"/>
              <a:buChar char="o"/>
              <a:tabLst>
                <a:tab pos="630555" algn="l"/>
              </a:tabLst>
            </a:pPr>
            <a:r>
              <a:rPr lang="ru-RU" sz="1200" b="1" dirty="0">
                <a:solidFill>
                  <a:srgbClr val="11437F"/>
                </a:solidFill>
                <a:ea typeface="Times New Roman"/>
                <a:cs typeface="Times New Roman"/>
              </a:rPr>
              <a:t>р</a:t>
            </a:r>
            <a:r>
              <a:rPr lang="ru-RU" sz="1200" b="1" dirty="0" smtClean="0">
                <a:solidFill>
                  <a:srgbClr val="11437F"/>
                </a:solidFill>
                <a:ea typeface="Times New Roman"/>
                <a:cs typeface="Times New Roman"/>
              </a:rPr>
              <a:t>азработке </a:t>
            </a:r>
            <a:r>
              <a:rPr lang="ru-RU" sz="1200" b="1" dirty="0">
                <a:solidFill>
                  <a:srgbClr val="11437F"/>
                </a:solidFill>
                <a:ea typeface="Times New Roman"/>
                <a:cs typeface="Times New Roman"/>
              </a:rPr>
              <a:t>и </a:t>
            </a:r>
            <a:r>
              <a:rPr lang="ru-RU" sz="1200" b="1" dirty="0" smtClean="0">
                <a:solidFill>
                  <a:srgbClr val="11437F"/>
                </a:solidFill>
                <a:ea typeface="Times New Roman"/>
                <a:cs typeface="Times New Roman"/>
              </a:rPr>
              <a:t>утверждении единых</a:t>
            </a:r>
            <a:r>
              <a:rPr lang="ru-RU" sz="1200" dirty="0" smtClean="0">
                <a:solidFill>
                  <a:prstClr val="black"/>
                </a:solidFill>
                <a:ea typeface="Times New Roman"/>
                <a:cs typeface="Times New Roman"/>
              </a:rPr>
              <a:t> </a:t>
            </a:r>
            <a:r>
              <a:rPr lang="ru-RU" sz="1200" dirty="0">
                <a:solidFill>
                  <a:prstClr val="black"/>
                </a:solidFill>
                <a:ea typeface="Times New Roman"/>
                <a:cs typeface="Times New Roman"/>
              </a:rPr>
              <a:t>для всех органов </a:t>
            </a:r>
            <a:r>
              <a:rPr lang="ru-RU" sz="1200" dirty="0" smtClean="0">
                <a:solidFill>
                  <a:prstClr val="black"/>
                </a:solidFill>
                <a:ea typeface="Times New Roman"/>
                <a:cs typeface="Times New Roman"/>
              </a:rPr>
              <a:t>государственного (муниципального) финансового контроля </a:t>
            </a:r>
            <a:r>
              <a:rPr lang="ru-RU" sz="1200" b="1" dirty="0" smtClean="0">
                <a:solidFill>
                  <a:srgbClr val="11437F"/>
                </a:solidFill>
                <a:ea typeface="Times New Roman"/>
                <a:cs typeface="Times New Roman"/>
              </a:rPr>
              <a:t>подходов к </a:t>
            </a:r>
            <a:r>
              <a:rPr lang="ru-RU" sz="1200" b="1" dirty="0">
                <a:solidFill>
                  <a:srgbClr val="11437F"/>
                </a:solidFill>
                <a:ea typeface="Times New Roman"/>
                <a:cs typeface="Times New Roman"/>
              </a:rPr>
              <a:t>квалификации наиболее значимых </a:t>
            </a:r>
            <a:r>
              <a:rPr lang="ru-RU" sz="1200" b="1" dirty="0" smtClean="0">
                <a:solidFill>
                  <a:srgbClr val="11437F"/>
                </a:solidFill>
                <a:ea typeface="Times New Roman"/>
                <a:cs typeface="Times New Roman"/>
              </a:rPr>
              <a:t>нарушений</a:t>
            </a:r>
            <a:r>
              <a:rPr lang="ru-RU" sz="1200" dirty="0" smtClean="0">
                <a:solidFill>
                  <a:prstClr val="black"/>
                </a:solidFill>
                <a:ea typeface="Times New Roman"/>
                <a:cs typeface="Times New Roman"/>
              </a:rPr>
              <a:t>, </a:t>
            </a:r>
            <a:r>
              <a:rPr lang="ru-RU" sz="1200" b="1" dirty="0">
                <a:solidFill>
                  <a:srgbClr val="11437F"/>
                </a:solidFill>
                <a:ea typeface="Times New Roman"/>
                <a:cs typeface="Times New Roman"/>
              </a:rPr>
              <a:t>а также </a:t>
            </a:r>
            <a:r>
              <a:rPr lang="ru-RU" sz="1200" b="1" dirty="0" smtClean="0">
                <a:solidFill>
                  <a:srgbClr val="11437F"/>
                </a:solidFill>
                <a:ea typeface="Times New Roman"/>
                <a:cs typeface="Times New Roman"/>
              </a:rPr>
              <a:t>к </a:t>
            </a:r>
            <a:r>
              <a:rPr lang="ru-RU" sz="1200" b="1" dirty="0">
                <a:solidFill>
                  <a:srgbClr val="11437F"/>
                </a:solidFill>
                <a:ea typeface="Times New Roman"/>
                <a:cs typeface="Times New Roman"/>
              </a:rPr>
              <a:t>определению понятия «ущерб публично-правовому образованию</a:t>
            </a:r>
            <a:r>
              <a:rPr lang="ru-RU" sz="1200" b="1" dirty="0" smtClean="0">
                <a:solidFill>
                  <a:srgbClr val="11437F"/>
                </a:solidFill>
                <a:ea typeface="Times New Roman"/>
                <a:cs typeface="Times New Roman"/>
              </a:rPr>
              <a:t>»</a:t>
            </a:r>
            <a:r>
              <a:rPr lang="ru-RU" sz="1200" dirty="0" smtClean="0">
                <a:ea typeface="Times New Roman"/>
                <a:cs typeface="Times New Roman"/>
              </a:rPr>
              <a:t>;</a:t>
            </a:r>
            <a:endParaRPr lang="en-US" sz="1200" dirty="0" smtClean="0">
              <a:ea typeface="Times New Roman"/>
              <a:cs typeface="Times New Roman"/>
            </a:endParaRPr>
          </a:p>
          <a:p>
            <a:pPr marL="457200" lvl="0" algn="just">
              <a:tabLst>
                <a:tab pos="630555" algn="l"/>
              </a:tabLst>
            </a:pPr>
            <a:endParaRPr lang="en-US" sz="1200" dirty="0">
              <a:ea typeface="Times New Roman"/>
              <a:cs typeface="Times New Roman"/>
            </a:endParaRPr>
          </a:p>
          <a:p>
            <a:pPr marL="628650" lvl="0" indent="-171450" algn="just">
              <a:buFont typeface="Courier New" panose="02070309020205020404" pitchFamily="49" charset="0"/>
              <a:buChar char="o"/>
              <a:tabLst>
                <a:tab pos="630555" algn="l"/>
              </a:tabLst>
            </a:pPr>
            <a:r>
              <a:rPr lang="ru-RU" sz="1200" b="1" dirty="0" smtClean="0">
                <a:solidFill>
                  <a:srgbClr val="11437F"/>
                </a:solidFill>
                <a:ea typeface="Times New Roman"/>
                <a:cs typeface="Times New Roman"/>
              </a:rPr>
              <a:t>разработке </a:t>
            </a:r>
            <a:r>
              <a:rPr lang="ru-RU" sz="1200" b="1" dirty="0">
                <a:solidFill>
                  <a:srgbClr val="11437F"/>
                </a:solidFill>
                <a:ea typeface="Times New Roman"/>
                <a:cs typeface="Times New Roman"/>
              </a:rPr>
              <a:t>и </a:t>
            </a:r>
            <a:r>
              <a:rPr lang="ru-RU" sz="1200" b="1" dirty="0" smtClean="0">
                <a:solidFill>
                  <a:srgbClr val="11437F"/>
                </a:solidFill>
                <a:ea typeface="Times New Roman"/>
                <a:cs typeface="Times New Roman"/>
              </a:rPr>
              <a:t>внедрении единого классификатора </a:t>
            </a:r>
            <a:r>
              <a:rPr lang="ru-RU" sz="1200" b="1" dirty="0">
                <a:solidFill>
                  <a:srgbClr val="11437F"/>
                </a:solidFill>
                <a:ea typeface="Times New Roman"/>
                <a:cs typeface="Times New Roman"/>
              </a:rPr>
              <a:t>нарушений (рисков)</a:t>
            </a:r>
            <a:r>
              <a:rPr lang="ru-RU" sz="1200" dirty="0">
                <a:solidFill>
                  <a:prstClr val="black"/>
                </a:solidFill>
                <a:ea typeface="Times New Roman"/>
                <a:cs typeface="Times New Roman"/>
              </a:rPr>
              <a:t>, выявляемых в ходе осуществления контроля в финансово-бюджетной сфере, </a:t>
            </a:r>
            <a:r>
              <a:rPr lang="ru-RU" sz="1200" dirty="0" smtClean="0">
                <a:solidFill>
                  <a:prstClr val="black"/>
                </a:solidFill>
                <a:ea typeface="Times New Roman"/>
                <a:cs typeface="Times New Roman"/>
              </a:rPr>
              <a:t>а </a:t>
            </a:r>
            <a:r>
              <a:rPr lang="ru-RU" sz="1200" dirty="0">
                <a:solidFill>
                  <a:prstClr val="black"/>
                </a:solidFill>
                <a:ea typeface="Times New Roman"/>
                <a:cs typeface="Times New Roman"/>
              </a:rPr>
              <a:t>также </a:t>
            </a:r>
            <a:r>
              <a:rPr lang="ru-RU" sz="1200" dirty="0" smtClean="0">
                <a:solidFill>
                  <a:prstClr val="black"/>
                </a:solidFill>
                <a:ea typeface="Times New Roman"/>
                <a:cs typeface="Times New Roman"/>
              </a:rPr>
              <a:t>соответствующего порядка </a:t>
            </a:r>
            <a:r>
              <a:rPr lang="ru-RU" sz="1200" dirty="0">
                <a:solidFill>
                  <a:prstClr val="black"/>
                </a:solidFill>
                <a:ea typeface="Times New Roman"/>
                <a:cs typeface="Times New Roman"/>
              </a:rPr>
              <a:t>его </a:t>
            </a:r>
            <a:r>
              <a:rPr lang="ru-RU" sz="1200" dirty="0" smtClean="0">
                <a:solidFill>
                  <a:prstClr val="black"/>
                </a:solidFill>
                <a:ea typeface="Times New Roman"/>
                <a:cs typeface="Times New Roman"/>
              </a:rPr>
              <a:t>ведения</a:t>
            </a:r>
            <a:r>
              <a:rPr lang="ru-RU" sz="1200" dirty="0" smtClean="0">
                <a:ea typeface="Times New Roman"/>
                <a:cs typeface="Times New Roman"/>
              </a:rPr>
              <a:t>;</a:t>
            </a:r>
            <a:endParaRPr lang="en-US" sz="1200" dirty="0" smtClean="0">
              <a:ea typeface="Times New Roman"/>
              <a:cs typeface="Times New Roman"/>
            </a:endParaRPr>
          </a:p>
          <a:p>
            <a:pPr marL="457200" lvl="0" algn="just">
              <a:tabLst>
                <a:tab pos="630555" algn="l"/>
              </a:tabLst>
            </a:pPr>
            <a:endParaRPr lang="en-US" sz="12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marL="628650" lvl="0" indent="-171450" algn="just">
              <a:buFont typeface="Courier New" panose="02070309020205020404" pitchFamily="49" charset="0"/>
              <a:buChar char="o"/>
              <a:tabLst>
                <a:tab pos="630555" algn="l"/>
              </a:tabLst>
            </a:pPr>
            <a:r>
              <a:rPr lang="ru-RU" sz="1200" b="1" dirty="0" smtClean="0">
                <a:solidFill>
                  <a:srgbClr val="11437F"/>
                </a:solidFill>
              </a:rPr>
              <a:t>формировании </a:t>
            </a:r>
            <a:r>
              <a:rPr lang="ru-RU" sz="1200" b="1" dirty="0">
                <a:solidFill>
                  <a:srgbClr val="11437F"/>
                </a:solidFill>
              </a:rPr>
              <a:t>единой сводной отчетности </a:t>
            </a:r>
            <a:r>
              <a:rPr lang="ru-RU" sz="1200" dirty="0"/>
              <a:t>о результатах контрольной деятельности органов внутреннего государственного (муниципального) финансового контроля в Российской Федерации </a:t>
            </a:r>
            <a:r>
              <a:rPr lang="ru-RU" sz="1200" dirty="0" smtClean="0"/>
              <a:t>с </a:t>
            </a:r>
            <a:r>
              <a:rPr lang="ru-RU" sz="1200" dirty="0"/>
              <a:t>детализацией по основным видам выявляемых </a:t>
            </a:r>
            <a:r>
              <a:rPr lang="ru-RU" sz="1200" dirty="0" smtClean="0"/>
              <a:t>нарушений</a:t>
            </a:r>
            <a:r>
              <a:rPr lang="ru-RU" sz="1200" dirty="0" smtClean="0">
                <a:solidFill>
                  <a:prstClr val="black"/>
                </a:solidFill>
                <a:ea typeface="Times New Roman"/>
                <a:cs typeface="Times New Roman"/>
              </a:rPr>
              <a:t>;</a:t>
            </a:r>
            <a:endParaRPr lang="en-US" sz="1200" dirty="0" smtClean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marL="457200" lvl="0" algn="just">
              <a:tabLst>
                <a:tab pos="630555" algn="l"/>
              </a:tabLst>
            </a:pPr>
            <a:endParaRPr lang="en-US" sz="1200" dirty="0"/>
          </a:p>
          <a:p>
            <a:pPr marL="628650" lvl="0" indent="-171450" algn="just">
              <a:buFont typeface="Courier New" panose="02070309020205020404" pitchFamily="49" charset="0"/>
              <a:buChar char="o"/>
              <a:tabLst>
                <a:tab pos="630555" algn="l"/>
              </a:tabLst>
            </a:pPr>
            <a:r>
              <a:rPr lang="ru-RU" sz="1200" b="1" dirty="0" smtClean="0">
                <a:solidFill>
                  <a:srgbClr val="11437F"/>
                </a:solidFill>
              </a:rPr>
              <a:t>использовании </a:t>
            </a:r>
            <a:r>
              <a:rPr lang="ru-RU" sz="1200" b="1" dirty="0">
                <a:solidFill>
                  <a:srgbClr val="11437F"/>
                </a:solidFill>
              </a:rPr>
              <a:t>подсистемы финансового контроля </a:t>
            </a:r>
            <a:r>
              <a:rPr lang="ru-RU" sz="1200" dirty="0"/>
              <a:t>государственной интегрированной информационной системы управления общественными финансами «Электронный бюджет» </a:t>
            </a:r>
            <a:r>
              <a:rPr lang="ru-RU" sz="1200" b="1" dirty="0">
                <a:solidFill>
                  <a:srgbClr val="11437F"/>
                </a:solidFill>
              </a:rPr>
              <a:t>в качестве единой базы данных </a:t>
            </a:r>
            <a:r>
              <a:rPr lang="ru-RU" sz="1200" dirty="0" smtClean="0"/>
              <a:t>в </a:t>
            </a:r>
            <a:r>
              <a:rPr lang="ru-RU" sz="1200" dirty="0"/>
              <a:t>рамках осуществления внутреннего государственного (муниципального) финансового </a:t>
            </a:r>
            <a:r>
              <a:rPr lang="ru-RU" sz="1200" dirty="0" smtClean="0"/>
              <a:t>контроля;</a:t>
            </a:r>
            <a:endParaRPr lang="en-US" sz="1200" dirty="0" smtClean="0"/>
          </a:p>
          <a:p>
            <a:pPr marL="457200" lvl="0" algn="just">
              <a:tabLst>
                <a:tab pos="630555" algn="l"/>
              </a:tabLst>
            </a:pPr>
            <a:endParaRPr lang="en-US" sz="1200" dirty="0" smtClean="0"/>
          </a:p>
          <a:p>
            <a:pPr marL="628650" lvl="0" indent="-171450" algn="just">
              <a:buFont typeface="Courier New" panose="02070309020205020404" pitchFamily="49" charset="0"/>
              <a:buChar char="o"/>
              <a:tabLst>
                <a:tab pos="630555" algn="l"/>
              </a:tabLst>
            </a:pPr>
            <a:r>
              <a:rPr lang="ru-RU" sz="1200" b="1" dirty="0" smtClean="0">
                <a:solidFill>
                  <a:srgbClr val="11437F"/>
                </a:solidFill>
                <a:ea typeface="Times New Roman"/>
                <a:cs typeface="Times New Roman"/>
              </a:rPr>
              <a:t>нормативном закреплении</a:t>
            </a:r>
            <a:r>
              <a:rPr lang="ru-RU" sz="1200" dirty="0">
                <a:solidFill>
                  <a:prstClr val="black"/>
                </a:solidFill>
                <a:ea typeface="Times New Roman"/>
                <a:cs typeface="Times New Roman"/>
              </a:rPr>
              <a:t> </a:t>
            </a:r>
            <a:r>
              <a:rPr lang="ru-RU" sz="1200" b="1" dirty="0" smtClean="0">
                <a:solidFill>
                  <a:srgbClr val="11437F"/>
                </a:solidFill>
                <a:ea typeface="Times New Roman"/>
                <a:cs typeface="Times New Roman"/>
              </a:rPr>
              <a:t>оформления </a:t>
            </a:r>
            <a:r>
              <a:rPr lang="ru-RU" sz="1200" b="1" dirty="0">
                <a:solidFill>
                  <a:srgbClr val="11437F"/>
                </a:solidFill>
                <a:ea typeface="Times New Roman"/>
                <a:cs typeface="Times New Roman"/>
              </a:rPr>
              <a:t>решения по организации </a:t>
            </a:r>
            <a:r>
              <a:rPr lang="ru-RU" sz="1200" dirty="0">
                <a:solidFill>
                  <a:prstClr val="black"/>
                </a:solidFill>
                <a:ea typeface="Times New Roman"/>
                <a:cs typeface="Times New Roman"/>
              </a:rPr>
              <a:t>внутреннего государственного (муниципального) финансового </a:t>
            </a:r>
            <a:r>
              <a:rPr lang="ru-RU" sz="1200" b="1" dirty="0" smtClean="0">
                <a:solidFill>
                  <a:srgbClr val="11437F"/>
                </a:solidFill>
                <a:ea typeface="Times New Roman"/>
                <a:cs typeface="Times New Roman"/>
              </a:rPr>
              <a:t>контроля</a:t>
            </a:r>
            <a:r>
              <a:rPr lang="ru-RU" sz="1200" dirty="0" smtClean="0">
                <a:solidFill>
                  <a:prstClr val="black"/>
                </a:solidFill>
                <a:ea typeface="Times New Roman"/>
                <a:cs typeface="Times New Roman"/>
              </a:rPr>
              <a:t>, </a:t>
            </a:r>
            <a:r>
              <a:rPr lang="ru-RU" sz="1200" dirty="0" smtClean="0">
                <a:ea typeface="Times New Roman"/>
                <a:cs typeface="Times New Roman"/>
              </a:rPr>
              <a:t>критериев, определяющих </a:t>
            </a:r>
            <a:r>
              <a:rPr lang="ru-RU" sz="1200" dirty="0">
                <a:ea typeface="Times New Roman"/>
                <a:cs typeface="Times New Roman"/>
              </a:rPr>
              <a:t>возможные формы </a:t>
            </a:r>
            <a:r>
              <a:rPr lang="ru-RU" sz="1200" dirty="0" smtClean="0">
                <a:ea typeface="Times New Roman"/>
                <a:cs typeface="Times New Roman"/>
              </a:rPr>
              <a:t>его организации, </a:t>
            </a:r>
            <a:r>
              <a:rPr lang="ru-RU" sz="1200" dirty="0" smtClean="0">
                <a:solidFill>
                  <a:prstClr val="black"/>
                </a:solidFill>
                <a:ea typeface="Times New Roman"/>
                <a:cs typeface="Times New Roman"/>
              </a:rPr>
              <a:t>а также</a:t>
            </a:r>
            <a:r>
              <a:rPr lang="ru-RU" sz="1200" b="1" dirty="0">
                <a:solidFill>
                  <a:srgbClr val="11437F"/>
                </a:solidFill>
                <a:ea typeface="Times New Roman"/>
                <a:cs typeface="Times New Roman"/>
              </a:rPr>
              <a:t> </a:t>
            </a:r>
            <a:r>
              <a:rPr lang="ru-RU" sz="1200" b="1" dirty="0" smtClean="0">
                <a:solidFill>
                  <a:srgbClr val="11437F"/>
                </a:solidFill>
                <a:ea typeface="Times New Roman"/>
                <a:cs typeface="Times New Roman"/>
              </a:rPr>
              <a:t>вопросов реализации </a:t>
            </a:r>
            <a:r>
              <a:rPr lang="ru-RU" sz="1200" b="1" dirty="0">
                <a:solidFill>
                  <a:srgbClr val="11437F"/>
                </a:solidFill>
                <a:ea typeface="Times New Roman"/>
                <a:cs typeface="Times New Roman"/>
              </a:rPr>
              <a:t>всех пяти полномочий</a:t>
            </a:r>
            <a:r>
              <a:rPr lang="ru-RU" sz="1200" dirty="0">
                <a:solidFill>
                  <a:prstClr val="black"/>
                </a:solidFill>
                <a:ea typeface="Times New Roman"/>
                <a:cs typeface="Times New Roman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ea typeface="Times New Roman"/>
                <a:cs typeface="Times New Roman"/>
              </a:rPr>
              <a:t>органа внутреннего государственного </a:t>
            </a:r>
            <a:r>
              <a:rPr lang="ru-RU" sz="1200" dirty="0">
                <a:solidFill>
                  <a:prstClr val="black"/>
                </a:solidFill>
                <a:ea typeface="Times New Roman"/>
                <a:cs typeface="Times New Roman"/>
              </a:rPr>
              <a:t>(муниципального) финансового </a:t>
            </a:r>
            <a:r>
              <a:rPr lang="ru-RU" sz="1200" dirty="0" smtClean="0">
                <a:solidFill>
                  <a:prstClr val="black"/>
                </a:solidFill>
                <a:ea typeface="Times New Roman"/>
                <a:cs typeface="Times New Roman"/>
              </a:rPr>
              <a:t>контроля.</a:t>
            </a:r>
            <a:endParaRPr lang="ru-RU" sz="1200" dirty="0">
              <a:solidFill>
                <a:prstClr val="black"/>
              </a:solidFill>
              <a:ea typeface="Times New Roman"/>
              <a:cs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4629150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1100" b="1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Доклад</a:t>
            </a:r>
            <a:r>
              <a:rPr lang="ru-RU" sz="1000" b="1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i="1" dirty="0">
                <a:solidFill>
                  <a:srgbClr val="11437F"/>
                </a:solidFill>
                <a:cs typeface="Times New Roman" panose="02020603050405020304" pitchFamily="18" charset="0"/>
              </a:rPr>
              <a:t>о результатах проведения анализа исполнения бюджетных полномочий органов </a:t>
            </a:r>
            <a:r>
              <a:rPr lang="ru-RU" sz="1000" b="1" i="1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контроля за 2021 </a:t>
            </a:r>
            <a:r>
              <a:rPr lang="ru-RU" sz="1000" b="1" i="1" dirty="0">
                <a:solidFill>
                  <a:srgbClr val="11437F"/>
                </a:solidFill>
                <a:cs typeface="Times New Roman" panose="02020603050405020304" pitchFamily="18" charset="0"/>
              </a:rPr>
              <a:t>год </a:t>
            </a:r>
            <a:endParaRPr lang="ru-RU" sz="1000" b="1" i="1" dirty="0" smtClean="0">
              <a:solidFill>
                <a:srgbClr val="11437F"/>
              </a:solidFill>
              <a:cs typeface="Times New Roman" panose="02020603050405020304" pitchFamily="18" charset="0"/>
            </a:endParaRPr>
          </a:p>
          <a:p>
            <a:pPr lvl="0" algn="ctr" defTabSz="914400">
              <a:defRPr/>
            </a:pPr>
            <a:r>
              <a:rPr lang="ru-RU" sz="1000" b="1" i="1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размещен </a:t>
            </a:r>
            <a:r>
              <a:rPr lang="ru-RU" sz="1000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на </a:t>
            </a:r>
            <a:r>
              <a:rPr lang="ru-RU" sz="1000" i="1" kern="0" dirty="0">
                <a:solidFill>
                  <a:srgbClr val="11437F"/>
                </a:solidFill>
                <a:cs typeface="Times New Roman" panose="02020603050405020304" pitchFamily="18" charset="0"/>
              </a:rPr>
              <a:t>сайте Федерального казначейства </a:t>
            </a:r>
            <a:r>
              <a:rPr lang="en-US" sz="1100" b="1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roskazna.gov.ru</a:t>
            </a:r>
            <a:endParaRPr lang="ru-RU" sz="1100" i="1" kern="0" dirty="0">
              <a:solidFill>
                <a:srgbClr val="11437F"/>
              </a:solidFill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635264"/>
            <a:ext cx="408765" cy="38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16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91E50705-0BAB-4EF1-B003-B21983F22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09550"/>
            <a:ext cx="7467600" cy="215444"/>
          </a:xfrm>
        </p:spPr>
        <p:txBody>
          <a:bodyPr/>
          <a:lstStyle/>
          <a:p>
            <a:r>
              <a:rPr lang="ru-RU" sz="1400" dirty="0" smtClean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Рейтингование органов государственного </a:t>
            </a:r>
            <a:r>
              <a:rPr lang="ru-RU" sz="1400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финансового контроля</a:t>
            </a:r>
          </a:p>
        </p:txBody>
      </p:sp>
      <p:sp>
        <p:nvSpPr>
          <p:cNvPr id="20" name="Номер слайда 1">
            <a:extLst>
              <a:ext uri="{FF2B5EF4-FFF2-40B4-BE49-F238E27FC236}">
                <a16:creationId xmlns:a16="http://schemas.microsoft.com/office/drawing/2014/main" xmlns="" id="{420C55A1-2B83-4FE2-987C-546E2D47876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698125" y="4781550"/>
            <a:ext cx="356497" cy="268834"/>
          </a:xfrm>
        </p:spPr>
        <p:txBody>
          <a:bodyPr/>
          <a:lstStyle/>
          <a:p>
            <a:r>
              <a:rPr lang="ru-RU" dirty="0" smtClean="0">
                <a:solidFill>
                  <a:srgbClr val="1F497D"/>
                </a:solidFill>
              </a:rPr>
              <a:t>10</a:t>
            </a:r>
            <a:endParaRPr lang="ru-RU" dirty="0">
              <a:solidFill>
                <a:srgbClr val="1F497D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6475" y="2300051"/>
            <a:ext cx="259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ru-RU" sz="1200" b="1" kern="0" dirty="0" smtClean="0">
                <a:solidFill>
                  <a:srgbClr val="11437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Организация </a:t>
            </a:r>
            <a:br>
              <a:rPr lang="ru-RU" sz="1200" b="1" kern="0" dirty="0" smtClean="0">
                <a:solidFill>
                  <a:srgbClr val="11437F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200" b="1" kern="0" dirty="0" smtClean="0">
                <a:solidFill>
                  <a:srgbClr val="11437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и осуществление </a:t>
            </a:r>
            <a:r>
              <a:rPr lang="ru-RU" sz="1200" b="1" kern="0" dirty="0">
                <a:solidFill>
                  <a:srgbClr val="11437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контрольной </a:t>
            </a:r>
            <a:r>
              <a:rPr lang="ru-RU" sz="1200" b="1" kern="0" dirty="0" smtClean="0">
                <a:solidFill>
                  <a:srgbClr val="11437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деятельности</a:t>
            </a:r>
          </a:p>
        </p:txBody>
      </p:sp>
      <p:sp>
        <p:nvSpPr>
          <p:cNvPr id="17" name="Плюс 16"/>
          <p:cNvSpPr/>
          <p:nvPr/>
        </p:nvSpPr>
        <p:spPr>
          <a:xfrm>
            <a:off x="2593068" y="2262929"/>
            <a:ext cx="702501" cy="705240"/>
          </a:xfrm>
          <a:prstGeom prst="mathPlus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843792" y="2274797"/>
            <a:ext cx="23002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ru-RU" sz="1400" b="1" kern="0" dirty="0">
                <a:solidFill>
                  <a:srgbClr val="11437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Рейтинг органов государственного финансового контроля </a:t>
            </a:r>
            <a:endParaRPr lang="ru-RU" sz="1400" b="1" kern="0" dirty="0" smtClean="0">
              <a:solidFill>
                <a:srgbClr val="11437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304109" y="2351304"/>
            <a:ext cx="30336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ru-RU" sz="1200" b="1" kern="0" dirty="0">
                <a:solidFill>
                  <a:srgbClr val="11437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Лучшие практики, положительный опыт осуществления контрольной деятельности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345415" y="1397239"/>
            <a:ext cx="2951286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ts val="1440"/>
              </a:lnSpc>
            </a:pPr>
            <a:r>
              <a:rPr lang="ru-RU" sz="1100" i="1" dirty="0">
                <a:ea typeface="Verdana" panose="020B0604030504040204" pitchFamily="34" charset="0"/>
                <a:cs typeface="Verdana" panose="020B0604030504040204" pitchFamily="34" charset="0"/>
              </a:rPr>
              <a:t>Детализация федеральных </a:t>
            </a:r>
            <a:br>
              <a:rPr lang="ru-RU" sz="1100" i="1" dirty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100" i="1" dirty="0">
                <a:ea typeface="Verdana" panose="020B0604030504040204" pitchFamily="34" charset="0"/>
                <a:cs typeface="Verdana" panose="020B0604030504040204" pitchFamily="34" charset="0"/>
              </a:rPr>
              <a:t>стандартов ВГ(М)ФК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282958" y="3926224"/>
            <a:ext cx="2720915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ts val="1440"/>
              </a:lnSpc>
            </a:pPr>
            <a:r>
              <a:rPr lang="ru-RU" sz="1100" i="1" dirty="0">
                <a:ea typeface="Verdana" panose="020B0604030504040204" pitchFamily="34" charset="0"/>
                <a:cs typeface="Verdana" panose="020B0604030504040204" pitchFamily="34" charset="0"/>
              </a:rPr>
              <a:t>Автоматизация </a:t>
            </a:r>
            <a:r>
              <a:rPr lang="ru-RU" sz="1100" i="1" dirty="0" smtClean="0"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100" i="1" dirty="0" smtClean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1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контрольной </a:t>
            </a:r>
            <a:r>
              <a:rPr lang="ru-RU" sz="1100" i="1" dirty="0">
                <a:ea typeface="Verdana" panose="020B0604030504040204" pitchFamily="34" charset="0"/>
                <a:cs typeface="Verdana" panose="020B0604030504040204" pitchFamily="34" charset="0"/>
              </a:rPr>
              <a:t>деятельности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006570" y="3564691"/>
            <a:ext cx="3022842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ts val="1440"/>
              </a:lnSpc>
            </a:pPr>
            <a:r>
              <a:rPr lang="ru-RU" sz="1100" i="1" dirty="0">
                <a:ea typeface="Verdana" panose="020B0604030504040204" pitchFamily="34" charset="0"/>
                <a:cs typeface="Verdana" panose="020B0604030504040204" pitchFamily="34" charset="0"/>
              </a:rPr>
              <a:t>Взаимодействие </a:t>
            </a:r>
            <a:r>
              <a:rPr lang="ru-RU" sz="1100" i="1" dirty="0" smtClean="0"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100" i="1" dirty="0" smtClean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1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на территории субъекта</a:t>
            </a:r>
            <a:endParaRPr lang="ru-RU" sz="1100" i="1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213525" y="1270739"/>
            <a:ext cx="2869651" cy="257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ts val="1440"/>
              </a:lnSpc>
            </a:pPr>
            <a:r>
              <a:rPr lang="ru-RU" sz="1100" i="1" dirty="0">
                <a:ea typeface="Verdana" panose="020B0604030504040204" pitchFamily="34" charset="0"/>
                <a:cs typeface="Verdana" panose="020B0604030504040204" pitchFamily="34" charset="0"/>
              </a:rPr>
              <a:t>Проведение семинаров, обучения</a:t>
            </a:r>
          </a:p>
        </p:txBody>
      </p:sp>
      <p:sp>
        <p:nvSpPr>
          <p:cNvPr id="26" name="Стрелка вверх 25"/>
          <p:cNvSpPr/>
          <p:nvPr/>
        </p:nvSpPr>
        <p:spPr>
          <a:xfrm rot="20418575">
            <a:off x="3632441" y="1499189"/>
            <a:ext cx="185010" cy="843198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Стрелка вверх 26"/>
          <p:cNvSpPr/>
          <p:nvPr/>
        </p:nvSpPr>
        <p:spPr>
          <a:xfrm rot="1864412">
            <a:off x="5423015" y="1816646"/>
            <a:ext cx="171196" cy="554557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Стрелка вверх 27"/>
          <p:cNvSpPr/>
          <p:nvPr/>
        </p:nvSpPr>
        <p:spPr>
          <a:xfrm rot="13405396">
            <a:off x="3711812" y="2943647"/>
            <a:ext cx="168117" cy="695457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Стрелка вверх 28"/>
          <p:cNvSpPr/>
          <p:nvPr/>
        </p:nvSpPr>
        <p:spPr>
          <a:xfrm rot="19976824" flipV="1">
            <a:off x="5228579" y="3018593"/>
            <a:ext cx="175294" cy="917988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1434094"/>
            <a:ext cx="2590802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ts val="1440"/>
              </a:lnSpc>
              <a:spcBef>
                <a:spcPts val="300"/>
              </a:spcBef>
            </a:pPr>
            <a:r>
              <a:rPr lang="ru-RU" sz="11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Соответствие </a:t>
            </a:r>
            <a:br>
              <a:rPr lang="ru-RU" sz="1100" i="1" dirty="0" smtClean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1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Бюджетному кодексу РФ</a:t>
            </a:r>
            <a:endParaRPr lang="ru-RU" sz="1100" i="1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0" y="3322994"/>
            <a:ext cx="2603978" cy="618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ts val="1440"/>
              </a:lnSpc>
              <a:spcBef>
                <a:spcPts val="300"/>
              </a:spcBef>
            </a:pPr>
            <a:r>
              <a:rPr lang="ru-RU" sz="11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Соответствие </a:t>
            </a:r>
            <a:br>
              <a:rPr lang="ru-RU" sz="1100" i="1" dirty="0" smtClean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1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федеральным стандартам ВГ(М)ФК</a:t>
            </a:r>
            <a:endParaRPr lang="ru-RU" sz="1100" i="1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Стрелка вверх 32"/>
          <p:cNvSpPr/>
          <p:nvPr/>
        </p:nvSpPr>
        <p:spPr>
          <a:xfrm rot="10800000">
            <a:off x="1180620" y="2960923"/>
            <a:ext cx="178384" cy="419217"/>
          </a:xfrm>
          <a:prstGeom prst="upArrow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Стрелка вниз 33"/>
          <p:cNvSpPr/>
          <p:nvPr/>
        </p:nvSpPr>
        <p:spPr>
          <a:xfrm rot="16200000">
            <a:off x="6433635" y="2329669"/>
            <a:ext cx="413408" cy="587728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Стрелка вверх 34"/>
          <p:cNvSpPr/>
          <p:nvPr/>
        </p:nvSpPr>
        <p:spPr>
          <a:xfrm>
            <a:off x="1180620" y="1867165"/>
            <a:ext cx="178384" cy="419217"/>
          </a:xfrm>
          <a:prstGeom prst="upArrow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659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" y="658680"/>
            <a:ext cx="7004022" cy="0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6"/>
          </a:p>
        </p:txBody>
      </p:sp>
      <p:sp>
        <p:nvSpPr>
          <p:cNvPr id="8" name="object 8"/>
          <p:cNvSpPr/>
          <p:nvPr/>
        </p:nvSpPr>
        <p:spPr>
          <a:xfrm>
            <a:off x="12777" y="4828294"/>
            <a:ext cx="9122853" cy="0"/>
          </a:xfrm>
          <a:custGeom>
            <a:avLst/>
            <a:gdLst/>
            <a:ahLst/>
            <a:cxnLst/>
            <a:rect l="l" t="t" r="r" b="b"/>
            <a:pathLst>
              <a:path w="5752465">
                <a:moveTo>
                  <a:pt x="0" y="0"/>
                </a:moveTo>
                <a:lnTo>
                  <a:pt x="5751940" y="0"/>
                </a:lnTo>
              </a:path>
            </a:pathLst>
          </a:custGeom>
          <a:ln w="9525">
            <a:solidFill>
              <a:srgbClr val="003B59"/>
            </a:solidFill>
          </a:ln>
        </p:spPr>
        <p:txBody>
          <a:bodyPr wrap="square" lIns="0" tIns="0" rIns="0" bIns="0" rtlCol="0"/>
          <a:lstStyle/>
          <a:p>
            <a:endParaRPr sz="2856"/>
          </a:p>
        </p:txBody>
      </p:sp>
      <p:sp>
        <p:nvSpPr>
          <p:cNvPr id="9" name="object 9"/>
          <p:cNvSpPr/>
          <p:nvPr/>
        </p:nvSpPr>
        <p:spPr>
          <a:xfrm>
            <a:off x="7167446" y="327990"/>
            <a:ext cx="1967349" cy="43653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856"/>
          </a:p>
        </p:txBody>
      </p:sp>
      <p:sp>
        <p:nvSpPr>
          <p:cNvPr id="10" name="TextBox 9"/>
          <p:cNvSpPr txBox="1"/>
          <p:nvPr/>
        </p:nvSpPr>
        <p:spPr>
          <a:xfrm>
            <a:off x="463247" y="2025417"/>
            <a:ext cx="6002679" cy="580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173" b="1" dirty="0">
                <a:solidFill>
                  <a:srgbClr val="11437F"/>
                </a:solidFill>
                <a:latin typeface="+mj-lt"/>
                <a:cs typeface="Arial" panose="020B0604020202020204" pitchFamily="34" charset="0"/>
              </a:rPr>
              <a:t>Спасибо за внимание!</a:t>
            </a:r>
            <a:endParaRPr lang="ru-RU" sz="3173" dirty="0">
              <a:solidFill>
                <a:srgbClr val="11437F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71BC754-7832-4356-B934-37E7D378699C}"/>
              </a:ext>
            </a:extLst>
          </p:cNvPr>
          <p:cNvSpPr txBox="1"/>
          <p:nvPr/>
        </p:nvSpPr>
        <p:spPr>
          <a:xfrm>
            <a:off x="1" y="4803086"/>
            <a:ext cx="3638149" cy="287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68" dirty="0">
                <a:solidFill>
                  <a:schemeClr val="bg1">
                    <a:lumMod val="65000"/>
                  </a:schemeClr>
                </a:solidFill>
              </a:rPr>
              <a:t>www.roskazna.ru</a:t>
            </a:r>
            <a:endParaRPr lang="ru-RU" sz="1268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2A58C6F-5399-4274-A31E-E52E75DD3CB0}"/>
              </a:ext>
            </a:extLst>
          </p:cNvPr>
          <p:cNvSpPr txBox="1"/>
          <p:nvPr/>
        </p:nvSpPr>
        <p:spPr>
          <a:xfrm>
            <a:off x="5538767" y="4803086"/>
            <a:ext cx="3625376" cy="287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68" dirty="0">
                <a:solidFill>
                  <a:schemeClr val="bg1">
                    <a:lumMod val="65000"/>
                  </a:schemeClr>
                </a:solidFill>
              </a:rPr>
              <a:t> г. Москва, </a:t>
            </a:r>
            <a:r>
              <a:rPr lang="ru-RU" sz="1268" dirty="0" smtClean="0">
                <a:solidFill>
                  <a:schemeClr val="bg1">
                    <a:lumMod val="65000"/>
                  </a:schemeClr>
                </a:solidFill>
              </a:rPr>
              <a:t>июнь 2022 </a:t>
            </a:r>
            <a:r>
              <a:rPr lang="ru-RU" sz="1268" dirty="0">
                <a:solidFill>
                  <a:schemeClr val="bg1">
                    <a:lumMod val="65000"/>
                  </a:schemeClr>
                </a:solidFill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38367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2775251447"/>
              </p:ext>
            </p:extLst>
          </p:nvPr>
        </p:nvGraphicFramePr>
        <p:xfrm>
          <a:off x="1219200" y="1047750"/>
          <a:ext cx="7239000" cy="335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420C55A1-2B83-4FE2-987C-546E2D47876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srgbClr val="1F497D"/>
                </a:solidFill>
              </a:rPr>
              <a:pPr/>
              <a:t>1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91E50705-0BAB-4EF1-B003-B21983F22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0067" y="209550"/>
            <a:ext cx="7443098" cy="246221"/>
          </a:xfrm>
        </p:spPr>
        <p:txBody>
          <a:bodyPr/>
          <a:lstStyle/>
          <a:p>
            <a:r>
              <a:rPr lang="ru-RU" sz="1600" dirty="0" smtClean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аналитических мероприятий на 2021 год</a:t>
            </a:r>
            <a:endParaRPr lang="ru-RU" sz="1400" dirty="0">
              <a:solidFill>
                <a:srgbClr val="1143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4629150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1100" b="1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Доклад</a:t>
            </a:r>
            <a:r>
              <a:rPr lang="ru-RU" sz="1000" b="1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i="1" dirty="0">
                <a:solidFill>
                  <a:srgbClr val="11437F"/>
                </a:solidFill>
                <a:cs typeface="Times New Roman" panose="02020603050405020304" pitchFamily="18" charset="0"/>
              </a:rPr>
              <a:t>о результатах проведения анализа исполнения бюджетных полномочий органов </a:t>
            </a:r>
            <a:r>
              <a:rPr lang="ru-RU" sz="1000" b="1" i="1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контроля за 2021 </a:t>
            </a:r>
            <a:r>
              <a:rPr lang="ru-RU" sz="1000" b="1" i="1" dirty="0">
                <a:solidFill>
                  <a:srgbClr val="11437F"/>
                </a:solidFill>
                <a:cs typeface="Times New Roman" panose="02020603050405020304" pitchFamily="18" charset="0"/>
              </a:rPr>
              <a:t>год </a:t>
            </a:r>
            <a:endParaRPr lang="ru-RU" sz="1000" b="1" i="1" dirty="0" smtClean="0">
              <a:solidFill>
                <a:srgbClr val="11437F"/>
              </a:solidFill>
              <a:cs typeface="Times New Roman" panose="02020603050405020304" pitchFamily="18" charset="0"/>
            </a:endParaRPr>
          </a:p>
          <a:p>
            <a:pPr lvl="0" algn="ctr" defTabSz="914400">
              <a:defRPr/>
            </a:pPr>
            <a:r>
              <a:rPr lang="ru-RU" sz="1000" b="1" i="1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размещен </a:t>
            </a:r>
            <a:r>
              <a:rPr lang="ru-RU" sz="1000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на </a:t>
            </a:r>
            <a:r>
              <a:rPr lang="ru-RU" sz="1000" i="1" kern="0" dirty="0">
                <a:solidFill>
                  <a:srgbClr val="11437F"/>
                </a:solidFill>
                <a:cs typeface="Times New Roman" panose="02020603050405020304" pitchFamily="18" charset="0"/>
              </a:rPr>
              <a:t>сайте Федерального казначейства </a:t>
            </a:r>
            <a:r>
              <a:rPr lang="en-US" sz="1100" b="1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roskazna.gov.ru</a:t>
            </a:r>
            <a:endParaRPr lang="ru-RU" sz="1100" i="1" kern="0" dirty="0">
              <a:solidFill>
                <a:srgbClr val="11437F"/>
              </a:solidFill>
              <a:cs typeface="Times New Roman" panose="02020603050405020304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4635264"/>
            <a:ext cx="408765" cy="38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37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420C55A1-2B83-4FE2-987C-546E2D47876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srgbClr val="1F497D"/>
                </a:solidFill>
              </a:rPr>
              <a:pPr/>
              <a:t>2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91E50705-0BAB-4EF1-B003-B21983F22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8150" y="209550"/>
            <a:ext cx="7610298" cy="246221"/>
          </a:xfrm>
        </p:spPr>
        <p:txBody>
          <a:bodyPr/>
          <a:lstStyle/>
          <a:p>
            <a:r>
              <a:rPr lang="ru-RU" sz="1600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Типовые недостатки в </a:t>
            </a:r>
            <a:r>
              <a:rPr lang="ru-RU" sz="1600" dirty="0" smtClean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 органов контроля</a:t>
            </a:r>
            <a:endParaRPr lang="ru-RU" sz="1400" dirty="0">
              <a:solidFill>
                <a:srgbClr val="1143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042468551"/>
              </p:ext>
            </p:extLst>
          </p:nvPr>
        </p:nvGraphicFramePr>
        <p:xfrm>
          <a:off x="533400" y="928984"/>
          <a:ext cx="7924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4629150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1100" b="1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Доклад</a:t>
            </a:r>
            <a:r>
              <a:rPr lang="ru-RU" sz="1000" b="1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i="1" dirty="0">
                <a:solidFill>
                  <a:srgbClr val="11437F"/>
                </a:solidFill>
                <a:cs typeface="Times New Roman" panose="02020603050405020304" pitchFamily="18" charset="0"/>
              </a:rPr>
              <a:t>о результатах проведения анализа исполнения бюджетных полномочий органов </a:t>
            </a:r>
            <a:r>
              <a:rPr lang="ru-RU" sz="1000" b="1" i="1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контроля за 2021 </a:t>
            </a:r>
            <a:r>
              <a:rPr lang="ru-RU" sz="1000" b="1" i="1" dirty="0">
                <a:solidFill>
                  <a:srgbClr val="11437F"/>
                </a:solidFill>
                <a:cs typeface="Times New Roman" panose="02020603050405020304" pitchFamily="18" charset="0"/>
              </a:rPr>
              <a:t>год </a:t>
            </a:r>
            <a:endParaRPr lang="ru-RU" sz="1000" b="1" i="1" dirty="0" smtClean="0">
              <a:solidFill>
                <a:srgbClr val="11437F"/>
              </a:solidFill>
              <a:cs typeface="Times New Roman" panose="02020603050405020304" pitchFamily="18" charset="0"/>
            </a:endParaRPr>
          </a:p>
          <a:p>
            <a:pPr lvl="0" algn="ctr" defTabSz="914400">
              <a:defRPr/>
            </a:pPr>
            <a:r>
              <a:rPr lang="ru-RU" sz="1000" b="1" i="1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размещен </a:t>
            </a:r>
            <a:r>
              <a:rPr lang="ru-RU" sz="1000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на </a:t>
            </a:r>
            <a:r>
              <a:rPr lang="ru-RU" sz="1000" i="1" kern="0" dirty="0">
                <a:solidFill>
                  <a:srgbClr val="11437F"/>
                </a:solidFill>
                <a:cs typeface="Times New Roman" panose="02020603050405020304" pitchFamily="18" charset="0"/>
              </a:rPr>
              <a:t>сайте Федерального казначейства </a:t>
            </a:r>
            <a:r>
              <a:rPr lang="en-US" sz="1100" b="1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roskazna.gov.ru</a:t>
            </a:r>
            <a:endParaRPr lang="ru-RU" sz="1100" i="1" kern="0" dirty="0">
              <a:solidFill>
                <a:srgbClr val="11437F"/>
              </a:solidFill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635264"/>
            <a:ext cx="408765" cy="38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41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420C55A1-2B83-4FE2-987C-546E2D47876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srgbClr val="1F497D"/>
                </a:solidFill>
              </a:rPr>
              <a:pPr/>
              <a:t>3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91E50705-0BAB-4EF1-B003-B21983F22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199" y="209550"/>
            <a:ext cx="7443098" cy="246221"/>
          </a:xfrm>
        </p:spPr>
        <p:txBody>
          <a:bodyPr/>
          <a:lstStyle/>
          <a:p>
            <a:r>
              <a:rPr lang="ru-RU" sz="1600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Меры органов контроля </a:t>
            </a:r>
            <a:r>
              <a:rPr lang="ru-RU" sz="1600" dirty="0" smtClean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600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устранению недостатков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9755" y="1047750"/>
            <a:ext cx="896709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1400" b="1" dirty="0">
                <a:solidFill>
                  <a:srgbClr val="11437F"/>
                </a:solidFill>
              </a:rPr>
              <a:t>Анализ причин и условий</a:t>
            </a:r>
            <a:r>
              <a:rPr lang="ru-RU" sz="1400" dirty="0"/>
              <a:t>, способствовавших возникновению недостатков, а также </a:t>
            </a:r>
            <a:r>
              <a:rPr lang="ru-RU" sz="1400" b="1" dirty="0" smtClean="0">
                <a:solidFill>
                  <a:srgbClr val="11437F"/>
                </a:solidFill>
              </a:rPr>
              <a:t>применение </a:t>
            </a:r>
            <a:r>
              <a:rPr lang="ru-RU" sz="1400" b="1" dirty="0">
                <a:solidFill>
                  <a:srgbClr val="11437F"/>
                </a:solidFill>
              </a:rPr>
              <a:t>мер ответственности</a:t>
            </a:r>
            <a:r>
              <a:rPr lang="ru-RU" sz="1400" dirty="0"/>
              <a:t> к виновным </a:t>
            </a:r>
            <a:r>
              <a:rPr lang="ru-RU" sz="1400" dirty="0" smtClean="0"/>
              <a:t>лицам</a:t>
            </a:r>
          </a:p>
          <a:p>
            <a:pPr algn="just"/>
            <a:endParaRPr lang="ru-RU" sz="1400" dirty="0" smtClean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1400" b="1" dirty="0" smtClean="0">
                <a:solidFill>
                  <a:srgbClr val="11437F"/>
                </a:solidFill>
              </a:rPr>
              <a:t>Актуализация </a:t>
            </a:r>
            <a:r>
              <a:rPr lang="ru-RU" sz="1400" b="1" dirty="0">
                <a:solidFill>
                  <a:srgbClr val="11437F"/>
                </a:solidFill>
              </a:rPr>
              <a:t>актов</a:t>
            </a:r>
            <a:r>
              <a:rPr lang="ru-RU" sz="1400" dirty="0"/>
              <a:t>, регламентирующих организацию осуществления полномочий по внутреннему государственному (муниципальному) финансовому </a:t>
            </a:r>
            <a:r>
              <a:rPr lang="ru-RU" sz="1400" dirty="0" smtClean="0"/>
              <a:t>контролю</a:t>
            </a:r>
          </a:p>
          <a:p>
            <a:pPr algn="just"/>
            <a:endParaRPr lang="ru-RU" sz="1400" dirty="0" smtClean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1400" b="1" dirty="0" smtClean="0">
                <a:solidFill>
                  <a:srgbClr val="11437F"/>
                </a:solidFill>
              </a:rPr>
              <a:t>Систематическое</a:t>
            </a:r>
            <a:r>
              <a:rPr lang="ru-RU" sz="1400" dirty="0" smtClean="0"/>
              <a:t> </a:t>
            </a:r>
            <a:r>
              <a:rPr lang="ru-RU" sz="1400" b="1" dirty="0">
                <a:solidFill>
                  <a:srgbClr val="11437F"/>
                </a:solidFill>
              </a:rPr>
              <a:t>изучение</a:t>
            </a:r>
            <a:r>
              <a:rPr lang="ru-RU" sz="1400" dirty="0"/>
              <a:t> сотрудниками </a:t>
            </a:r>
            <a:r>
              <a:rPr lang="ru-RU" sz="1400" b="1" dirty="0">
                <a:solidFill>
                  <a:srgbClr val="11437F"/>
                </a:solidFill>
              </a:rPr>
              <a:t>бюджетного законодательства </a:t>
            </a:r>
            <a:r>
              <a:rPr lang="ru-RU" sz="1400" dirty="0"/>
              <a:t>в части осуществления полномочий по внутреннему государственному (муниципальному) финансовому контролю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 </a:t>
            </a:r>
            <a:r>
              <a:rPr lang="ru-RU" sz="1400" dirty="0"/>
              <a:t>применения его в </a:t>
            </a:r>
            <a:r>
              <a:rPr lang="ru-RU" sz="1400" dirty="0" smtClean="0"/>
              <a:t>работе</a:t>
            </a:r>
          </a:p>
          <a:p>
            <a:pPr algn="just"/>
            <a:endParaRPr lang="ru-RU" sz="1400" dirty="0" smtClean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1400" b="1" dirty="0" smtClean="0">
                <a:solidFill>
                  <a:srgbClr val="11437F"/>
                </a:solidFill>
              </a:rPr>
              <a:t>Усиление </a:t>
            </a:r>
            <a:r>
              <a:rPr lang="ru-RU" sz="1400" b="1" dirty="0">
                <a:solidFill>
                  <a:srgbClr val="11437F"/>
                </a:solidFill>
              </a:rPr>
              <a:t>контроля </a:t>
            </a:r>
            <a:r>
              <a:rPr lang="ru-RU" sz="1400" dirty="0"/>
              <a:t>за осуществлением полномочий по внутреннему государственному (муниципальному) финансовому </a:t>
            </a:r>
            <a:r>
              <a:rPr lang="ru-RU" sz="1400" dirty="0" smtClean="0"/>
              <a:t>контролю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ru-RU" sz="1400" dirty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sz="1400" b="1" dirty="0" smtClean="0">
                <a:solidFill>
                  <a:srgbClr val="11437F"/>
                </a:solidFill>
              </a:rPr>
              <a:t>Передача </a:t>
            </a:r>
            <a:r>
              <a:rPr lang="ru-RU" sz="1400" b="1" dirty="0">
                <a:solidFill>
                  <a:srgbClr val="11437F"/>
                </a:solidFill>
              </a:rPr>
              <a:t>полномочий</a:t>
            </a:r>
            <a:r>
              <a:rPr lang="ru-RU" sz="1400" dirty="0"/>
              <a:t> по осуществлению внутреннего муниципального финансового контроля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на </a:t>
            </a:r>
            <a:r>
              <a:rPr lang="ru-RU" sz="1400" dirty="0"/>
              <a:t>уровень муниципальных </a:t>
            </a:r>
            <a:r>
              <a:rPr lang="ru-RU" sz="1400" dirty="0" smtClean="0"/>
              <a:t>районов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4629150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1100" b="1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Доклад</a:t>
            </a:r>
            <a:r>
              <a:rPr lang="ru-RU" sz="1000" b="1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i="1" dirty="0">
                <a:solidFill>
                  <a:srgbClr val="11437F"/>
                </a:solidFill>
                <a:cs typeface="Times New Roman" panose="02020603050405020304" pitchFamily="18" charset="0"/>
              </a:rPr>
              <a:t>о результатах проведения анализа исполнения бюджетных полномочий органов </a:t>
            </a:r>
            <a:r>
              <a:rPr lang="ru-RU" sz="1000" b="1" i="1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контроля за 2021 </a:t>
            </a:r>
            <a:r>
              <a:rPr lang="ru-RU" sz="1000" b="1" i="1" dirty="0">
                <a:solidFill>
                  <a:srgbClr val="11437F"/>
                </a:solidFill>
                <a:cs typeface="Times New Roman" panose="02020603050405020304" pitchFamily="18" charset="0"/>
              </a:rPr>
              <a:t>год </a:t>
            </a:r>
            <a:endParaRPr lang="ru-RU" sz="1000" b="1" i="1" dirty="0" smtClean="0">
              <a:solidFill>
                <a:srgbClr val="11437F"/>
              </a:solidFill>
              <a:cs typeface="Times New Roman" panose="02020603050405020304" pitchFamily="18" charset="0"/>
            </a:endParaRPr>
          </a:p>
          <a:p>
            <a:pPr lvl="0" algn="ctr" defTabSz="914400">
              <a:defRPr/>
            </a:pPr>
            <a:r>
              <a:rPr lang="ru-RU" sz="1000" b="1" i="1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размещен </a:t>
            </a:r>
            <a:r>
              <a:rPr lang="ru-RU" sz="1000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на </a:t>
            </a:r>
            <a:r>
              <a:rPr lang="ru-RU" sz="1000" i="1" kern="0" dirty="0">
                <a:solidFill>
                  <a:srgbClr val="11437F"/>
                </a:solidFill>
                <a:cs typeface="Times New Roman" panose="02020603050405020304" pitchFamily="18" charset="0"/>
              </a:rPr>
              <a:t>сайте Федерального казначейства </a:t>
            </a:r>
            <a:r>
              <a:rPr lang="en-US" sz="1100" b="1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roskazna.gov.ru</a:t>
            </a:r>
            <a:endParaRPr lang="ru-RU" sz="1100" i="1" kern="0" dirty="0">
              <a:solidFill>
                <a:srgbClr val="11437F"/>
              </a:solidFill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635264"/>
            <a:ext cx="408765" cy="38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45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420C55A1-2B83-4FE2-987C-546E2D47876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srgbClr val="1F497D"/>
                </a:solidFill>
              </a:rPr>
              <a:pPr/>
              <a:t>4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91E50705-0BAB-4EF1-B003-B21983F22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199" y="183238"/>
            <a:ext cx="7443098" cy="246221"/>
          </a:xfrm>
        </p:spPr>
        <p:txBody>
          <a:bodyPr/>
          <a:lstStyle/>
          <a:p>
            <a:r>
              <a:rPr lang="ru-RU" sz="1600" dirty="0" smtClean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Взаимодействие с органами контроля</a:t>
            </a:r>
            <a:endParaRPr lang="ru-RU" sz="1600" dirty="0">
              <a:solidFill>
                <a:srgbClr val="1143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200" y="1148245"/>
            <a:ext cx="8686800" cy="3527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indent="-171450" algn="just">
              <a:buFont typeface="Courier New" panose="02070309020205020404" pitchFamily="49" charset="0"/>
              <a:buChar char="o"/>
              <a:tabLst>
                <a:tab pos="630555" algn="l"/>
              </a:tabLst>
            </a:pPr>
            <a:r>
              <a:rPr lang="ru-RU" sz="1200" b="1" dirty="0" smtClean="0">
                <a:solidFill>
                  <a:srgbClr val="11437F"/>
                </a:solidFill>
                <a:ea typeface="Times New Roman"/>
                <a:cs typeface="Times New Roman"/>
              </a:rPr>
              <a:t>Рассмотрение </a:t>
            </a:r>
            <a:r>
              <a:rPr lang="ru-RU" sz="1200" b="1" dirty="0">
                <a:solidFill>
                  <a:srgbClr val="11437F"/>
                </a:solidFill>
                <a:ea typeface="Times New Roman"/>
                <a:cs typeface="Times New Roman"/>
              </a:rPr>
              <a:t>результатов аналитических мероприятий </a:t>
            </a:r>
            <a:r>
              <a:rPr lang="ru-RU" sz="1200" dirty="0">
                <a:ea typeface="Times New Roman"/>
                <a:cs typeface="Times New Roman"/>
              </a:rPr>
              <a:t>в отношении деятельности органов государственного финансового контроля </a:t>
            </a:r>
            <a:r>
              <a:rPr lang="ru-RU" sz="1200" b="1" dirty="0" smtClean="0">
                <a:solidFill>
                  <a:srgbClr val="11437F"/>
                </a:solidFill>
                <a:ea typeface="Times New Roman"/>
                <a:cs typeface="Times New Roman"/>
              </a:rPr>
              <a:t>на </a:t>
            </a:r>
            <a:r>
              <a:rPr lang="ru-RU" sz="1200" b="1" dirty="0">
                <a:solidFill>
                  <a:srgbClr val="11437F"/>
                </a:solidFill>
                <a:ea typeface="Times New Roman"/>
                <a:cs typeface="Times New Roman"/>
              </a:rPr>
              <a:t>заседаниях контрольных </a:t>
            </a:r>
            <a:r>
              <a:rPr lang="ru-RU" sz="1200" b="1" dirty="0" smtClean="0">
                <a:solidFill>
                  <a:srgbClr val="11437F"/>
                </a:solidFill>
                <a:ea typeface="Times New Roman"/>
                <a:cs typeface="Times New Roman"/>
              </a:rPr>
              <a:t>комиссий</a:t>
            </a:r>
          </a:p>
          <a:p>
            <a:pPr marL="457200" algn="just">
              <a:tabLst>
                <a:tab pos="630555" algn="l"/>
              </a:tabLst>
            </a:pPr>
            <a:endParaRPr lang="ru-RU" sz="1200" dirty="0" smtClean="0">
              <a:ea typeface="Times New Roman"/>
              <a:cs typeface="Times New Roman"/>
            </a:endParaRPr>
          </a:p>
          <a:p>
            <a:pPr marL="628650" indent="-171450" algn="just">
              <a:buFont typeface="Courier New" panose="02070309020205020404" pitchFamily="49" charset="0"/>
              <a:buChar char="o"/>
              <a:tabLst>
                <a:tab pos="630555" algn="l"/>
              </a:tabLst>
            </a:pPr>
            <a:r>
              <a:rPr lang="ru-RU" sz="1200" b="1" dirty="0" smtClean="0">
                <a:solidFill>
                  <a:srgbClr val="11437F"/>
                </a:solidFill>
                <a:ea typeface="Times New Roman"/>
                <a:cs typeface="Times New Roman"/>
              </a:rPr>
              <a:t>Направление </a:t>
            </a:r>
            <a:r>
              <a:rPr lang="ru-RU" sz="1200" b="1" dirty="0">
                <a:solidFill>
                  <a:srgbClr val="11437F"/>
                </a:solidFill>
                <a:ea typeface="Times New Roman"/>
                <a:cs typeface="Times New Roman"/>
              </a:rPr>
              <a:t>информации о результатах </a:t>
            </a:r>
            <a:r>
              <a:rPr lang="ru-RU" sz="1200" b="1" dirty="0" smtClean="0">
                <a:solidFill>
                  <a:srgbClr val="11437F"/>
                </a:solidFill>
                <a:ea typeface="Times New Roman"/>
                <a:cs typeface="Times New Roman"/>
              </a:rPr>
              <a:t>аналитических мероприятий </a:t>
            </a:r>
            <a:r>
              <a:rPr lang="ru-RU" sz="1200" dirty="0">
                <a:ea typeface="Times New Roman"/>
                <a:cs typeface="Times New Roman"/>
              </a:rPr>
              <a:t>высшим исполнительным органам государственной власти субъектов Российской </a:t>
            </a:r>
            <a:r>
              <a:rPr lang="ru-RU" sz="1200" dirty="0" smtClean="0">
                <a:ea typeface="Times New Roman"/>
                <a:cs typeface="Times New Roman"/>
              </a:rPr>
              <a:t>Федерации</a:t>
            </a:r>
          </a:p>
          <a:p>
            <a:pPr marL="457200" algn="just">
              <a:tabLst>
                <a:tab pos="630555" algn="l"/>
              </a:tabLst>
            </a:pPr>
            <a:endParaRPr lang="ru-RU" sz="1200" dirty="0" smtClean="0">
              <a:ea typeface="Times New Roman"/>
              <a:cs typeface="Times New Roman"/>
            </a:endParaRPr>
          </a:p>
          <a:p>
            <a:pPr marL="628650" indent="-171450" algn="just">
              <a:buFont typeface="Courier New" panose="02070309020205020404" pitchFamily="49" charset="0"/>
              <a:buChar char="o"/>
              <a:tabLst>
                <a:tab pos="630555" algn="l"/>
              </a:tabLst>
            </a:pPr>
            <a:r>
              <a:rPr lang="ru-RU" sz="1200" b="1" dirty="0" smtClean="0">
                <a:solidFill>
                  <a:srgbClr val="11437F"/>
                </a:solidFill>
                <a:ea typeface="Times New Roman"/>
                <a:cs typeface="Times New Roman"/>
              </a:rPr>
              <a:t>Проведение разъяснительной </a:t>
            </a:r>
            <a:r>
              <a:rPr lang="ru-RU" sz="1200" b="1" dirty="0">
                <a:solidFill>
                  <a:srgbClr val="11437F"/>
                </a:solidFill>
                <a:ea typeface="Times New Roman"/>
                <a:cs typeface="Times New Roman"/>
              </a:rPr>
              <a:t>работы, совещаний</a:t>
            </a:r>
            <a:r>
              <a:rPr lang="ru-RU" sz="1200" dirty="0">
                <a:ea typeface="Times New Roman"/>
                <a:cs typeface="Times New Roman"/>
              </a:rPr>
              <a:t> с органами муниципального финансового </a:t>
            </a:r>
            <a:r>
              <a:rPr lang="ru-RU" sz="1200" dirty="0" smtClean="0">
                <a:ea typeface="Times New Roman"/>
                <a:cs typeface="Times New Roman"/>
              </a:rPr>
              <a:t>контроля</a:t>
            </a:r>
          </a:p>
          <a:p>
            <a:pPr marL="457200" algn="just">
              <a:tabLst>
                <a:tab pos="630555" algn="l"/>
              </a:tabLst>
            </a:pPr>
            <a:endParaRPr lang="ru-RU" sz="1200" dirty="0" smtClean="0">
              <a:ea typeface="Times New Roman"/>
              <a:cs typeface="Times New Roman"/>
            </a:endParaRPr>
          </a:p>
          <a:p>
            <a:pPr marL="628650" indent="-171450" algn="just">
              <a:buFont typeface="Courier New" panose="02070309020205020404" pitchFamily="49" charset="0"/>
              <a:buChar char="o"/>
              <a:tabLst>
                <a:tab pos="630555" algn="l"/>
              </a:tabLst>
            </a:pPr>
            <a:r>
              <a:rPr lang="ru-RU" sz="1200" b="1" dirty="0" smtClean="0">
                <a:solidFill>
                  <a:srgbClr val="11437F"/>
                </a:solidFill>
                <a:ea typeface="Times New Roman"/>
                <a:cs typeface="Times New Roman"/>
              </a:rPr>
              <a:t>Направление писем </a:t>
            </a:r>
            <a:r>
              <a:rPr lang="ru-RU" sz="1200" b="1" dirty="0">
                <a:solidFill>
                  <a:srgbClr val="11437F"/>
                </a:solidFill>
                <a:ea typeface="Times New Roman"/>
                <a:cs typeface="Times New Roman"/>
              </a:rPr>
              <a:t>о необходимости организации внутреннего муниципального финансового контроля </a:t>
            </a:r>
            <a:r>
              <a:rPr lang="ru-RU" sz="1200" dirty="0">
                <a:ea typeface="Times New Roman"/>
                <a:cs typeface="Times New Roman"/>
              </a:rPr>
              <a:t>главам местных </a:t>
            </a:r>
            <a:r>
              <a:rPr lang="ru-RU" sz="1200" dirty="0" smtClean="0">
                <a:ea typeface="Times New Roman"/>
                <a:cs typeface="Times New Roman"/>
              </a:rPr>
              <a:t>администраций</a:t>
            </a:r>
          </a:p>
          <a:p>
            <a:pPr marL="457200" algn="just">
              <a:tabLst>
                <a:tab pos="630555" algn="l"/>
              </a:tabLst>
            </a:pPr>
            <a:endParaRPr lang="ru-RU" sz="1200" dirty="0" smtClean="0">
              <a:ea typeface="Times New Roman"/>
              <a:cs typeface="Times New Roman"/>
            </a:endParaRPr>
          </a:p>
          <a:p>
            <a:pPr marL="628650" indent="-171450" algn="just">
              <a:buFont typeface="Courier New" panose="02070309020205020404" pitchFamily="49" charset="0"/>
              <a:buChar char="o"/>
              <a:tabLst>
                <a:tab pos="630555" algn="l"/>
              </a:tabLst>
            </a:pPr>
            <a:r>
              <a:rPr lang="ru-RU" sz="1200" b="1" dirty="0" smtClean="0">
                <a:solidFill>
                  <a:srgbClr val="11437F"/>
                </a:solidFill>
                <a:ea typeface="Times New Roman"/>
                <a:cs typeface="Times New Roman"/>
              </a:rPr>
              <a:t>Направление обзорных </a:t>
            </a:r>
            <a:r>
              <a:rPr lang="ru-RU" sz="1200" b="1" dirty="0">
                <a:solidFill>
                  <a:srgbClr val="11437F"/>
                </a:solidFill>
                <a:ea typeface="Times New Roman"/>
                <a:cs typeface="Times New Roman"/>
              </a:rPr>
              <a:t>писем по итогам аналитических мероприятий </a:t>
            </a:r>
            <a:r>
              <a:rPr lang="ru-RU" sz="1200" dirty="0">
                <a:ea typeface="Times New Roman"/>
                <a:cs typeface="Times New Roman"/>
              </a:rPr>
              <a:t>органам муниципального финансового </a:t>
            </a:r>
            <a:r>
              <a:rPr lang="ru-RU" sz="1200" dirty="0" smtClean="0">
                <a:ea typeface="Times New Roman"/>
                <a:cs typeface="Times New Roman"/>
              </a:rPr>
              <a:t>контроля</a:t>
            </a:r>
          </a:p>
          <a:p>
            <a:pPr marL="457200" algn="just">
              <a:tabLst>
                <a:tab pos="630555" algn="l"/>
              </a:tabLst>
            </a:pPr>
            <a:endParaRPr lang="ru-RU" sz="1200" dirty="0" smtClean="0">
              <a:ea typeface="Times New Roman"/>
              <a:cs typeface="Times New Roman"/>
            </a:endParaRPr>
          </a:p>
          <a:p>
            <a:pPr marL="628650" indent="-171450" algn="just">
              <a:buFont typeface="Courier New" panose="02070309020205020404" pitchFamily="49" charset="0"/>
              <a:buChar char="o"/>
              <a:tabLst>
                <a:tab pos="630555" algn="l"/>
              </a:tabLst>
            </a:pPr>
            <a:r>
              <a:rPr lang="ru-RU" sz="1200" b="1" dirty="0" smtClean="0">
                <a:solidFill>
                  <a:srgbClr val="11437F"/>
                </a:solidFill>
                <a:ea typeface="Times New Roman"/>
                <a:cs typeface="Times New Roman"/>
              </a:rPr>
              <a:t>Проведение</a:t>
            </a:r>
            <a:r>
              <a:rPr lang="ru-RU" sz="1200" dirty="0" smtClean="0">
                <a:ea typeface="Times New Roman"/>
                <a:cs typeface="Times New Roman"/>
              </a:rPr>
              <a:t> совместно </a:t>
            </a:r>
            <a:r>
              <a:rPr lang="ru-RU" sz="1200" dirty="0">
                <a:ea typeface="Times New Roman"/>
                <a:cs typeface="Times New Roman"/>
              </a:rPr>
              <a:t>с органами государственного финансового контроля </a:t>
            </a:r>
            <a:r>
              <a:rPr lang="ru-RU" sz="1200" b="1" dirty="0">
                <a:solidFill>
                  <a:srgbClr val="11437F"/>
                </a:solidFill>
                <a:ea typeface="Times New Roman"/>
                <a:cs typeface="Times New Roman"/>
              </a:rPr>
              <a:t>работы по организации внутреннего муниципального финансового контроля</a:t>
            </a:r>
            <a:r>
              <a:rPr lang="ru-RU" sz="1200" dirty="0">
                <a:ea typeface="Times New Roman"/>
                <a:cs typeface="Times New Roman"/>
              </a:rPr>
              <a:t> на территории субъектов Российской </a:t>
            </a:r>
            <a:r>
              <a:rPr lang="ru-RU" sz="1200" dirty="0" smtClean="0">
                <a:ea typeface="Times New Roman"/>
                <a:cs typeface="Times New Roman"/>
              </a:rPr>
              <a:t>Федерации</a:t>
            </a:r>
            <a:endParaRPr lang="ru-RU" sz="1300" dirty="0">
              <a:ea typeface="Times New Roman"/>
              <a:cs typeface="Times New Roman"/>
            </a:endParaRPr>
          </a:p>
          <a:p>
            <a:pPr marL="457200" lvl="0" indent="169863" algn="just">
              <a:lnSpc>
                <a:spcPct val="120000"/>
              </a:lnSpc>
              <a:tabLst>
                <a:tab pos="630555" algn="l"/>
              </a:tabLst>
            </a:pPr>
            <a:endParaRPr lang="ru-RU" sz="1300" dirty="0">
              <a:ea typeface="Times New Roman"/>
              <a:cs typeface="Times New Roman"/>
            </a:endParaRPr>
          </a:p>
          <a:p>
            <a:pPr marL="457200" lvl="0" indent="169863" algn="just">
              <a:lnSpc>
                <a:spcPct val="120000"/>
              </a:lnSpc>
              <a:tabLst>
                <a:tab pos="630555" algn="l"/>
              </a:tabLst>
            </a:pPr>
            <a:endParaRPr lang="ru-RU" sz="1300" dirty="0">
              <a:ea typeface="Times New Roman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4476750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1100" b="1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Доклад</a:t>
            </a:r>
            <a:r>
              <a:rPr lang="ru-RU" sz="1000" b="1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i="1" dirty="0">
                <a:solidFill>
                  <a:srgbClr val="11437F"/>
                </a:solidFill>
                <a:cs typeface="Times New Roman" panose="02020603050405020304" pitchFamily="18" charset="0"/>
              </a:rPr>
              <a:t>о результатах проведения анализа исполнения бюджетных полномочий органов </a:t>
            </a:r>
            <a:r>
              <a:rPr lang="ru-RU" sz="1000" b="1" i="1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контроля за 2021 </a:t>
            </a:r>
            <a:r>
              <a:rPr lang="ru-RU" sz="1000" b="1" i="1" dirty="0">
                <a:solidFill>
                  <a:srgbClr val="11437F"/>
                </a:solidFill>
                <a:cs typeface="Times New Roman" panose="02020603050405020304" pitchFamily="18" charset="0"/>
              </a:rPr>
              <a:t>год </a:t>
            </a:r>
            <a:endParaRPr lang="ru-RU" sz="1000" b="1" i="1" dirty="0" smtClean="0">
              <a:solidFill>
                <a:srgbClr val="11437F"/>
              </a:solidFill>
              <a:cs typeface="Times New Roman" panose="02020603050405020304" pitchFamily="18" charset="0"/>
            </a:endParaRPr>
          </a:p>
          <a:p>
            <a:pPr lvl="0" algn="ctr" defTabSz="914400">
              <a:defRPr/>
            </a:pPr>
            <a:r>
              <a:rPr lang="ru-RU" sz="1000" b="1" i="1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размещен </a:t>
            </a:r>
            <a:r>
              <a:rPr lang="ru-RU" sz="1000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на </a:t>
            </a:r>
            <a:r>
              <a:rPr lang="ru-RU" sz="1000" i="1" kern="0" dirty="0">
                <a:solidFill>
                  <a:srgbClr val="11437F"/>
                </a:solidFill>
                <a:cs typeface="Times New Roman" panose="02020603050405020304" pitchFamily="18" charset="0"/>
              </a:rPr>
              <a:t>сайте Федерального казначейства </a:t>
            </a:r>
            <a:r>
              <a:rPr lang="en-US" sz="1100" b="1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roskazna.gov.ru</a:t>
            </a:r>
            <a:endParaRPr lang="ru-RU" sz="1100" i="1" kern="0" dirty="0">
              <a:solidFill>
                <a:srgbClr val="11437F"/>
              </a:solidFill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482864"/>
            <a:ext cx="408765" cy="38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48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1645953"/>
              </p:ext>
            </p:extLst>
          </p:nvPr>
        </p:nvGraphicFramePr>
        <p:xfrm>
          <a:off x="1219200" y="1200150"/>
          <a:ext cx="6390933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420C55A1-2B83-4FE2-987C-546E2D47876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srgbClr val="1F497D"/>
                </a:solidFill>
              </a:rPr>
              <a:pPr/>
              <a:t>5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91E50705-0BAB-4EF1-B003-B21983F22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0067" y="209550"/>
            <a:ext cx="7443098" cy="430887"/>
          </a:xfrm>
        </p:spPr>
        <p:txBody>
          <a:bodyPr/>
          <a:lstStyle/>
          <a:p>
            <a:r>
              <a:rPr lang="ru-RU" sz="1400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уровня организации внутреннего муниципального финансового контроля в Российской Федерации в 2017 – 2021 годах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4629150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ru-RU" sz="1100" b="1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Доклад</a:t>
            </a:r>
            <a:r>
              <a:rPr lang="ru-RU" sz="1000" b="1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i="1" dirty="0">
                <a:solidFill>
                  <a:srgbClr val="11437F"/>
                </a:solidFill>
                <a:cs typeface="Times New Roman" panose="02020603050405020304" pitchFamily="18" charset="0"/>
              </a:rPr>
              <a:t>о результатах проведения анализа исполнения бюджетных полномочий органов </a:t>
            </a:r>
            <a:r>
              <a:rPr lang="ru-RU" sz="1000" b="1" i="1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контроля за 2021 </a:t>
            </a:r>
            <a:r>
              <a:rPr lang="ru-RU" sz="1000" b="1" i="1" dirty="0">
                <a:solidFill>
                  <a:srgbClr val="11437F"/>
                </a:solidFill>
                <a:cs typeface="Times New Roman" panose="02020603050405020304" pitchFamily="18" charset="0"/>
              </a:rPr>
              <a:t>год </a:t>
            </a:r>
            <a:endParaRPr lang="ru-RU" sz="1000" b="1" i="1" dirty="0" smtClean="0">
              <a:solidFill>
                <a:srgbClr val="11437F"/>
              </a:solidFill>
              <a:cs typeface="Times New Roman" panose="02020603050405020304" pitchFamily="18" charset="0"/>
            </a:endParaRPr>
          </a:p>
          <a:p>
            <a:pPr algn="ctr" defTabSz="914400">
              <a:defRPr/>
            </a:pPr>
            <a:r>
              <a:rPr lang="ru-RU" sz="1000" b="1" i="1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размещен </a:t>
            </a:r>
            <a:r>
              <a:rPr lang="ru-RU" sz="1000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на </a:t>
            </a:r>
            <a:r>
              <a:rPr lang="ru-RU" sz="1000" i="1" kern="0" dirty="0">
                <a:solidFill>
                  <a:srgbClr val="11437F"/>
                </a:solidFill>
                <a:cs typeface="Times New Roman" panose="02020603050405020304" pitchFamily="18" charset="0"/>
              </a:rPr>
              <a:t>сайте Федерального казначейства </a:t>
            </a:r>
            <a:r>
              <a:rPr lang="en-US" sz="1100" b="1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roskazna.gov.ru</a:t>
            </a:r>
            <a:endParaRPr lang="ru-RU" sz="1100" i="1" kern="0" dirty="0">
              <a:solidFill>
                <a:srgbClr val="11437F"/>
              </a:solidFill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635264"/>
            <a:ext cx="408765" cy="38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07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420C55A1-2B83-4FE2-987C-546E2D47876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srgbClr val="1F497D"/>
                </a:solidFill>
              </a:rPr>
              <a:pPr/>
              <a:t>6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91E50705-0BAB-4EF1-B003-B21983F22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0067" y="209550"/>
            <a:ext cx="7443098" cy="246221"/>
          </a:xfrm>
        </p:spPr>
        <p:txBody>
          <a:bodyPr/>
          <a:lstStyle/>
          <a:p>
            <a:r>
              <a:rPr lang="ru-RU" sz="1600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органов </a:t>
            </a:r>
            <a:r>
              <a:rPr lang="ru-RU" sz="1600" dirty="0" smtClean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контроля </a:t>
            </a:r>
            <a:r>
              <a:rPr lang="ru-RU" sz="1600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2021 году</a:t>
            </a:r>
            <a:endParaRPr lang="ru-RU" sz="1400" dirty="0">
              <a:solidFill>
                <a:srgbClr val="1143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945864193"/>
              </p:ext>
            </p:extLst>
          </p:nvPr>
        </p:nvGraphicFramePr>
        <p:xfrm>
          <a:off x="381000" y="742951"/>
          <a:ext cx="8305799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4629150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1100" b="1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Доклад</a:t>
            </a:r>
            <a:r>
              <a:rPr lang="ru-RU" sz="1000" b="1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i="1" dirty="0">
                <a:solidFill>
                  <a:srgbClr val="11437F"/>
                </a:solidFill>
                <a:cs typeface="Times New Roman" panose="02020603050405020304" pitchFamily="18" charset="0"/>
              </a:rPr>
              <a:t>о результатах проведения анализа исполнения бюджетных полномочий органов </a:t>
            </a:r>
            <a:r>
              <a:rPr lang="ru-RU" sz="1000" b="1" i="1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контроля за 2021 </a:t>
            </a:r>
            <a:r>
              <a:rPr lang="ru-RU" sz="1000" b="1" i="1" dirty="0">
                <a:solidFill>
                  <a:srgbClr val="11437F"/>
                </a:solidFill>
                <a:cs typeface="Times New Roman" panose="02020603050405020304" pitchFamily="18" charset="0"/>
              </a:rPr>
              <a:t>год </a:t>
            </a:r>
            <a:endParaRPr lang="ru-RU" sz="1000" b="1" i="1" dirty="0" smtClean="0">
              <a:solidFill>
                <a:srgbClr val="11437F"/>
              </a:solidFill>
              <a:cs typeface="Times New Roman" panose="02020603050405020304" pitchFamily="18" charset="0"/>
            </a:endParaRPr>
          </a:p>
          <a:p>
            <a:pPr lvl="0" algn="ctr" defTabSz="914400">
              <a:defRPr/>
            </a:pPr>
            <a:r>
              <a:rPr lang="ru-RU" sz="1000" b="1" i="1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размещен </a:t>
            </a:r>
            <a:r>
              <a:rPr lang="ru-RU" sz="1000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на </a:t>
            </a:r>
            <a:r>
              <a:rPr lang="ru-RU" sz="1000" i="1" kern="0" dirty="0">
                <a:solidFill>
                  <a:srgbClr val="11437F"/>
                </a:solidFill>
                <a:cs typeface="Times New Roman" panose="02020603050405020304" pitchFamily="18" charset="0"/>
              </a:rPr>
              <a:t>сайте Федерального казначейства </a:t>
            </a:r>
            <a:r>
              <a:rPr lang="en-US" sz="1100" b="1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roskazna.gov.ru</a:t>
            </a:r>
            <a:endParaRPr lang="ru-RU" sz="1100" i="1" kern="0" dirty="0">
              <a:solidFill>
                <a:srgbClr val="11437F"/>
              </a:solidFill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635264"/>
            <a:ext cx="408765" cy="38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74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420C55A1-2B83-4FE2-987C-546E2D47876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srgbClr val="1F497D"/>
                </a:solidFill>
              </a:rPr>
              <a:pPr/>
              <a:t>7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91E50705-0BAB-4EF1-B003-B21983F22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232449"/>
            <a:ext cx="7572198" cy="215444"/>
          </a:xfrm>
        </p:spPr>
        <p:txBody>
          <a:bodyPr/>
          <a:lstStyle/>
          <a:p>
            <a:r>
              <a:rPr lang="ru-RU" sz="1400" dirty="0" smtClean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</a:t>
            </a:r>
            <a:r>
              <a:rPr lang="ru-RU" sz="1400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внутреннего муниципального финансового контроля в </a:t>
            </a:r>
            <a:r>
              <a:rPr lang="ru-RU" sz="1400" dirty="0" smtClean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году</a:t>
            </a:r>
            <a:endParaRPr lang="ru-RU" sz="1200" dirty="0">
              <a:solidFill>
                <a:srgbClr val="1143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642" y="688941"/>
            <a:ext cx="6324600" cy="3371741"/>
          </a:xfrm>
          <a:prstGeom prst="rect">
            <a:avLst/>
          </a:prstGeom>
        </p:spPr>
      </p:pic>
      <p:pic>
        <p:nvPicPr>
          <p:cNvPr id="1027" name="Рисунок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149704"/>
            <a:ext cx="11430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Рисунок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305717"/>
            <a:ext cx="11430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Рисунок 2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462908"/>
            <a:ext cx="11430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423268" y="4064287"/>
            <a:ext cx="613180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внутренний муниципальный финансовый контроль организован в 90% и более муниципальных образований;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433687" y="4203789"/>
            <a:ext cx="584647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внутренний муниципальный финансовый контроль организован в 80-89% муниципальных образований;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433687" y="4382929"/>
            <a:ext cx="611096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внутренний муниципальный финансовый контроль организован в 59% и менее муниципальных образований.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4629150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1100" b="1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Доклад</a:t>
            </a:r>
            <a:r>
              <a:rPr lang="ru-RU" sz="1000" b="1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i="1" dirty="0">
                <a:solidFill>
                  <a:srgbClr val="11437F"/>
                </a:solidFill>
                <a:cs typeface="Times New Roman" panose="02020603050405020304" pitchFamily="18" charset="0"/>
              </a:rPr>
              <a:t>о результатах проведения анализа исполнения бюджетных полномочий органов </a:t>
            </a:r>
            <a:r>
              <a:rPr lang="ru-RU" sz="1000" b="1" i="1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контроля за 2021 </a:t>
            </a:r>
            <a:r>
              <a:rPr lang="ru-RU" sz="1000" b="1" i="1" dirty="0">
                <a:solidFill>
                  <a:srgbClr val="11437F"/>
                </a:solidFill>
                <a:cs typeface="Times New Roman" panose="02020603050405020304" pitchFamily="18" charset="0"/>
              </a:rPr>
              <a:t>год </a:t>
            </a:r>
            <a:endParaRPr lang="ru-RU" sz="1000" b="1" i="1" dirty="0" smtClean="0">
              <a:solidFill>
                <a:srgbClr val="11437F"/>
              </a:solidFill>
              <a:cs typeface="Times New Roman" panose="02020603050405020304" pitchFamily="18" charset="0"/>
            </a:endParaRPr>
          </a:p>
          <a:p>
            <a:pPr lvl="0" algn="ctr" defTabSz="914400">
              <a:defRPr/>
            </a:pPr>
            <a:r>
              <a:rPr lang="ru-RU" sz="1000" b="1" i="1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размещен </a:t>
            </a:r>
            <a:r>
              <a:rPr lang="ru-RU" sz="1000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на </a:t>
            </a:r>
            <a:r>
              <a:rPr lang="ru-RU" sz="1000" i="1" kern="0" dirty="0">
                <a:solidFill>
                  <a:srgbClr val="11437F"/>
                </a:solidFill>
                <a:cs typeface="Times New Roman" panose="02020603050405020304" pitchFamily="18" charset="0"/>
              </a:rPr>
              <a:t>сайте Федерального казначейства </a:t>
            </a:r>
            <a:r>
              <a:rPr lang="en-US" sz="1100" b="1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roskazna.gov.ru</a:t>
            </a:r>
            <a:endParaRPr lang="ru-RU" sz="1100" i="1" kern="0" dirty="0">
              <a:solidFill>
                <a:srgbClr val="11437F"/>
              </a:solidFill>
              <a:cs typeface="Times New Roman" panose="02020603050405020304" pitchFamily="18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" y="4635264"/>
            <a:ext cx="408765" cy="38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3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420C55A1-2B83-4FE2-987C-546E2D47876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srgbClr val="1F497D"/>
                </a:solidFill>
              </a:rPr>
              <a:pPr/>
              <a:t>8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91E50705-0BAB-4EF1-B003-B21983F22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199" y="124778"/>
            <a:ext cx="7443098" cy="430887"/>
          </a:xfrm>
        </p:spPr>
        <p:txBody>
          <a:bodyPr/>
          <a:lstStyle/>
          <a:p>
            <a:r>
              <a:rPr lang="ru-RU" sz="1400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Лучшие практики, положительные результаты, </a:t>
            </a:r>
            <a:r>
              <a:rPr lang="ru-RU" sz="1400" dirty="0" smtClean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новации в </a:t>
            </a:r>
            <a:r>
              <a:rPr lang="ru-RU" sz="1400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 </a:t>
            </a:r>
            <a:r>
              <a:rPr lang="ru-RU" sz="1400" dirty="0" smtClean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органов контроля</a:t>
            </a:r>
            <a:endParaRPr lang="ru-RU" sz="1400" dirty="0">
              <a:solidFill>
                <a:srgbClr val="1143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381000" y="816309"/>
            <a:ext cx="942429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indent="-171450" algn="just">
              <a:buFont typeface="Courier New" panose="02070309020205020404" pitchFamily="49" charset="0"/>
              <a:buChar char="o"/>
              <a:tabLst>
                <a:tab pos="630555" algn="l"/>
              </a:tabLst>
            </a:pPr>
            <a:r>
              <a:rPr lang="ru-RU" sz="1200" b="1" dirty="0" smtClean="0">
                <a:solidFill>
                  <a:srgbClr val="11437F"/>
                </a:solidFill>
                <a:ea typeface="Times New Roman"/>
                <a:cs typeface="Times New Roman"/>
              </a:rPr>
              <a:t>Представители </a:t>
            </a:r>
            <a:r>
              <a:rPr lang="ru-RU" sz="1200" b="1" dirty="0">
                <a:solidFill>
                  <a:srgbClr val="11437F"/>
                </a:solidFill>
                <a:ea typeface="Times New Roman"/>
                <a:cs typeface="Times New Roman"/>
              </a:rPr>
              <a:t>органов государственного финансового контроля входят в состав Совета по вопросам внутреннего государственного финансового контроля</a:t>
            </a:r>
            <a:r>
              <a:rPr lang="ru-RU" sz="1200" dirty="0">
                <a:ea typeface="Times New Roman"/>
                <a:cs typeface="Times New Roman"/>
              </a:rPr>
              <a:t>, а также являются председателями рабочих </a:t>
            </a:r>
            <a:r>
              <a:rPr lang="ru-RU" sz="1200" dirty="0" smtClean="0">
                <a:ea typeface="Times New Roman"/>
                <a:cs typeface="Times New Roman"/>
              </a:rPr>
              <a:t>групп</a:t>
            </a:r>
          </a:p>
          <a:p>
            <a:pPr marL="457200" algn="just">
              <a:tabLst>
                <a:tab pos="630555" algn="l"/>
              </a:tabLst>
            </a:pPr>
            <a:endParaRPr lang="ru-RU" sz="1200" dirty="0">
              <a:ea typeface="Times New Roman"/>
              <a:cs typeface="Times New Roman"/>
            </a:endParaRPr>
          </a:p>
          <a:p>
            <a:pPr marL="628650" indent="-171450" algn="just">
              <a:buFont typeface="Courier New" panose="02070309020205020404" pitchFamily="49" charset="0"/>
              <a:buChar char="o"/>
              <a:tabLst>
                <a:tab pos="630555" algn="l"/>
              </a:tabLst>
            </a:pPr>
            <a:r>
              <a:rPr lang="ru-RU" sz="1200" b="1" dirty="0" smtClean="0">
                <a:solidFill>
                  <a:srgbClr val="11437F"/>
                </a:solidFill>
                <a:ea typeface="Times New Roman"/>
                <a:cs typeface="Times New Roman"/>
              </a:rPr>
              <a:t>Детализация </a:t>
            </a:r>
            <a:r>
              <a:rPr lang="ru-RU" sz="1200" b="1" dirty="0">
                <a:solidFill>
                  <a:srgbClr val="11437F"/>
                </a:solidFill>
                <a:ea typeface="Times New Roman"/>
                <a:cs typeface="Times New Roman"/>
              </a:rPr>
              <a:t>федеральных стандартов </a:t>
            </a:r>
            <a:r>
              <a:rPr lang="ru-RU" sz="1200" dirty="0">
                <a:ea typeface="Times New Roman"/>
                <a:cs typeface="Times New Roman"/>
              </a:rPr>
              <a:t>внутреннего государственного (муниципального) финансового </a:t>
            </a:r>
            <a:r>
              <a:rPr lang="ru-RU" sz="1200" dirty="0" smtClean="0">
                <a:ea typeface="Times New Roman"/>
                <a:cs typeface="Times New Roman"/>
              </a:rPr>
              <a:t>контроля</a:t>
            </a:r>
          </a:p>
          <a:p>
            <a:pPr marL="457200" algn="just">
              <a:tabLst>
                <a:tab pos="630555" algn="l"/>
              </a:tabLst>
            </a:pPr>
            <a:endParaRPr lang="ru-RU" sz="1200" dirty="0" smtClean="0">
              <a:ea typeface="Times New Roman"/>
              <a:cs typeface="Times New Roman"/>
            </a:endParaRPr>
          </a:p>
          <a:p>
            <a:pPr marL="628650" indent="-171450" algn="just">
              <a:buFont typeface="Courier New" panose="02070309020205020404" pitchFamily="49" charset="0"/>
              <a:buChar char="o"/>
              <a:tabLst>
                <a:tab pos="630555" algn="l"/>
              </a:tabLst>
            </a:pPr>
            <a:r>
              <a:rPr lang="ru-RU" sz="1200" b="1" dirty="0" smtClean="0">
                <a:solidFill>
                  <a:srgbClr val="11437F"/>
                </a:solidFill>
                <a:ea typeface="Times New Roman"/>
                <a:cs typeface="Times New Roman"/>
              </a:rPr>
              <a:t>Направление объектам</a:t>
            </a:r>
            <a:r>
              <a:rPr lang="ru-RU" sz="1200" dirty="0" smtClean="0">
                <a:ea typeface="Times New Roman"/>
                <a:cs typeface="Times New Roman"/>
              </a:rPr>
              <a:t> внутреннего государственного финансового </a:t>
            </a:r>
            <a:r>
              <a:rPr lang="ru-RU" sz="1200" b="1" dirty="0" smtClean="0">
                <a:solidFill>
                  <a:srgbClr val="11437F"/>
                </a:solidFill>
                <a:ea typeface="Times New Roman"/>
                <a:cs typeface="Times New Roman"/>
              </a:rPr>
              <a:t>контроля обзорных писем</a:t>
            </a:r>
            <a:r>
              <a:rPr lang="ru-RU" sz="1200" dirty="0" smtClean="0">
                <a:ea typeface="Times New Roman"/>
                <a:cs typeface="Times New Roman"/>
              </a:rPr>
              <a:t> по итогам контрольных мероприятий</a:t>
            </a:r>
          </a:p>
          <a:p>
            <a:pPr marL="457200" algn="just">
              <a:tabLst>
                <a:tab pos="630555" algn="l"/>
              </a:tabLst>
            </a:pPr>
            <a:endParaRPr lang="ru-RU" sz="1200" dirty="0" smtClean="0">
              <a:ea typeface="Times New Roman"/>
              <a:cs typeface="Times New Roman"/>
            </a:endParaRPr>
          </a:p>
          <a:p>
            <a:pPr marL="628650" indent="-171450" algn="just">
              <a:buFont typeface="Courier New" panose="02070309020205020404" pitchFamily="49" charset="0"/>
              <a:buChar char="o"/>
              <a:tabLst>
                <a:tab pos="630555" algn="l"/>
              </a:tabLst>
            </a:pPr>
            <a:r>
              <a:rPr lang="ru-RU" sz="1200" b="1" dirty="0" smtClean="0">
                <a:solidFill>
                  <a:srgbClr val="11437F"/>
                </a:solidFill>
                <a:ea typeface="Times New Roman"/>
                <a:cs typeface="Times New Roman"/>
              </a:rPr>
              <a:t>Использование </a:t>
            </a:r>
            <a:r>
              <a:rPr lang="ru-RU" sz="1200" b="1" dirty="0">
                <a:solidFill>
                  <a:srgbClr val="11437F"/>
                </a:solidFill>
                <a:ea typeface="Times New Roman"/>
                <a:cs typeface="Times New Roman"/>
              </a:rPr>
              <a:t>специального программного обеспечения</a:t>
            </a:r>
            <a:r>
              <a:rPr lang="ru-RU" sz="1200" dirty="0">
                <a:ea typeface="Times New Roman"/>
                <a:cs typeface="Times New Roman"/>
              </a:rPr>
              <a:t> </a:t>
            </a:r>
            <a:r>
              <a:rPr lang="ru-RU" sz="1200" dirty="0" smtClean="0">
                <a:ea typeface="Times New Roman"/>
                <a:cs typeface="Times New Roman"/>
              </a:rPr>
              <a:t>при </a:t>
            </a:r>
            <a:r>
              <a:rPr lang="ru-RU" sz="1200" dirty="0">
                <a:ea typeface="Times New Roman"/>
                <a:cs typeface="Times New Roman"/>
              </a:rPr>
              <a:t>осуществлении внутреннего государственного (муниципального) финансового </a:t>
            </a:r>
            <a:r>
              <a:rPr lang="ru-RU" sz="1200" dirty="0" smtClean="0">
                <a:ea typeface="Times New Roman"/>
                <a:cs typeface="Times New Roman"/>
              </a:rPr>
              <a:t>контроля</a:t>
            </a:r>
          </a:p>
          <a:p>
            <a:pPr marL="457200" algn="just">
              <a:tabLst>
                <a:tab pos="630555" algn="l"/>
              </a:tabLst>
            </a:pPr>
            <a:endParaRPr lang="ru-RU" sz="1200" dirty="0" smtClean="0">
              <a:ea typeface="Times New Roman"/>
              <a:cs typeface="Times New Roman"/>
            </a:endParaRPr>
          </a:p>
          <a:p>
            <a:pPr marL="628650" indent="-171450" algn="just">
              <a:buFont typeface="Courier New" panose="02070309020205020404" pitchFamily="49" charset="0"/>
              <a:buChar char="o"/>
              <a:tabLst>
                <a:tab pos="630555" algn="l"/>
              </a:tabLst>
            </a:pPr>
            <a:r>
              <a:rPr lang="ru-RU" sz="1200" b="1" dirty="0" smtClean="0">
                <a:solidFill>
                  <a:srgbClr val="11437F"/>
                </a:solidFill>
                <a:ea typeface="Times New Roman"/>
                <a:cs typeface="Times New Roman"/>
              </a:rPr>
              <a:t>Обмен </a:t>
            </a:r>
            <a:r>
              <a:rPr lang="ru-RU" sz="1200" b="1" dirty="0">
                <a:solidFill>
                  <a:srgbClr val="11437F"/>
                </a:solidFill>
                <a:ea typeface="Times New Roman"/>
                <a:cs typeface="Times New Roman"/>
              </a:rPr>
              <a:t>опытом</a:t>
            </a:r>
            <a:r>
              <a:rPr lang="ru-RU" sz="1200" dirty="0">
                <a:ea typeface="Times New Roman"/>
                <a:cs typeface="Times New Roman"/>
              </a:rPr>
              <a:t> между органами государственного (муниципального) финансового </a:t>
            </a:r>
            <a:r>
              <a:rPr lang="ru-RU" sz="1200" dirty="0" smtClean="0">
                <a:ea typeface="Times New Roman"/>
                <a:cs typeface="Times New Roman"/>
              </a:rPr>
              <a:t>контроля</a:t>
            </a:r>
          </a:p>
          <a:p>
            <a:pPr marL="457200" algn="just">
              <a:tabLst>
                <a:tab pos="630555" algn="l"/>
              </a:tabLst>
            </a:pPr>
            <a:endParaRPr lang="ru-RU" sz="1200" dirty="0" smtClean="0">
              <a:ea typeface="Times New Roman"/>
              <a:cs typeface="Times New Roman"/>
            </a:endParaRPr>
          </a:p>
          <a:p>
            <a:pPr marL="628650" indent="-171450" algn="just">
              <a:buFont typeface="Courier New" panose="02070309020205020404" pitchFamily="49" charset="0"/>
              <a:buChar char="o"/>
              <a:tabLst>
                <a:tab pos="630555" algn="l"/>
              </a:tabLst>
            </a:pPr>
            <a:r>
              <a:rPr lang="ru-RU" sz="1200" b="1" dirty="0" smtClean="0">
                <a:solidFill>
                  <a:srgbClr val="11437F"/>
                </a:solidFill>
                <a:ea typeface="Times New Roman"/>
                <a:cs typeface="Times New Roman"/>
              </a:rPr>
              <a:t>Проведение </a:t>
            </a:r>
            <a:r>
              <a:rPr lang="ru-RU" sz="1200" b="1" dirty="0">
                <a:solidFill>
                  <a:srgbClr val="11437F"/>
                </a:solidFill>
                <a:ea typeface="Times New Roman"/>
                <a:cs typeface="Times New Roman"/>
              </a:rPr>
              <a:t>на постоянной основе органами государственного финансового контроля семинаров </a:t>
            </a:r>
            <a:r>
              <a:rPr lang="ru-RU" sz="1200" b="1" dirty="0" smtClean="0">
                <a:solidFill>
                  <a:srgbClr val="11437F"/>
                </a:solidFill>
                <a:ea typeface="Times New Roman"/>
                <a:cs typeface="Times New Roman"/>
              </a:rPr>
              <a:t/>
            </a:r>
            <a:br>
              <a:rPr lang="ru-RU" sz="1200" b="1" dirty="0" smtClean="0">
                <a:solidFill>
                  <a:srgbClr val="11437F"/>
                </a:solidFill>
                <a:ea typeface="Times New Roman"/>
                <a:cs typeface="Times New Roman"/>
              </a:rPr>
            </a:br>
            <a:r>
              <a:rPr lang="ru-RU" sz="1200" b="1" dirty="0" smtClean="0">
                <a:solidFill>
                  <a:srgbClr val="11437F"/>
                </a:solidFill>
                <a:ea typeface="Times New Roman"/>
                <a:cs typeface="Times New Roman"/>
              </a:rPr>
              <a:t>по </a:t>
            </a:r>
            <a:r>
              <a:rPr lang="ru-RU" sz="1200" b="1" dirty="0">
                <a:solidFill>
                  <a:srgbClr val="11437F"/>
                </a:solidFill>
                <a:ea typeface="Times New Roman"/>
                <a:cs typeface="Times New Roman"/>
              </a:rPr>
              <a:t>организации и осуществлению внутреннего муниципального финансового контроля</a:t>
            </a:r>
            <a:r>
              <a:rPr lang="ru-RU" sz="1200" dirty="0">
                <a:ea typeface="Times New Roman"/>
                <a:cs typeface="Times New Roman"/>
              </a:rPr>
              <a:t> с обзором действующего законодательства для органов муниципального финансового контроля, в том числе оказание информационной и методической </a:t>
            </a:r>
            <a:r>
              <a:rPr lang="ru-RU" sz="1200" dirty="0" smtClean="0">
                <a:ea typeface="Times New Roman"/>
                <a:cs typeface="Times New Roman"/>
              </a:rPr>
              <a:t>поддержки</a:t>
            </a:r>
          </a:p>
          <a:p>
            <a:pPr marL="457200" algn="just">
              <a:tabLst>
                <a:tab pos="630555" algn="l"/>
              </a:tabLst>
            </a:pPr>
            <a:endParaRPr lang="ru-RU" sz="1200" dirty="0" smtClean="0">
              <a:ea typeface="Times New Roman"/>
              <a:cs typeface="Times New Roman"/>
            </a:endParaRPr>
          </a:p>
          <a:p>
            <a:pPr marL="628650" indent="-171450" algn="just">
              <a:buFont typeface="Courier New" panose="02070309020205020404" pitchFamily="49" charset="0"/>
              <a:buChar char="o"/>
              <a:tabLst>
                <a:tab pos="630555" algn="l"/>
              </a:tabLst>
            </a:pPr>
            <a:r>
              <a:rPr lang="ru-RU" sz="1200" b="1" dirty="0" smtClean="0">
                <a:solidFill>
                  <a:srgbClr val="11437F"/>
                </a:solidFill>
                <a:ea typeface="Times New Roman"/>
                <a:cs typeface="Times New Roman"/>
              </a:rPr>
              <a:t>Проведение </a:t>
            </a:r>
            <a:r>
              <a:rPr lang="ru-RU" sz="1200" b="1" dirty="0">
                <a:solidFill>
                  <a:srgbClr val="11437F"/>
                </a:solidFill>
                <a:ea typeface="Times New Roman"/>
                <a:cs typeface="Times New Roman"/>
              </a:rPr>
              <a:t>семинаров</a:t>
            </a:r>
            <a:r>
              <a:rPr lang="ru-RU" sz="1200" dirty="0">
                <a:ea typeface="Times New Roman"/>
                <a:cs typeface="Times New Roman"/>
              </a:rPr>
              <a:t> по вопросам новаций в законодательстве, </a:t>
            </a:r>
            <a:r>
              <a:rPr lang="ru-RU" sz="1200" dirty="0" smtClean="0">
                <a:ea typeface="Times New Roman"/>
                <a:cs typeface="Times New Roman"/>
              </a:rPr>
              <a:t>а </a:t>
            </a:r>
            <a:r>
              <a:rPr lang="ru-RU" sz="1200" dirty="0">
                <a:ea typeface="Times New Roman"/>
                <a:cs typeface="Times New Roman"/>
              </a:rPr>
              <a:t>также повышение квалификации сотрудников органов государственного (муниципального) финансового </a:t>
            </a:r>
            <a:r>
              <a:rPr lang="ru-RU" sz="1200" dirty="0" smtClean="0">
                <a:ea typeface="Times New Roman"/>
                <a:cs typeface="Times New Roman"/>
              </a:rPr>
              <a:t>контроля</a:t>
            </a:r>
            <a:endParaRPr lang="ru-RU" sz="1200" dirty="0" smtClean="0">
              <a:ea typeface="Calibri"/>
              <a:cs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4629150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ru-RU" sz="1100" b="1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Доклад</a:t>
            </a:r>
            <a:r>
              <a:rPr lang="ru-RU" sz="1000" b="1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 </a:t>
            </a:r>
            <a:r>
              <a:rPr lang="ru-RU" sz="1000" b="1" i="1" dirty="0">
                <a:solidFill>
                  <a:srgbClr val="11437F"/>
                </a:solidFill>
                <a:cs typeface="Times New Roman" panose="02020603050405020304" pitchFamily="18" charset="0"/>
              </a:rPr>
              <a:t>о результатах проведения анализа исполнения бюджетных полномочий органов </a:t>
            </a:r>
            <a:r>
              <a:rPr lang="ru-RU" sz="1000" b="1" i="1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контроля за 2021 </a:t>
            </a:r>
            <a:r>
              <a:rPr lang="ru-RU" sz="1000" b="1" i="1" dirty="0">
                <a:solidFill>
                  <a:srgbClr val="11437F"/>
                </a:solidFill>
                <a:cs typeface="Times New Roman" panose="02020603050405020304" pitchFamily="18" charset="0"/>
              </a:rPr>
              <a:t>год </a:t>
            </a:r>
            <a:endParaRPr lang="ru-RU" sz="1000" b="1" i="1" dirty="0" smtClean="0">
              <a:solidFill>
                <a:srgbClr val="11437F"/>
              </a:solidFill>
              <a:cs typeface="Times New Roman" panose="02020603050405020304" pitchFamily="18" charset="0"/>
            </a:endParaRPr>
          </a:p>
          <a:p>
            <a:pPr algn="ctr" defTabSz="914400">
              <a:defRPr/>
            </a:pPr>
            <a:r>
              <a:rPr lang="ru-RU" sz="1000" b="1" i="1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размещен </a:t>
            </a:r>
            <a:r>
              <a:rPr lang="ru-RU" sz="1000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на </a:t>
            </a:r>
            <a:r>
              <a:rPr lang="ru-RU" sz="1000" i="1" kern="0" dirty="0">
                <a:solidFill>
                  <a:srgbClr val="11437F"/>
                </a:solidFill>
                <a:cs typeface="Times New Roman" panose="02020603050405020304" pitchFamily="18" charset="0"/>
              </a:rPr>
              <a:t>сайте Федерального казначейства </a:t>
            </a:r>
            <a:r>
              <a:rPr lang="en-US" sz="1100" b="1" i="1" kern="0" dirty="0" smtClean="0">
                <a:solidFill>
                  <a:srgbClr val="11437F"/>
                </a:solidFill>
                <a:cs typeface="Times New Roman" panose="02020603050405020304" pitchFamily="18" charset="0"/>
              </a:rPr>
              <a:t>roskazna.gov.ru</a:t>
            </a:r>
            <a:endParaRPr lang="ru-RU" sz="1100" i="1" kern="0" dirty="0">
              <a:solidFill>
                <a:srgbClr val="11437F"/>
              </a:solidFill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635264"/>
            <a:ext cx="408765" cy="38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19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4193</TotalTime>
  <Words>708</Words>
  <Application>Microsoft Office PowerPoint</Application>
  <PresentationFormat>Экран (16:9)</PresentationFormat>
  <Paragraphs>106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Times New Roman</vt:lpstr>
      <vt:lpstr>Verdana</vt:lpstr>
      <vt:lpstr>Office Theme</vt:lpstr>
      <vt:lpstr>Презентация PowerPoint</vt:lpstr>
      <vt:lpstr>Планирование аналитических мероприятий на 2021 год</vt:lpstr>
      <vt:lpstr>Типовые недостатки в деятельности органов контроля</vt:lpstr>
      <vt:lpstr>Меры органов контроля по устранению недостатков</vt:lpstr>
      <vt:lpstr>Взаимодействие с органами контроля</vt:lpstr>
      <vt:lpstr>Динамика уровня организации внутреннего муниципального финансового контроля в Российской Федерации в 2017 – 2021 годах</vt:lpstr>
      <vt:lpstr>Структура органов контроля в 2021 году</vt:lpstr>
      <vt:lpstr>Организация внутреннего муниципального финансового контроля в 2021 году</vt:lpstr>
      <vt:lpstr>Лучшие практики, положительные результаты,  новации в деятельности органов контроля</vt:lpstr>
      <vt:lpstr>Предложения о совершенствовании методического  обеспечения деятельности органов контроля</vt:lpstr>
      <vt:lpstr>Рейтингование органов государственного финансового контроля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евоывлд</dc:title>
  <dc:creator>Елизавета Арбатова</dc:creator>
  <cp:lastModifiedBy>Гейвандова Елена Рубеновна</cp:lastModifiedBy>
  <cp:revision>209</cp:revision>
  <dcterms:created xsi:type="dcterms:W3CDTF">2019-07-31T16:47:50Z</dcterms:created>
  <dcterms:modified xsi:type="dcterms:W3CDTF">2022-06-09T09:01:50Z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2019-03-19T00:00:00Z</vt:filetime>
  </property>
  <property fmtid="{D5CDD505-2E9C-101B-9397-08002B2CF9AE}" pid="3" name="Creator">
    <vt:lpwstr>Adobe Illustrator CC 22.1 (Windows)</vt:lpwstr>
  </property>
  <property fmtid="{D5CDD505-2E9C-101B-9397-08002B2CF9AE}" pid="4" name="LastSaved">
    <vt:filetime>2019-07-31T00:00:00Z</vt:filetime>
  </property>
</Properties>
</file>