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47"/>
    <a:srgbClr val="AD122A"/>
    <a:srgbClr val="FFC653"/>
    <a:srgbClr val="600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39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2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401ACA-B688-764E-BF33-DB004B817A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CC077E5-556A-A44E-9BED-709FA2C45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82F081-C764-CF40-94CB-48BAC461F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154D-3CE2-D146-BE27-53111AE92A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CEBF6E-3E74-954A-BFA4-5303A1C7C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5774F9-710F-9A4C-BD58-6E27F2331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9B90-B229-DC44-BB33-9D63184B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21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81CCA-C850-1044-B77B-C93E51936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ABE6E0-45E5-8143-A682-B16A7C1ED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1B6465-C4D1-F346-BB3F-DD759152A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154D-3CE2-D146-BE27-53111AE92A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4BB142-9469-1F4E-A66C-03C47C65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830A01-E892-1F49-8C38-A21D2790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9B90-B229-DC44-BB33-9D63184B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54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BD1552-D41F-2D4E-8F41-09426E61BC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343A0E7-3203-3F44-9E41-DDF115583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5BBC19-F21E-5E4F-9FE8-BC4C9679E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154D-3CE2-D146-BE27-53111AE92A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C950BB-9BDC-B44E-B3E5-394073D31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6C753-1D1C-2B42-AAA5-DDFDE494D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9B90-B229-DC44-BB33-9D63184B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5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BFCCC2-E54B-9B4B-95B3-23F13AC06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DAD2E9-7816-9D4C-8D9A-49963A7F2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356D21-52AA-C949-B8FB-746BD871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154D-3CE2-D146-BE27-53111AE92A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A848B5E-E5DF-4948-BCA6-60F4EAF81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89B934-4F27-C343-9649-F97CD1C6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9B90-B229-DC44-BB33-9D63184B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9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084160-15DA-834C-84A5-2B74E6781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9CB440-F077-A943-9476-8D5B6FF41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A1F92D-4468-D948-80F9-808B93FBB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154D-3CE2-D146-BE27-53111AE92A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A27C966-67F6-C746-BB4F-A55291AD5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62EE69-56E9-EB48-B02E-14316005A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9B90-B229-DC44-BB33-9D63184B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5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AE6894-C8F9-B04F-BF5E-B6F245447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8DCE94-7723-BD4D-8813-44FE227925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8DA4412-CD8B-BC40-B1E4-3FB2F57B0B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0F8114-AF4A-584F-9BF9-AE2B64DE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154D-3CE2-D146-BE27-53111AE92A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F16381-9304-4141-BF78-B511640F3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E3767B-EDDC-184E-A83C-B59556CA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9B90-B229-DC44-BB33-9D63184B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816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05145C-CC4F-7048-8434-0F79279E4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A8C978-819F-DF41-B38F-737DFD6DC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2F78EC-19C8-C240-BFBF-ACD7BD49F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C905CC8-CF8E-2B49-AA0B-8F7A17EE4A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73D8008-E4D5-3443-8C8E-3EE849E38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FF9B760-C884-9845-9A46-7F45439A8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154D-3CE2-D146-BE27-53111AE92A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540D5A-CD8B-F341-BDF5-D7D64DF67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86B8458-0294-BD44-AA26-072E607EF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9B90-B229-DC44-BB33-9D63184B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59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FB65FB-6CA9-5946-A055-B4DC5252A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53D5513-F66F-EF45-9AA6-FE83104EE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154D-3CE2-D146-BE27-53111AE92A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A6AAF69-4F74-7E48-8268-A4F489B93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FFAAB3A-B573-564A-B2A6-A7E147863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9B90-B229-DC44-BB33-9D63184B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07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B6FBEEE-321A-8D48-A237-6FE2B1CCD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154D-3CE2-D146-BE27-53111AE92A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FAE4BD1-AAC0-9C4A-9959-7D5B7FAD6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E13D27-086D-5443-BF91-2A1093FC4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9B90-B229-DC44-BB33-9D63184B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06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43A48-FD0B-0D42-B00F-9B8447165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36D7DB-C0D8-584D-9C62-49BA41013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514FA7-7255-8740-AD21-053CFBCBA3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602A9F-F250-0C4C-8BCB-CED043879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154D-3CE2-D146-BE27-53111AE92A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9C1747-799D-1549-B842-1AFD4834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56C9A2-F71E-A242-8DFB-8F94FA6D8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9B90-B229-DC44-BB33-9D63184B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70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FC377E-F543-A846-92FA-E46935D09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F7B2FE9-3924-114C-88A9-557A5AD66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E6B7E6A-419D-B241-A4F0-A9529C34B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2FF18C9-A78E-9145-BF86-5C62AA668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7154D-3CE2-D146-BE27-53111AE92A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CA90C1-DA99-354B-A66C-E2D16279A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CE12B3-A717-F347-9A76-387DE701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E9B90-B229-DC44-BB33-9D63184B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48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9DB286-4F9D-0F41-AA56-DE3919026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630950-679B-B244-8F13-756EC1269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7953EB-DB4C-3842-8506-D24ED6A618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7154D-3CE2-D146-BE27-53111AE92A28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FE6196C-B1C8-9D40-BFB2-975F9BD32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4794EB-FB27-1C41-8A24-665E27EB1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E9B90-B229-DC44-BB33-9D63184B40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48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4DC22-3803-5D41-8FCE-1D4CBCCA3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7303"/>
            <a:ext cx="10668000" cy="2387600"/>
          </a:xfrm>
          <a:solidFill>
            <a:srgbClr val="009447"/>
          </a:solidFill>
        </p:spPr>
        <p:txBody>
          <a:bodyPr>
            <a:normAutofit/>
          </a:bodyPr>
          <a:lstStyle/>
          <a:p>
            <a:pPr algn="l"/>
            <a:r>
              <a:rPr lang="ru-RU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СОЗДАНИЕ ВАКЦИН </a:t>
            </a:r>
            <a:r>
              <a:rPr lang="en-US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COVID-19</a:t>
            </a:r>
            <a:br>
              <a:rPr lang="ru-RU" sz="4400" b="1" dirty="0">
                <a:latin typeface="Gill Sans" panose="020B0502020104020203" pitchFamily="34" charset="-79"/>
                <a:cs typeface="Gill Sans" panose="020B0502020104020203" pitchFamily="34" charset="-79"/>
              </a:rPr>
            </a:br>
            <a:r>
              <a:rPr lang="ru-RU" sz="4400" b="1" dirty="0">
                <a:solidFill>
                  <a:srgbClr val="FFC653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И КОНКУРЕНЦИЯ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0BE936-D846-B84B-A136-F4409A261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/>
          <a:lstStyle/>
          <a:p>
            <a:pPr algn="just"/>
            <a:r>
              <a:rPr lang="ru-RU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Свежий взгляд: влияние пандемии на мировую экономику и мировые товарные рынки</a:t>
            </a:r>
          </a:p>
          <a:p>
            <a:endParaRPr lang="ru-RU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7D21F20A-8001-9049-8C6E-430EA3D8E3BF}"/>
              </a:ext>
            </a:extLst>
          </p:cNvPr>
          <p:cNvSpPr txBox="1">
            <a:spLocks/>
          </p:cNvSpPr>
          <p:nvPr/>
        </p:nvSpPr>
        <p:spPr>
          <a:xfrm>
            <a:off x="1524000" y="1600200"/>
            <a:ext cx="9144000" cy="432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МАКЛАКОВА ЮЛИЯ</a:t>
            </a:r>
          </a:p>
          <a:p>
            <a:endParaRPr lang="ru-RU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pic>
        <p:nvPicPr>
          <p:cNvPr id="5" name="Picture 2" descr="D:\КАТЯ\Задачи\Минфин\презентация Феоктистова\Без-имени-1.png">
            <a:extLst>
              <a:ext uri="{FF2B5EF4-FFF2-40B4-BE49-F238E27FC236}">
                <a16:creationId xmlns:a16="http://schemas.microsoft.com/office/drawing/2014/main" id="{EE2B06A5-CF74-F943-9204-FCEBA993B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282" y="267244"/>
            <a:ext cx="117871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2DE87D-D9EA-2645-8A68-80AEFC1D94CA}"/>
              </a:ext>
            </a:extLst>
          </p:cNvPr>
          <p:cNvSpPr/>
          <p:nvPr/>
        </p:nvSpPr>
        <p:spPr>
          <a:xfrm>
            <a:off x="5772834" y="648768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44065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>
            <a:extLst>
              <a:ext uri="{FF2B5EF4-FFF2-40B4-BE49-F238E27FC236}">
                <a16:creationId xmlns:a16="http://schemas.microsoft.com/office/drawing/2014/main" id="{210DE764-A163-874A-83C2-27E6FC7CD464}"/>
              </a:ext>
            </a:extLst>
          </p:cNvPr>
          <p:cNvSpPr/>
          <p:nvPr/>
        </p:nvSpPr>
        <p:spPr>
          <a:xfrm>
            <a:off x="335280" y="304800"/>
            <a:ext cx="2072640" cy="1950720"/>
          </a:xfrm>
          <a:prstGeom prst="ellipse">
            <a:avLst/>
          </a:prstGeom>
          <a:solidFill>
            <a:srgbClr val="009447"/>
          </a:solidFill>
          <a:ln w="349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b="1" dirty="0">
                <a:solidFill>
                  <a:srgbClr val="FFC653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80</a:t>
            </a:r>
          </a:p>
        </p:txBody>
      </p:sp>
      <p:pic>
        <p:nvPicPr>
          <p:cNvPr id="7" name="Picture 2" descr="D:\КАТЯ\Задачи\Минфин\презентация Феоктистова\Без-имени-1.png">
            <a:extLst>
              <a:ext uri="{FF2B5EF4-FFF2-40B4-BE49-F238E27FC236}">
                <a16:creationId xmlns:a16="http://schemas.microsoft.com/office/drawing/2014/main" id="{735F6F0B-CE59-4545-94B3-501C9CEBE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78002" y="304800"/>
            <a:ext cx="117871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331D1EF-8AFA-0044-8A5A-4F3224C70679}"/>
              </a:ext>
            </a:extLst>
          </p:cNvPr>
          <p:cNvSpPr/>
          <p:nvPr/>
        </p:nvSpPr>
        <p:spPr>
          <a:xfrm>
            <a:off x="2542416" y="902515"/>
            <a:ext cx="61318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ИССЛЕДОВАТЕЛЬСКИХ КОМПАНИЙ И ГРУПП</a:t>
            </a:r>
            <a:endParaRPr lang="ru-RU" dirty="0"/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C9F5B5A-A9D1-9840-B7E1-DF5ECB40F50F}"/>
              </a:ext>
            </a:extLst>
          </p:cNvPr>
          <p:cNvCxnSpPr>
            <a:cxnSpLocks/>
          </p:cNvCxnSpPr>
          <p:nvPr/>
        </p:nvCxnSpPr>
        <p:spPr>
          <a:xfrm>
            <a:off x="2542416" y="1767840"/>
            <a:ext cx="2151504" cy="487680"/>
          </a:xfrm>
          <a:prstGeom prst="line">
            <a:avLst/>
          </a:prstGeom>
          <a:ln w="25400">
            <a:solidFill>
              <a:srgbClr val="AD12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C07F14DF-8319-E74E-8158-76D6098392A4}"/>
              </a:ext>
            </a:extLst>
          </p:cNvPr>
          <p:cNvCxnSpPr>
            <a:cxnSpLocks/>
          </p:cNvCxnSpPr>
          <p:nvPr/>
        </p:nvCxnSpPr>
        <p:spPr>
          <a:xfrm flipH="1">
            <a:off x="2021964" y="2255520"/>
            <a:ext cx="302136" cy="1525786"/>
          </a:xfrm>
          <a:prstGeom prst="line">
            <a:avLst/>
          </a:prstGeom>
          <a:ln w="25400">
            <a:solidFill>
              <a:srgbClr val="AD12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0CDF1B9-702C-8840-BD04-F532ADD443AB}"/>
              </a:ext>
            </a:extLst>
          </p:cNvPr>
          <p:cNvSpPr/>
          <p:nvPr/>
        </p:nvSpPr>
        <p:spPr>
          <a:xfrm>
            <a:off x="841993" y="3995768"/>
            <a:ext cx="23599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u="sng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ВАКЦИНЫ</a:t>
            </a:r>
            <a:endParaRPr lang="ru-RU" sz="2800" u="sng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6FA6682-EAF1-D843-94C8-09FBBEA54364}"/>
              </a:ext>
            </a:extLst>
          </p:cNvPr>
          <p:cNvSpPr/>
          <p:nvPr/>
        </p:nvSpPr>
        <p:spPr>
          <a:xfrm>
            <a:off x="4828416" y="2164080"/>
            <a:ext cx="29225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ВРЕМЕННОЕ СРЕДСТВО</a:t>
            </a:r>
            <a:endParaRPr lang="ru-RU" sz="1600" dirty="0"/>
          </a:p>
        </p:txBody>
      </p:sp>
      <p:sp>
        <p:nvSpPr>
          <p:cNvPr id="16" name="Подзаголовок 2">
            <a:extLst>
              <a:ext uri="{FF2B5EF4-FFF2-40B4-BE49-F238E27FC236}">
                <a16:creationId xmlns:a16="http://schemas.microsoft.com/office/drawing/2014/main" id="{A0A9C1B1-0668-074F-B1AB-E43A8886F6A7}"/>
              </a:ext>
            </a:extLst>
          </p:cNvPr>
          <p:cNvSpPr txBox="1">
            <a:spLocks/>
          </p:cNvSpPr>
          <p:nvPr/>
        </p:nvSpPr>
        <p:spPr>
          <a:xfrm>
            <a:off x="7952518" y="2074031"/>
            <a:ext cx="3941913" cy="1117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b="1" dirty="0">
                <a:latin typeface="Gill Sans" panose="020B0502020104020203" pitchFamily="34" charset="-79"/>
                <a:cs typeface="Gill Sans" panose="020B0502020104020203" pitchFamily="34" charset="-79"/>
              </a:rPr>
              <a:t>РАЗРАБОТКА </a:t>
            </a:r>
            <a:endParaRPr lang="en-US" b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r"/>
            <a:r>
              <a:rPr lang="ru-RU" b="1" dirty="0">
                <a:latin typeface="Gill Sans" panose="020B0502020104020203" pitchFamily="34" charset="-79"/>
                <a:cs typeface="Gill Sans" panose="020B0502020104020203" pitchFamily="34" charset="-79"/>
              </a:rPr>
              <a:t>ВАКЦИНЫ</a:t>
            </a:r>
          </a:p>
          <a:p>
            <a:pPr algn="r"/>
            <a:endParaRPr lang="ru-RU" sz="3600" b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9D6BFDE-1058-F548-A842-8759976ED947}"/>
              </a:ext>
            </a:extLst>
          </p:cNvPr>
          <p:cNvSpPr/>
          <p:nvPr/>
        </p:nvSpPr>
        <p:spPr>
          <a:xfrm>
            <a:off x="3403441" y="3101236"/>
            <a:ext cx="8453279" cy="3319655"/>
          </a:xfrm>
          <a:prstGeom prst="rect">
            <a:avLst/>
          </a:prstGeom>
          <a:solidFill>
            <a:srgbClr val="009447"/>
          </a:solidFill>
          <a:ln w="508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AD122A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12-18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МЕСЯЦЕВ</a:t>
            </a:r>
          </a:p>
          <a:p>
            <a:pPr algn="r"/>
            <a:endParaRPr lang="ru-RU" sz="2400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r"/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ЛИЦЕНЗИРОВАНИЕ </a:t>
            </a:r>
            <a:r>
              <a:rPr lang="en-US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*</a:t>
            </a:r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РЕКОМЕНДАЦИИ</a:t>
            </a:r>
            <a:r>
              <a:rPr lang="en-US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*</a:t>
            </a:r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 ТРЕБОВАНИЯ</a:t>
            </a:r>
          </a:p>
          <a:p>
            <a:pPr algn="r"/>
            <a:endParaRPr lang="ru-RU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ctr"/>
            <a:r>
              <a:rPr lang="ru-RU" sz="2000" b="1" dirty="0">
                <a:latin typeface="Gill Sans" panose="020B0502020104020203" pitchFamily="34" charset="-79"/>
                <a:cs typeface="Gill Sans" panose="020B0502020104020203" pitchFamily="34" charset="-79"/>
              </a:rPr>
              <a:t>ИСПЫТАНИЯ НА ЖИВОТНЫХ   ИСПЫТАНИЯ НА ЛЮДЯХ</a:t>
            </a:r>
          </a:p>
          <a:p>
            <a:pPr algn="ctr"/>
            <a:endParaRPr lang="ru-RU" sz="2000" b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pPr algn="ctr"/>
            <a:r>
              <a:rPr lang="ru-RU" sz="1400" b="1" dirty="0">
                <a:latin typeface="Gill Sans" panose="020B0502020104020203" pitchFamily="34" charset="-79"/>
                <a:cs typeface="Gill Sans" panose="020B0502020104020203" pitchFamily="34" charset="-79"/>
              </a:rPr>
              <a:t>ПРОИЗВОДСТВЕННЫЕ МОЩНОСТИ </a:t>
            </a:r>
            <a:endParaRPr lang="ru-RU" sz="1200" b="1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23764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КАТЯ\Задачи\Минфин\презентация Феоктистова\Без-имени-1.png">
            <a:extLst>
              <a:ext uri="{FF2B5EF4-FFF2-40B4-BE49-F238E27FC236}">
                <a16:creationId xmlns:a16="http://schemas.microsoft.com/office/drawing/2014/main" id="{47F0EC79-6E31-F249-8EB7-E1AF1BA84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78002" y="304800"/>
            <a:ext cx="117871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E895397-7ABD-F24D-A7C2-9CBE5315DDDC}"/>
              </a:ext>
            </a:extLst>
          </p:cNvPr>
          <p:cNvSpPr/>
          <p:nvPr/>
        </p:nvSpPr>
        <p:spPr>
          <a:xfrm>
            <a:off x="536650" y="516879"/>
            <a:ext cx="3905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C653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СТРАНА/КОМПАНИЯ</a:t>
            </a:r>
            <a:endParaRPr lang="ru-RU" sz="2400" dirty="0">
              <a:solidFill>
                <a:srgbClr val="FFC653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2A11A7B-E7CA-7A46-913B-92187280F548}"/>
              </a:ext>
            </a:extLst>
          </p:cNvPr>
          <p:cNvSpPr/>
          <p:nvPr/>
        </p:nvSpPr>
        <p:spPr>
          <a:xfrm>
            <a:off x="5102779" y="493416"/>
            <a:ext cx="1986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ВАКЦИНА</a:t>
            </a:r>
            <a:endParaRPr lang="ru-RU" sz="2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731BFF1-1C9D-2243-9F97-2B6F24CD7F3D}"/>
              </a:ext>
            </a:extLst>
          </p:cNvPr>
          <p:cNvSpPr/>
          <p:nvPr/>
        </p:nvSpPr>
        <p:spPr>
          <a:xfrm>
            <a:off x="8359284" y="483810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C653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ЭТАП</a:t>
            </a:r>
            <a:endParaRPr lang="ru-RU" sz="2400" dirty="0">
              <a:solidFill>
                <a:srgbClr val="FFC653"/>
              </a:solidFill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2C73B3FE-0294-2941-BDE3-A1202C094103}"/>
              </a:ext>
            </a:extLst>
          </p:cNvPr>
          <p:cNvCxnSpPr>
            <a:cxnSpLocks/>
          </p:cNvCxnSpPr>
          <p:nvPr/>
        </p:nvCxnSpPr>
        <p:spPr>
          <a:xfrm>
            <a:off x="4467747" y="304800"/>
            <a:ext cx="0" cy="6096000"/>
          </a:xfrm>
          <a:prstGeom prst="line">
            <a:avLst/>
          </a:prstGeom>
          <a:ln w="25400">
            <a:solidFill>
              <a:srgbClr val="AD122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5D44253F-D751-5D4D-ACF5-677F89192057}"/>
              </a:ext>
            </a:extLst>
          </p:cNvPr>
          <p:cNvCxnSpPr>
            <a:cxnSpLocks/>
          </p:cNvCxnSpPr>
          <p:nvPr/>
        </p:nvCxnSpPr>
        <p:spPr>
          <a:xfrm>
            <a:off x="7529602" y="304800"/>
            <a:ext cx="0" cy="6096000"/>
          </a:xfrm>
          <a:prstGeom prst="line">
            <a:avLst/>
          </a:prstGeom>
          <a:ln w="25400">
            <a:solidFill>
              <a:srgbClr val="AD122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FB197E0-2F49-EC40-8D5E-74D72F274A2A}"/>
              </a:ext>
            </a:extLst>
          </p:cNvPr>
          <p:cNvSpPr/>
          <p:nvPr/>
        </p:nvSpPr>
        <p:spPr>
          <a:xfrm>
            <a:off x="1132433" y="1269271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АВСТРАЛИЯ</a:t>
            </a:r>
            <a:endParaRPr lang="ru-RU" sz="240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27D067E-252B-A143-A243-AA819BF2760B}"/>
              </a:ext>
            </a:extLst>
          </p:cNvPr>
          <p:cNvSpPr/>
          <p:nvPr/>
        </p:nvSpPr>
        <p:spPr>
          <a:xfrm>
            <a:off x="4757335" y="1730936"/>
            <a:ext cx="2590774" cy="4616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NVX-CoV2373 </a:t>
            </a:r>
            <a:endParaRPr lang="ru-RU" sz="2400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E7C77C35-21FE-0F42-B658-ED3CADAE5BF6}"/>
              </a:ext>
            </a:extLst>
          </p:cNvPr>
          <p:cNvSpPr/>
          <p:nvPr/>
        </p:nvSpPr>
        <p:spPr>
          <a:xfrm>
            <a:off x="536650" y="1855627"/>
            <a:ext cx="36415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американская биотехнологическая </a:t>
            </a:r>
          </a:p>
          <a:p>
            <a:pPr algn="ctr"/>
            <a:r>
              <a:rPr lang="ru-RU" dirty="0">
                <a:solidFill>
                  <a:srgbClr val="000000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компания </a:t>
            </a:r>
            <a:r>
              <a:rPr lang="ru-RU" dirty="0" err="1">
                <a:solidFill>
                  <a:srgbClr val="000000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Novavax</a:t>
            </a:r>
            <a:r>
              <a:rPr lang="ru-RU" dirty="0">
                <a:latin typeface="Gill Sans" panose="020B0502020104020203" pitchFamily="34" charset="-79"/>
                <a:cs typeface="Gill Sans" panose="020B0502020104020203" pitchFamily="34" charset="-79"/>
              </a:rPr>
              <a:t>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8B5C753-6C03-3E48-80D2-5211513FCDD0}"/>
              </a:ext>
            </a:extLst>
          </p:cNvPr>
          <p:cNvSpPr/>
          <p:nvPr/>
        </p:nvSpPr>
        <p:spPr>
          <a:xfrm>
            <a:off x="7794433" y="1130771"/>
            <a:ext cx="403668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AD122A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26 мая </a:t>
            </a:r>
            <a:r>
              <a:rPr lang="ru-RU" b="1" dirty="0">
                <a:solidFill>
                  <a:srgbClr val="AD122A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– </a:t>
            </a:r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начало клинических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испытаний на людях</a:t>
            </a:r>
            <a:endParaRPr lang="ru-RU" b="1" dirty="0">
              <a:solidFill>
                <a:srgbClr val="AD122A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D1D2C9E-8A8B-4A47-BE92-2EEF2C854EFA}"/>
              </a:ext>
            </a:extLst>
          </p:cNvPr>
          <p:cNvSpPr/>
          <p:nvPr/>
        </p:nvSpPr>
        <p:spPr>
          <a:xfrm>
            <a:off x="580700" y="2891135"/>
            <a:ext cx="35974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ВЕЛИКОБРИТАНИЯ</a:t>
            </a:r>
            <a:endParaRPr lang="ru-RU" sz="24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E866C9F-D547-CA4A-90D8-CD07C82D97A7}"/>
              </a:ext>
            </a:extLst>
          </p:cNvPr>
          <p:cNvSpPr/>
          <p:nvPr/>
        </p:nvSpPr>
        <p:spPr>
          <a:xfrm>
            <a:off x="958240" y="3379041"/>
            <a:ext cx="30620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команда</a:t>
            </a:r>
          </a:p>
          <a:p>
            <a:r>
              <a:rPr lang="ru-RU" dirty="0"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Оксфордского университета </a:t>
            </a:r>
            <a:endParaRPr lang="ru-RU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19355D7-179B-CA4E-99D0-38770C36DE61}"/>
              </a:ext>
            </a:extLst>
          </p:cNvPr>
          <p:cNvSpPr/>
          <p:nvPr/>
        </p:nvSpPr>
        <p:spPr>
          <a:xfrm>
            <a:off x="1439782" y="4142294"/>
            <a:ext cx="25805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американская компания </a:t>
            </a:r>
          </a:p>
          <a:p>
            <a:r>
              <a:rPr lang="ru-RU" dirty="0" err="1"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Inovio</a:t>
            </a:r>
            <a:r>
              <a:rPr lang="ru-RU" dirty="0"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 </a:t>
            </a:r>
            <a:r>
              <a:rPr lang="ru-RU" dirty="0" err="1"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Pharmaceutical</a:t>
            </a:r>
            <a:r>
              <a:rPr lang="ru-RU" dirty="0">
                <a:latin typeface="Gill Sans" panose="020B0502020104020203" pitchFamily="34" charset="-79"/>
                <a:cs typeface="Gill Sans" panose="020B0502020104020203" pitchFamily="34" charset="-79"/>
              </a:rPr>
              <a:t> 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0916A5D9-AEE9-6F49-B476-82EC87511DFC}"/>
              </a:ext>
            </a:extLst>
          </p:cNvPr>
          <p:cNvSpPr/>
          <p:nvPr/>
        </p:nvSpPr>
        <p:spPr>
          <a:xfrm>
            <a:off x="8182359" y="3132819"/>
            <a:ext cx="3260829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Одобрено </a:t>
            </a:r>
            <a:r>
              <a:rPr lang="ru-RU" b="1" dirty="0">
                <a:solidFill>
                  <a:srgbClr val="AD122A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ВОЗ для</a:t>
            </a:r>
          </a:p>
          <a:p>
            <a:r>
              <a:rPr lang="ru-RU" sz="1400" b="1" dirty="0">
                <a:solidFill>
                  <a:srgbClr val="AD122A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начала клинических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испытаний на людях</a:t>
            </a:r>
            <a:endParaRPr lang="ru-RU" b="1" dirty="0">
              <a:solidFill>
                <a:srgbClr val="AD122A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423E979-4245-5F44-ACBF-EE67840CFC61}"/>
              </a:ext>
            </a:extLst>
          </p:cNvPr>
          <p:cNvSpPr/>
          <p:nvPr/>
        </p:nvSpPr>
        <p:spPr>
          <a:xfrm>
            <a:off x="1986566" y="5247060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США</a:t>
            </a:r>
            <a:endParaRPr lang="ru-RU" sz="2400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571D4810-E6A5-6642-971D-DDF2ED3A2416}"/>
              </a:ext>
            </a:extLst>
          </p:cNvPr>
          <p:cNvSpPr/>
          <p:nvPr/>
        </p:nvSpPr>
        <p:spPr>
          <a:xfrm>
            <a:off x="4896571" y="5385559"/>
            <a:ext cx="2412840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химический агент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mRNA-1273</a:t>
            </a:r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 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37F5253-751A-3E43-8C72-9636E72875CB}"/>
              </a:ext>
            </a:extLst>
          </p:cNvPr>
          <p:cNvSpPr/>
          <p:nvPr/>
        </p:nvSpPr>
        <p:spPr>
          <a:xfrm>
            <a:off x="1337383" y="5708724"/>
            <a:ext cx="26829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битехническая</a:t>
            </a:r>
            <a:r>
              <a:rPr lang="ru-RU" dirty="0"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 компания </a:t>
            </a:r>
          </a:p>
          <a:p>
            <a:pPr algn="ctr"/>
            <a:r>
              <a:rPr lang="en-US" dirty="0" err="1"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Moderna</a:t>
            </a:r>
            <a:r>
              <a:rPr lang="en-US" dirty="0"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 </a:t>
            </a:r>
            <a:endParaRPr lang="ru-RU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B0D60AE6-4FEA-AE4D-884F-E67CA32B09CF}"/>
              </a:ext>
            </a:extLst>
          </p:cNvPr>
          <p:cNvSpPr/>
          <p:nvPr/>
        </p:nvSpPr>
        <p:spPr>
          <a:xfrm>
            <a:off x="7711096" y="5477892"/>
            <a:ext cx="438613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AD122A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15 марта </a:t>
            </a:r>
            <a:r>
              <a:rPr lang="ru-RU" b="1" dirty="0">
                <a:solidFill>
                  <a:srgbClr val="AD122A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– </a:t>
            </a:r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начало клинических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испытаний на людях</a:t>
            </a:r>
            <a:endParaRPr lang="ru-RU" b="1" dirty="0">
              <a:solidFill>
                <a:srgbClr val="AD122A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820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КАТЯ\Задачи\Минфин\презентация Феоктистова\Без-имени-1.png">
            <a:extLst>
              <a:ext uri="{FF2B5EF4-FFF2-40B4-BE49-F238E27FC236}">
                <a16:creationId xmlns:a16="http://schemas.microsoft.com/office/drawing/2014/main" id="{47F0EC79-6E31-F249-8EB7-E1AF1BA842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78002" y="304800"/>
            <a:ext cx="117871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E895397-7ABD-F24D-A7C2-9CBE5315DDDC}"/>
              </a:ext>
            </a:extLst>
          </p:cNvPr>
          <p:cNvSpPr/>
          <p:nvPr/>
        </p:nvSpPr>
        <p:spPr>
          <a:xfrm>
            <a:off x="536650" y="516879"/>
            <a:ext cx="3905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C653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СТРАНА/КОМПАНИЯ</a:t>
            </a:r>
            <a:endParaRPr lang="ru-RU" sz="2400" dirty="0">
              <a:solidFill>
                <a:srgbClr val="FFC653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2A11A7B-E7CA-7A46-913B-92187280F548}"/>
              </a:ext>
            </a:extLst>
          </p:cNvPr>
          <p:cNvSpPr/>
          <p:nvPr/>
        </p:nvSpPr>
        <p:spPr>
          <a:xfrm>
            <a:off x="5102779" y="493416"/>
            <a:ext cx="1986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ВАКЦИНА</a:t>
            </a:r>
            <a:endParaRPr lang="ru-RU" sz="24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731BFF1-1C9D-2243-9F97-2B6F24CD7F3D}"/>
              </a:ext>
            </a:extLst>
          </p:cNvPr>
          <p:cNvSpPr/>
          <p:nvPr/>
        </p:nvSpPr>
        <p:spPr>
          <a:xfrm>
            <a:off x="8359284" y="483810"/>
            <a:ext cx="11785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FFC653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ЭТАП</a:t>
            </a:r>
            <a:endParaRPr lang="ru-RU" sz="2400" dirty="0">
              <a:solidFill>
                <a:srgbClr val="FFC653"/>
              </a:solidFill>
            </a:endParaRP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2C73B3FE-0294-2941-BDE3-A1202C094103}"/>
              </a:ext>
            </a:extLst>
          </p:cNvPr>
          <p:cNvCxnSpPr>
            <a:cxnSpLocks/>
          </p:cNvCxnSpPr>
          <p:nvPr/>
        </p:nvCxnSpPr>
        <p:spPr>
          <a:xfrm>
            <a:off x="4467747" y="304800"/>
            <a:ext cx="0" cy="6096000"/>
          </a:xfrm>
          <a:prstGeom prst="line">
            <a:avLst/>
          </a:prstGeom>
          <a:ln w="25400">
            <a:solidFill>
              <a:srgbClr val="AD122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5D44253F-D751-5D4D-ACF5-677F89192057}"/>
              </a:ext>
            </a:extLst>
          </p:cNvPr>
          <p:cNvCxnSpPr>
            <a:cxnSpLocks/>
          </p:cNvCxnSpPr>
          <p:nvPr/>
        </p:nvCxnSpPr>
        <p:spPr>
          <a:xfrm>
            <a:off x="7529602" y="304800"/>
            <a:ext cx="0" cy="6096000"/>
          </a:xfrm>
          <a:prstGeom prst="line">
            <a:avLst/>
          </a:prstGeom>
          <a:ln w="25400">
            <a:solidFill>
              <a:srgbClr val="AD122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27D067E-252B-A143-A243-AA819BF2760B}"/>
              </a:ext>
            </a:extLst>
          </p:cNvPr>
          <p:cNvSpPr/>
          <p:nvPr/>
        </p:nvSpPr>
        <p:spPr>
          <a:xfrm>
            <a:off x="5080531" y="1577047"/>
            <a:ext cx="2044919" cy="58477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sz="2400" b="1" dirty="0" err="1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PittCoVacc</a:t>
            </a:r>
            <a:r>
              <a:rPr lang="ru-RU" sz="3200" b="1" dirty="0">
                <a:solidFill>
                  <a:schemeClr val="bg1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 </a:t>
            </a:r>
            <a:endParaRPr lang="ru-RU" sz="3200" b="1" dirty="0">
              <a:solidFill>
                <a:schemeClr val="bg1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58B5C753-6C03-3E48-80D2-5211513FCDD0}"/>
              </a:ext>
            </a:extLst>
          </p:cNvPr>
          <p:cNvSpPr/>
          <p:nvPr/>
        </p:nvSpPr>
        <p:spPr>
          <a:xfrm>
            <a:off x="7783215" y="1130771"/>
            <a:ext cx="4059125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AD122A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Подготовка к </a:t>
            </a:r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клинических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испытаний на людях</a:t>
            </a:r>
            <a:endParaRPr lang="ru-RU" b="1" dirty="0">
              <a:solidFill>
                <a:srgbClr val="AD122A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E866C9F-D547-CA4A-90D8-CD07C82D97A7}"/>
              </a:ext>
            </a:extLst>
          </p:cNvPr>
          <p:cNvSpPr/>
          <p:nvPr/>
        </p:nvSpPr>
        <p:spPr>
          <a:xfrm>
            <a:off x="1024890" y="1769874"/>
            <a:ext cx="30796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команда</a:t>
            </a:r>
          </a:p>
          <a:p>
            <a:r>
              <a:rPr lang="ru-RU" dirty="0" err="1"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Питсбургского</a:t>
            </a:r>
            <a:r>
              <a:rPr lang="ru-RU" dirty="0"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 университета </a:t>
            </a:r>
            <a:endParaRPr lang="ru-RU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19355D7-179B-CA4E-99D0-38770C36DE61}"/>
              </a:ext>
            </a:extLst>
          </p:cNvPr>
          <p:cNvSpPr/>
          <p:nvPr/>
        </p:nvSpPr>
        <p:spPr>
          <a:xfrm>
            <a:off x="1242232" y="3948426"/>
            <a:ext cx="2545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Gill Sans" panose="020B0502020104020203" pitchFamily="34" charset="-79"/>
                <a:cs typeface="Gill Sans" panose="020B0502020104020203" pitchFamily="34" charset="-79"/>
              </a:rPr>
              <a:t>(дочерняя </a:t>
            </a:r>
            <a:r>
              <a:rPr lang="ru-RU" dirty="0" err="1">
                <a:latin typeface="Gill Sans" panose="020B0502020104020203" pitchFamily="34" charset="-79"/>
                <a:cs typeface="Gill Sans" panose="020B0502020104020203" pitchFamily="34" charset="-79"/>
              </a:rPr>
              <a:t>крмпания</a:t>
            </a:r>
            <a:endParaRPr lang="ru-RU" dirty="0">
              <a:latin typeface="Gill Sans" panose="020B0502020104020203" pitchFamily="34" charset="-79"/>
              <a:cs typeface="Gill Sans" panose="020B0502020104020203" pitchFamily="34" charset="-79"/>
            </a:endParaRPr>
          </a:p>
          <a:p>
            <a:r>
              <a:rPr lang="ru-RU" dirty="0" err="1">
                <a:latin typeface="Gill Sans" panose="020B0502020104020203" pitchFamily="34" charset="-79"/>
                <a:cs typeface="Gill Sans" panose="020B0502020104020203" pitchFamily="34" charset="-79"/>
              </a:rPr>
              <a:t>Kentucky</a:t>
            </a:r>
            <a:r>
              <a:rPr lang="ru-RU" dirty="0">
                <a:latin typeface="Gill Sans" panose="020B0502020104020203" pitchFamily="34" charset="-79"/>
                <a:cs typeface="Gill Sans" panose="020B0502020104020203" pitchFamily="34" charset="-79"/>
              </a:rPr>
              <a:t> </a:t>
            </a:r>
            <a:r>
              <a:rPr lang="ru-RU" dirty="0" err="1">
                <a:latin typeface="Gill Sans" panose="020B0502020104020203" pitchFamily="34" charset="-79"/>
                <a:cs typeface="Gill Sans" panose="020B0502020104020203" pitchFamily="34" charset="-79"/>
              </a:rPr>
              <a:t>BioProcessing</a:t>
            </a:r>
            <a:r>
              <a:rPr lang="ru-RU" dirty="0">
                <a:latin typeface="Gill Sans" panose="020B0502020104020203" pitchFamily="34" charset="-79"/>
                <a:cs typeface="Gill Sans" panose="020B0502020104020203" pitchFamily="34" charset="-79"/>
              </a:rPr>
              <a:t>) 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423E979-4245-5F44-ACBF-EE67840CFC61}"/>
              </a:ext>
            </a:extLst>
          </p:cNvPr>
          <p:cNvSpPr/>
          <p:nvPr/>
        </p:nvSpPr>
        <p:spPr>
          <a:xfrm>
            <a:off x="1986566" y="1280731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США</a:t>
            </a:r>
            <a:endParaRPr lang="ru-RU" sz="2400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571D4810-E6A5-6642-971D-DDF2ED3A2416}"/>
              </a:ext>
            </a:extLst>
          </p:cNvPr>
          <p:cNvSpPr/>
          <p:nvPr/>
        </p:nvSpPr>
        <p:spPr>
          <a:xfrm>
            <a:off x="5174913" y="3473691"/>
            <a:ext cx="1914307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растительные 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вакцины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154C49B-B2B7-594C-B51E-88ECD2271F3F}"/>
              </a:ext>
            </a:extLst>
          </p:cNvPr>
          <p:cNvSpPr/>
          <p:nvPr/>
        </p:nvSpPr>
        <p:spPr>
          <a:xfrm>
            <a:off x="1986566" y="2901986"/>
            <a:ext cx="1005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США</a:t>
            </a:r>
            <a:endParaRPr lang="ru-RU" sz="24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6C8A728-4263-374B-B45B-649EF29EE1BC}"/>
              </a:ext>
            </a:extLst>
          </p:cNvPr>
          <p:cNvSpPr/>
          <p:nvPr/>
        </p:nvSpPr>
        <p:spPr>
          <a:xfrm>
            <a:off x="861776" y="3427525"/>
            <a:ext cx="3306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rgbClr val="000000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British</a:t>
            </a:r>
            <a:r>
              <a:rPr lang="ru-RU" dirty="0">
                <a:solidFill>
                  <a:srgbClr val="000000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American</a:t>
            </a:r>
            <a:r>
              <a:rPr lang="ru-RU" dirty="0">
                <a:solidFill>
                  <a:srgbClr val="000000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Tobacco</a:t>
            </a:r>
            <a:r>
              <a:rPr lang="ru-RU" dirty="0">
                <a:solidFill>
                  <a:srgbClr val="000000"/>
                </a:solidFill>
                <a:latin typeface="Gill Sans" panose="020B0502020104020203" pitchFamily="34" charset="-79"/>
                <a:ea typeface="Times New Roman" panose="02020603050405020304" pitchFamily="18" charset="0"/>
                <a:cs typeface="Gill Sans" panose="020B0502020104020203" pitchFamily="34" charset="-79"/>
              </a:rPr>
              <a:t> (BAT) </a:t>
            </a:r>
            <a:endParaRPr lang="ru-RU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A3BDA6A6-3F99-3B4A-B463-AFCD98CA9A67}"/>
              </a:ext>
            </a:extLst>
          </p:cNvPr>
          <p:cNvSpPr/>
          <p:nvPr/>
        </p:nvSpPr>
        <p:spPr>
          <a:xfrm>
            <a:off x="7701447" y="3532927"/>
            <a:ext cx="407842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AD122A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Подготовка к </a:t>
            </a:r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клинических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испытаний на людях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(</a:t>
            </a:r>
            <a:r>
              <a:rPr lang="ru-RU" b="1" dirty="0">
                <a:solidFill>
                  <a:srgbClr val="AD122A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конец июня</a:t>
            </a:r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)</a:t>
            </a:r>
            <a:endParaRPr lang="ru-RU" b="1" dirty="0">
              <a:solidFill>
                <a:srgbClr val="AD122A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CFC17D3F-C05F-AF42-91B2-179F2D0CD5CF}"/>
              </a:ext>
            </a:extLst>
          </p:cNvPr>
          <p:cNvSpPr/>
          <p:nvPr/>
        </p:nvSpPr>
        <p:spPr>
          <a:xfrm>
            <a:off x="1750248" y="5016227"/>
            <a:ext cx="16289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РОССИЯ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FB814EE-7AC3-094B-904E-749352462FFC}"/>
              </a:ext>
            </a:extLst>
          </p:cNvPr>
          <p:cNvSpPr/>
          <p:nvPr/>
        </p:nvSpPr>
        <p:spPr>
          <a:xfrm>
            <a:off x="261146" y="5534874"/>
            <a:ext cx="420660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48-й Центральный научно-исследовательский </a:t>
            </a:r>
          </a:p>
          <a:p>
            <a:pPr algn="ctr"/>
            <a:r>
              <a:rPr lang="ru-RU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институт войск РХБЗ </a:t>
            </a:r>
          </a:p>
          <a:p>
            <a:pPr algn="ctr"/>
            <a:r>
              <a:rPr lang="ru-RU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Национальный исследовательский </a:t>
            </a:r>
          </a:p>
          <a:p>
            <a:pPr algn="ctr"/>
            <a:r>
              <a:rPr lang="ru-RU" sz="1600" dirty="0">
                <a:latin typeface="Gill Sans" panose="020B0502020104020203" pitchFamily="34" charset="-79"/>
                <a:cs typeface="Gill Sans" panose="020B0502020104020203" pitchFamily="34" charset="-79"/>
              </a:rPr>
              <a:t>центр эпидемиологии и микробиологии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07820CEA-4631-5441-8E84-305FED622315}"/>
              </a:ext>
            </a:extLst>
          </p:cNvPr>
          <p:cNvSpPr/>
          <p:nvPr/>
        </p:nvSpPr>
        <p:spPr>
          <a:xfrm>
            <a:off x="7756735" y="5247059"/>
            <a:ext cx="400782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sz="2400" b="1" dirty="0">
                <a:solidFill>
                  <a:srgbClr val="AD122A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Завершить     </a:t>
            </a:r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клинические 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исследования</a:t>
            </a:r>
          </a:p>
          <a:p>
            <a:pPr algn="r"/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(</a:t>
            </a:r>
            <a:r>
              <a:rPr lang="ru-RU" b="1" dirty="0">
                <a:solidFill>
                  <a:srgbClr val="AD122A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конец июня</a:t>
            </a:r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)</a:t>
            </a:r>
            <a:endParaRPr lang="ru-RU" b="1" dirty="0">
              <a:solidFill>
                <a:srgbClr val="AD122A"/>
              </a:solidFill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0149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34DC22-3803-5D41-8FCE-1D4CBCCA3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7303"/>
            <a:ext cx="10668000" cy="2387600"/>
          </a:xfrm>
          <a:solidFill>
            <a:srgbClr val="009447"/>
          </a:solidFill>
        </p:spPr>
        <p:txBody>
          <a:bodyPr>
            <a:normAutofit/>
          </a:bodyPr>
          <a:lstStyle/>
          <a:p>
            <a:pPr algn="l"/>
            <a:r>
              <a:rPr lang="ru-RU" sz="4400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ПРОИЗВОДСТВО ВАКЦИН</a:t>
            </a:r>
            <a:br>
              <a:rPr lang="ru-RU" sz="4400" b="1" dirty="0">
                <a:latin typeface="Gill Sans" panose="020B0502020104020203" pitchFamily="34" charset="-79"/>
                <a:cs typeface="Gill Sans" panose="020B0502020104020203" pitchFamily="34" charset="-79"/>
              </a:rPr>
            </a:br>
            <a:r>
              <a:rPr lang="ru-RU" sz="4400" b="1" dirty="0">
                <a:solidFill>
                  <a:srgbClr val="FFC653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И КОНКУРЕНЦИЯ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0BE936-D846-B84B-A136-F4409A261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/>
          <a:lstStyle/>
          <a:p>
            <a:pPr algn="just"/>
            <a:r>
              <a:rPr lang="ru-RU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Свежий взгляд: влияние пандемии на мировую экономику и мировые товарные рынки</a:t>
            </a:r>
          </a:p>
          <a:p>
            <a:endParaRPr lang="ru-RU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7D21F20A-8001-9049-8C6E-430EA3D8E3BF}"/>
              </a:ext>
            </a:extLst>
          </p:cNvPr>
          <p:cNvSpPr txBox="1">
            <a:spLocks/>
          </p:cNvSpPr>
          <p:nvPr/>
        </p:nvSpPr>
        <p:spPr>
          <a:xfrm>
            <a:off x="1524000" y="1600200"/>
            <a:ext cx="9144000" cy="432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МАКЛАКОВА ЮЛИЯ</a:t>
            </a:r>
          </a:p>
          <a:p>
            <a:endParaRPr lang="ru-RU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  <p:pic>
        <p:nvPicPr>
          <p:cNvPr id="5" name="Picture 2" descr="D:\КАТЯ\Задачи\Минфин\презентация Феоктистова\Без-имени-1.png">
            <a:extLst>
              <a:ext uri="{FF2B5EF4-FFF2-40B4-BE49-F238E27FC236}">
                <a16:creationId xmlns:a16="http://schemas.microsoft.com/office/drawing/2014/main" id="{EE2B06A5-CF74-F943-9204-FCEBA993B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282" y="267244"/>
            <a:ext cx="117871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02DE87D-D9EA-2645-8A68-80AEFC1D94CA}"/>
              </a:ext>
            </a:extLst>
          </p:cNvPr>
          <p:cNvSpPr/>
          <p:nvPr/>
        </p:nvSpPr>
        <p:spPr>
          <a:xfrm>
            <a:off x="5772834" y="6487683"/>
            <a:ext cx="736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Gill Sans" panose="020B0502020104020203" pitchFamily="34" charset="-79"/>
                <a:cs typeface="Gill Sans" panose="020B0502020104020203" pitchFamily="34" charset="-79"/>
              </a:rPr>
              <a:t>2020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149F0FEF-6973-1C44-A224-CC27AE7801FE}"/>
              </a:ext>
            </a:extLst>
          </p:cNvPr>
          <p:cNvSpPr txBox="1">
            <a:spLocks/>
          </p:cNvSpPr>
          <p:nvPr/>
        </p:nvSpPr>
        <p:spPr>
          <a:xfrm>
            <a:off x="1568883" y="467318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latin typeface="Gill Sans" panose="020B0502020104020203" pitchFamily="34" charset="-79"/>
                <a:cs typeface="Gill Sans" panose="020B0502020104020203" pitchFamily="34" charset="-79"/>
              </a:rPr>
              <a:t>СПАСИБО ЗА ВНИМАНИЕ!</a:t>
            </a:r>
          </a:p>
          <a:p>
            <a:endParaRPr lang="ru-RU" dirty="0">
              <a:latin typeface="Gill Sans" panose="020B0502020104020203" pitchFamily="34" charset="-79"/>
              <a:cs typeface="Gill Sans" panose="020B05020201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6166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176</Words>
  <Application>Microsoft Macintosh PowerPoint</Application>
  <PresentationFormat>Широкоэкранный</PresentationFormat>
  <Paragraphs>74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Gill Sans</vt:lpstr>
      <vt:lpstr>Times New Roman</vt:lpstr>
      <vt:lpstr>Тема Office</vt:lpstr>
      <vt:lpstr>СОЗДАНИЕ ВАКЦИН COVID-19 И КОНКУРЕНЦИЯ</vt:lpstr>
      <vt:lpstr>Презентация PowerPoint</vt:lpstr>
      <vt:lpstr>Презентация PowerPoint</vt:lpstr>
      <vt:lpstr>Презентация PowerPoint</vt:lpstr>
      <vt:lpstr>ПРОИЗВОДСТВО ВАКЦИН И КОНКУРЕНЦИЯ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Кристина Швандар</cp:lastModifiedBy>
  <cp:revision>19</cp:revision>
  <dcterms:created xsi:type="dcterms:W3CDTF">2020-05-27T14:04:44Z</dcterms:created>
  <dcterms:modified xsi:type="dcterms:W3CDTF">2020-05-29T17:21:05Z</dcterms:modified>
</cp:coreProperties>
</file>