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0" r:id="rId2"/>
    <p:sldId id="275" r:id="rId3"/>
    <p:sldId id="276" r:id="rId4"/>
    <p:sldId id="277" r:id="rId5"/>
    <p:sldId id="278" r:id="rId6"/>
    <p:sldId id="268" r:id="rId7"/>
    <p:sldId id="269" r:id="rId8"/>
    <p:sldId id="266" r:id="rId9"/>
    <p:sldId id="264" r:id="rId10"/>
    <p:sldId id="291" r:id="rId11"/>
    <p:sldId id="270" r:id="rId12"/>
    <p:sldId id="271" r:id="rId13"/>
    <p:sldId id="272" r:id="rId14"/>
    <p:sldId id="273" r:id="rId15"/>
    <p:sldId id="265" r:id="rId16"/>
    <p:sldId id="274" r:id="rId17"/>
    <p:sldId id="279" r:id="rId18"/>
    <p:sldId id="280" r:id="rId19"/>
    <p:sldId id="281" r:id="rId20"/>
    <p:sldId id="282" r:id="rId21"/>
    <p:sldId id="283" r:id="rId22"/>
    <p:sldId id="285" r:id="rId23"/>
    <p:sldId id="287" r:id="rId24"/>
    <p:sldId id="284" r:id="rId25"/>
    <p:sldId id="288" r:id="rId26"/>
    <p:sldId id="286" r:id="rId27"/>
    <p:sldId id="289" r:id="rId28"/>
    <p:sldId id="263" r:id="rId29"/>
    <p:sldId id="267" r:id="rId3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5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4324720555401123E-3"/>
          <c:y val="0.15754555079614418"/>
          <c:w val="0.79478527960395273"/>
          <c:h val="0.84245444920385582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Экономика</c:v>
                </c:pt>
              </c:strCache>
            </c:strRef>
          </c:tx>
          <c:explosion val="15"/>
          <c:cat>
            <c:strRef>
              <c:f>Лист1!$A$2:$A$5</c:f>
              <c:strCache>
                <c:ptCount val="4"/>
                <c:pt idx="0">
                  <c:v>негоссектор</c:v>
                </c:pt>
                <c:pt idx="2">
                  <c:v>госсектор</c:v>
                </c:pt>
                <c:pt idx="3">
                  <c:v>сектор ГУ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6.5</c:v>
                </c:pt>
                <c:pt idx="2">
                  <c:v>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C-439A-8226-84FEA24EA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33189219017017"/>
          <c:y val="0.13639099730365353"/>
          <c:w val="0.61659365241343078"/>
          <c:h val="0.737936911685521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получателей услуг от общей численности населения региона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0.32656250535699649"/>
                  <c:y val="0.479736619750284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В</a:t>
                    </a:r>
                    <a:r>
                      <a:rPr lang="ru-RU" baseline="0" dirty="0" smtClean="0"/>
                      <a:t> форме на дому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81-4F4E-AE1F-F99BE6D7F6E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Алтайский край</c:v>
                </c:pt>
                <c:pt idx="1">
                  <c:v>Белгородская область</c:v>
                </c:pt>
                <c:pt idx="2">
                  <c:v>Воронежская область</c:v>
                </c:pt>
                <c:pt idx="3">
                  <c:v>Калининградская область</c:v>
                </c:pt>
                <c:pt idx="4">
                  <c:v>Красноярский край</c:v>
                </c:pt>
                <c:pt idx="5">
                  <c:v>Московская область</c:v>
                </c:pt>
                <c:pt idx="6">
                  <c:v>Новгородская область</c:v>
                </c:pt>
                <c:pt idx="7">
                  <c:v>Новосибирская область</c:v>
                </c:pt>
                <c:pt idx="8">
                  <c:v>Оренбургская область</c:v>
                </c:pt>
                <c:pt idx="9">
                  <c:v>Самарская область</c:v>
                </c:pt>
                <c:pt idx="10">
                  <c:v>г. Санкт-Петербург</c:v>
                </c:pt>
                <c:pt idx="11">
                  <c:v>Ставропольский край</c:v>
                </c:pt>
                <c:pt idx="12">
                  <c:v>Тюменская область</c:v>
                </c:pt>
                <c:pt idx="13">
                  <c:v>Ханты-Мансийский АО-Югра</c:v>
                </c:pt>
                <c:pt idx="14">
                  <c:v>Ярославская область (г. Ярославль)</c:v>
                </c:pt>
              </c:strCache>
            </c:strRef>
          </c:cat>
          <c:val>
            <c:numRef>
              <c:f>Лист1!$B$2:$B$16</c:f>
              <c:numCache>
                <c:formatCode>0.00%</c:formatCode>
                <c:ptCount val="15"/>
                <c:pt idx="0">
                  <c:v>2.8E-3</c:v>
                </c:pt>
                <c:pt idx="1">
                  <c:v>1.4800000000000001E-2</c:v>
                </c:pt>
                <c:pt idx="2">
                  <c:v>8.9999999999999993E-3</c:v>
                </c:pt>
                <c:pt idx="3">
                  <c:v>2E-3</c:v>
                </c:pt>
                <c:pt idx="4">
                  <c:v>1.0699999999999999E-2</c:v>
                </c:pt>
                <c:pt idx="5">
                  <c:v>8.6999999999999994E-3</c:v>
                </c:pt>
                <c:pt idx="6">
                  <c:v>1.1299999999999999E-2</c:v>
                </c:pt>
                <c:pt idx="7">
                  <c:v>0</c:v>
                </c:pt>
                <c:pt idx="8">
                  <c:v>5.4899999999999997E-2</c:v>
                </c:pt>
                <c:pt idx="9">
                  <c:v>0</c:v>
                </c:pt>
                <c:pt idx="10">
                  <c:v>9.1000000000000004E-3</c:v>
                </c:pt>
                <c:pt idx="11">
                  <c:v>1.2699999999999999E-2</c:v>
                </c:pt>
                <c:pt idx="12">
                  <c:v>1E-3</c:v>
                </c:pt>
                <c:pt idx="13">
                  <c:v>1.6000000000000001E-3</c:v>
                </c:pt>
                <c:pt idx="14">
                  <c:v>4.0000000000000002E-4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81-4F4E-AE1F-F99BE6D7F6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0.1603125026297984"/>
                  <c:y val="0.741342383440120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Полустационар</a:t>
                    </a:r>
                    <a:endParaRPr lang="ru-RU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81-4F4E-AE1F-F99BE6D7F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Алтайский край</c:v>
                </c:pt>
                <c:pt idx="1">
                  <c:v>Белгородская область</c:v>
                </c:pt>
                <c:pt idx="2">
                  <c:v>Воронежская область</c:v>
                </c:pt>
                <c:pt idx="3">
                  <c:v>Калининградская область</c:v>
                </c:pt>
                <c:pt idx="4">
                  <c:v>Красноярский край</c:v>
                </c:pt>
                <c:pt idx="5">
                  <c:v>Московская область</c:v>
                </c:pt>
                <c:pt idx="6">
                  <c:v>Новгородская область</c:v>
                </c:pt>
                <c:pt idx="7">
                  <c:v>Новосибирская область</c:v>
                </c:pt>
                <c:pt idx="8">
                  <c:v>Оренбургская область</c:v>
                </c:pt>
                <c:pt idx="9">
                  <c:v>Самарская область</c:v>
                </c:pt>
                <c:pt idx="10">
                  <c:v>г. Санкт-Петербург</c:v>
                </c:pt>
                <c:pt idx="11">
                  <c:v>Ставропольский край</c:v>
                </c:pt>
                <c:pt idx="12">
                  <c:v>Тюменская область</c:v>
                </c:pt>
                <c:pt idx="13">
                  <c:v>Ханты-Мансийский АО-Югра</c:v>
                </c:pt>
                <c:pt idx="14">
                  <c:v>Ярославская область (г. Ярославль)</c:v>
                </c:pt>
              </c:strCache>
            </c:strRef>
          </c:cat>
          <c:val>
            <c:numRef>
              <c:f>Лист1!$C$2:$C$16</c:f>
              <c:numCache>
                <c:formatCode>0.00%</c:formatCode>
                <c:ptCount val="15"/>
                <c:pt idx="0">
                  <c:v>5.9999999999999995E-4</c:v>
                </c:pt>
                <c:pt idx="1">
                  <c:v>4.5999999999999999E-3</c:v>
                </c:pt>
                <c:pt idx="2">
                  <c:v>6.9999999999999999E-4</c:v>
                </c:pt>
                <c:pt idx="3">
                  <c:v>2.4799999999999999E-2</c:v>
                </c:pt>
                <c:pt idx="4">
                  <c:v>5.79E-2</c:v>
                </c:pt>
                <c:pt idx="5">
                  <c:v>7.4999999999999997E-3</c:v>
                </c:pt>
                <c:pt idx="6">
                  <c:v>3.1899999999999998E-2</c:v>
                </c:pt>
                <c:pt idx="7">
                  <c:v>3.2000000000000002E-3</c:v>
                </c:pt>
                <c:pt idx="8">
                  <c:v>9.1999999999999998E-3</c:v>
                </c:pt>
                <c:pt idx="9">
                  <c:v>1.2E-2</c:v>
                </c:pt>
                <c:pt idx="10">
                  <c:v>3.7900000000000003E-2</c:v>
                </c:pt>
                <c:pt idx="11">
                  <c:v>3.2300000000000002E-2</c:v>
                </c:pt>
                <c:pt idx="12">
                  <c:v>3.7000000000000002E-3</c:v>
                </c:pt>
                <c:pt idx="13" formatCode="0%">
                  <c:v>0.1</c:v>
                </c:pt>
                <c:pt idx="1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81-4F4E-AE1F-F99BE6D7F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0301640"/>
        <c:axId val="490308528"/>
      </c:barChart>
      <c:catAx>
        <c:axId val="490301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308528"/>
        <c:crosses val="autoZero"/>
        <c:auto val="1"/>
        <c:lblAlgn val="ctr"/>
        <c:lblOffset val="100"/>
        <c:noMultiLvlLbl val="0"/>
      </c:catAx>
      <c:valAx>
        <c:axId val="490308528"/>
        <c:scaling>
          <c:orientation val="minMax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30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Распределение объема услуг в сфере паллиативной медицинской помощи между</a:t>
            </a:r>
            <a:r>
              <a:rPr lang="ru-RU" sz="1400" b="1" baseline="0" dirty="0" smtClean="0"/>
              <a:t> регионами</a:t>
            </a:r>
            <a:endParaRPr lang="ru-RU" sz="1400" b="1" dirty="0"/>
          </a:p>
        </c:rich>
      </c:tx>
      <c:layout>
        <c:manualLayout>
          <c:xMode val="edge"/>
          <c:yMode val="edge"/>
          <c:x val="0.168799024137803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101855616752295"/>
          <c:y val="0.19435771142090677"/>
          <c:w val="0.53803367957613113"/>
          <c:h val="0.57962234267670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услуг в сфере паллиативной медицинской помощи</c:v>
                </c:pt>
              </c:strCache>
            </c:strRef>
          </c:tx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B0-4123-94C4-48EEFB8AB982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B0-4123-94C4-48EEFB8AB982}"/>
              </c:ext>
            </c:extLst>
          </c:dPt>
          <c:dPt>
            <c:idx val="2"/>
            <c:bubble3D val="0"/>
            <c:spPr>
              <a:solidFill>
                <a:srgbClr val="E35D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5B0-4123-94C4-48EEFB8AB982}"/>
              </c:ext>
            </c:extLst>
          </c:dPt>
          <c:dPt>
            <c:idx val="3"/>
            <c:bubble3D val="0"/>
            <c:spPr>
              <a:solidFill>
                <a:srgbClr val="09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5B0-4123-94C4-48EEFB8AB982}"/>
              </c:ext>
            </c:extLst>
          </c:dPt>
          <c:dPt>
            <c:idx val="4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5B0-4123-94C4-48EEFB8AB982}"/>
              </c:ext>
            </c:extLst>
          </c:dPt>
          <c:dPt>
            <c:idx val="5"/>
            <c:bubble3D val="0"/>
            <c:spPr>
              <a:solidFill>
                <a:srgbClr val="009E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B0-4123-94C4-48EEFB8AB982}"/>
              </c:ext>
            </c:extLst>
          </c:dPt>
          <c:dPt>
            <c:idx val="6"/>
            <c:bubble3D val="0"/>
            <c:spPr>
              <a:solidFill>
                <a:srgbClr val="9E480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B0-4123-94C4-48EEFB8AB982}"/>
              </c:ext>
            </c:extLst>
          </c:dPt>
          <c:dPt>
            <c:idx val="7"/>
            <c:bubble3D val="0"/>
            <c:spPr>
              <a:solidFill>
                <a:srgbClr val="6F37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5B0-4123-94C4-48EEFB8AB982}"/>
              </c:ext>
            </c:extLst>
          </c:dPt>
          <c:dPt>
            <c:idx val="8"/>
            <c:bubble3D val="0"/>
            <c:spPr>
              <a:solidFill>
                <a:srgbClr val="D2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5B0-4123-94C4-48EEFB8AB982}"/>
              </c:ext>
            </c:extLst>
          </c:dPt>
          <c:dPt>
            <c:idx val="9"/>
            <c:bubble3D val="0"/>
            <c:spPr>
              <a:solidFill>
                <a:srgbClr val="26447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B0-4123-94C4-48EEFB8AB982}"/>
              </c:ext>
            </c:extLst>
          </c:dPt>
          <c:dPt>
            <c:idx val="10"/>
            <c:bubble3D val="0"/>
            <c:spPr>
              <a:solidFill>
                <a:srgbClr val="436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B0-4123-94C4-48EEFB8AB982}"/>
              </c:ext>
            </c:extLst>
          </c:dPt>
          <c:dPt>
            <c:idx val="11"/>
            <c:bubble3D val="0"/>
            <c:spPr>
              <a:solidFill>
                <a:srgbClr val="F2FF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B0-4123-94C4-48EEFB8AB982}"/>
              </c:ext>
            </c:extLst>
          </c:dPt>
          <c:dPt>
            <c:idx val="12"/>
            <c:bubble3D val="0"/>
            <c:spPr>
              <a:solidFill>
                <a:srgbClr val="B7B7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5B0-4123-94C4-48EEFB8AB98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5B0-4123-94C4-48EEFB8AB98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B0-4123-94C4-48EEFB8AB98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B0-4123-94C4-48EEFB8AB982}"/>
              </c:ext>
            </c:extLst>
          </c:dPt>
          <c:dLbls>
            <c:dLbl>
              <c:idx val="0"/>
              <c:layout>
                <c:manualLayout>
                  <c:x val="4.2250397368129231E-2"/>
                  <c:y val="-6.2068281299967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B0-4123-94C4-48EEFB8AB982}"/>
                </c:ext>
              </c:extLst>
            </c:dLbl>
            <c:dLbl>
              <c:idx val="1"/>
              <c:layout>
                <c:manualLayout>
                  <c:x val="9.1542527630946655E-2"/>
                  <c:y val="-3.1034140649983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B0-4123-94C4-48EEFB8AB982}"/>
                </c:ext>
              </c:extLst>
            </c:dLbl>
            <c:dLbl>
              <c:idx val="2"/>
              <c:layout>
                <c:manualLayout>
                  <c:x val="9.8584260525634862E-2"/>
                  <c:y val="-1.0344713549994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B0-4123-94C4-48EEFB8AB982}"/>
                </c:ext>
              </c:extLst>
            </c:dLbl>
            <c:dLbl>
              <c:idx val="3"/>
              <c:layout>
                <c:manualLayout>
                  <c:x val="0.12675119210438768"/>
                  <c:y val="1.2413656259993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B0-4123-94C4-48EEFB8AB982}"/>
                </c:ext>
              </c:extLst>
            </c:dLbl>
            <c:dLbl>
              <c:idx val="4"/>
              <c:layout>
                <c:manualLayout>
                  <c:x val="9.3889771929176066E-2"/>
                  <c:y val="5.5861453169970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B0-4123-94C4-48EEFB8AB982}"/>
                </c:ext>
              </c:extLst>
            </c:dLbl>
            <c:dLbl>
              <c:idx val="5"/>
              <c:layout>
                <c:manualLayout>
                  <c:x val="-4.4597641666358628E-2"/>
                  <c:y val="7.655088026995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B0-4123-94C4-48EEFB8AB982}"/>
                </c:ext>
              </c:extLst>
            </c:dLbl>
            <c:dLbl>
              <c:idx val="6"/>
              <c:layout>
                <c:manualLayout>
                  <c:x val="-6.337559605219388E-2"/>
                  <c:y val="5.172356774997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B0-4123-94C4-48EEFB8AB982}"/>
                </c:ext>
              </c:extLst>
            </c:dLbl>
            <c:dLbl>
              <c:idx val="7"/>
              <c:layout>
                <c:manualLayout>
                  <c:x val="-7.7459061841570268E-2"/>
                  <c:y val="5.172356774997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B0-4123-94C4-48EEFB8AB982}"/>
                </c:ext>
              </c:extLst>
            </c:dLbl>
            <c:dLbl>
              <c:idx val="8"/>
              <c:layout>
                <c:manualLayout>
                  <c:x val="-0.1478763907884523"/>
                  <c:y val="-2.0689427099989826E-3"/>
                </c:manualLayout>
              </c:layout>
              <c:tx>
                <c:rich>
                  <a:bodyPr/>
                  <a:lstStyle/>
                  <a:p>
                    <a:fld id="{16F52BAE-737B-4E39-BB4D-6B0E4FAB989C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5B0-4123-94C4-48EEFB8AB982}"/>
                </c:ext>
              </c:extLst>
            </c:dLbl>
            <c:dLbl>
              <c:idx val="9"/>
              <c:layout>
                <c:manualLayout>
                  <c:x val="-0.1173622149114701"/>
                  <c:y val="-2.4827312519986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B0-4123-94C4-48EEFB8AB982}"/>
                </c:ext>
              </c:extLst>
            </c:dLbl>
            <c:dLbl>
              <c:idx val="10"/>
              <c:layout>
                <c:manualLayout>
                  <c:x val="-9.3889771929176066E-2"/>
                  <c:y val="-4.1378854199978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B0-4123-94C4-48EEFB8AB982}"/>
                </c:ext>
              </c:extLst>
            </c:dLbl>
            <c:dLbl>
              <c:idx val="11"/>
              <c:layout>
                <c:manualLayout>
                  <c:x val="-6.8070084648652648E-2"/>
                  <c:y val="-6.8275109429963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B0-4123-94C4-48EEFB8AB982}"/>
                </c:ext>
              </c:extLst>
            </c:dLbl>
            <c:dLbl>
              <c:idx val="12"/>
              <c:layout>
                <c:manualLayout>
                  <c:x val="-4.6944885964588894E-3"/>
                  <c:y val="-6.2068281299967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B0-4123-94C4-48EEFB8AB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Алтайский край</c:v>
                </c:pt>
                <c:pt idx="1">
                  <c:v>Белгородская область</c:v>
                </c:pt>
                <c:pt idx="2">
                  <c:v>Воронежская область</c:v>
                </c:pt>
                <c:pt idx="3">
                  <c:v>Красноярский край</c:v>
                </c:pt>
                <c:pt idx="4">
                  <c:v>Московская область</c:v>
                </c:pt>
                <c:pt idx="5">
                  <c:v>Новгородская область</c:v>
                </c:pt>
                <c:pt idx="6">
                  <c:v>Новосибирская область</c:v>
                </c:pt>
                <c:pt idx="7">
                  <c:v>Оренбургская область</c:v>
                </c:pt>
                <c:pt idx="8">
                  <c:v>Самарская область</c:v>
                </c:pt>
                <c:pt idx="9">
                  <c:v>г. Санкт-Петербург</c:v>
                </c:pt>
                <c:pt idx="10">
                  <c:v>Ставропольский край</c:v>
                </c:pt>
                <c:pt idx="11">
                  <c:v>Ханты-Мансийский АО-Югра</c:v>
                </c:pt>
                <c:pt idx="12">
                  <c:v>Челябинская область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6.8183278223901744E-2</c:v>
                </c:pt>
                <c:pt idx="1">
                  <c:v>7.6383561643835612E-2</c:v>
                </c:pt>
                <c:pt idx="2">
                  <c:v>0.11472083136513934</c:v>
                </c:pt>
                <c:pt idx="3">
                  <c:v>7.7951818611242327E-2</c:v>
                </c:pt>
                <c:pt idx="4">
                  <c:v>0.24358998582900332</c:v>
                </c:pt>
                <c:pt idx="5">
                  <c:v>1.737175247992442E-2</c:v>
                </c:pt>
                <c:pt idx="6">
                  <c:v>6.8187057156353328E-2</c:v>
                </c:pt>
                <c:pt idx="7">
                  <c:v>2.793764761454889E-2</c:v>
                </c:pt>
                <c:pt idx="8">
                  <c:v>8.9409541804440253E-3</c:v>
                </c:pt>
                <c:pt idx="9">
                  <c:v>7.1179971658006616E-2</c:v>
                </c:pt>
                <c:pt idx="10">
                  <c:v>0.11241568256967406</c:v>
                </c:pt>
                <c:pt idx="11">
                  <c:v>4.8831365139348132E-2</c:v>
                </c:pt>
                <c:pt idx="12">
                  <c:v>6.4306093528578176E-2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0-4123-94C4-48EEFB8AB9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9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17665323623991E-2"/>
          <c:y val="0.81569776884892353"/>
          <c:w val="0.97091191365098162"/>
          <c:h val="0.1718885748910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cap="none" spc="5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Доля получателей услуг от общей численности населения региона</a:t>
            </a:r>
            <a:endParaRPr lang="ru-RU" sz="1400" b="1" i="0" u="none" strike="noStrike" kern="1200" cap="none" spc="5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получателей услуг от общей численности населения региона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Алтайский край</c:v>
                </c:pt>
                <c:pt idx="1">
                  <c:v>Белгородская область</c:v>
                </c:pt>
                <c:pt idx="2">
                  <c:v>Воронежская область</c:v>
                </c:pt>
                <c:pt idx="3">
                  <c:v>Красноярский край</c:v>
                </c:pt>
                <c:pt idx="4">
                  <c:v>Московская область</c:v>
                </c:pt>
                <c:pt idx="5">
                  <c:v>Новгородская область</c:v>
                </c:pt>
                <c:pt idx="6">
                  <c:v>Новосибирская область</c:v>
                </c:pt>
                <c:pt idx="7">
                  <c:v>Оренбургская область</c:v>
                </c:pt>
                <c:pt idx="8">
                  <c:v>Самарская область</c:v>
                </c:pt>
                <c:pt idx="9">
                  <c:v>г. Санкт-Петербург</c:v>
                </c:pt>
                <c:pt idx="10">
                  <c:v>Ставропольский край</c:v>
                </c:pt>
                <c:pt idx="11">
                  <c:v>Ханты-Мансийский АО-Югра</c:v>
                </c:pt>
                <c:pt idx="12">
                  <c:v>Челябинская область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7.7999999999999996E-3</c:v>
                </c:pt>
                <c:pt idx="1">
                  <c:v>1.2999999999999999E-2</c:v>
                </c:pt>
                <c:pt idx="2">
                  <c:v>1.3100000000000001E-2</c:v>
                </c:pt>
                <c:pt idx="3">
                  <c:v>7.1999999999999998E-3</c:v>
                </c:pt>
                <c:pt idx="4">
                  <c:v>8.3999999999999995E-3</c:v>
                </c:pt>
                <c:pt idx="5">
                  <c:v>7.7000000000000002E-3</c:v>
                </c:pt>
                <c:pt idx="6">
                  <c:v>6.4000000000000003E-3</c:v>
                </c:pt>
                <c:pt idx="7">
                  <c:v>3.8E-3</c:v>
                </c:pt>
                <c:pt idx="8">
                  <c:v>6.9999999999999999E-4</c:v>
                </c:pt>
                <c:pt idx="9">
                  <c:v>3.5000000000000001E-3</c:v>
                </c:pt>
                <c:pt idx="10">
                  <c:v>1.06E-2</c:v>
                </c:pt>
                <c:pt idx="11">
                  <c:v>7.7000000000000002E-3</c:v>
                </c:pt>
                <c:pt idx="12">
                  <c:v>4.8999999999999998E-3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E-4F2D-A71E-39DB1B246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0301640"/>
        <c:axId val="490308528"/>
      </c:barChart>
      <c:catAx>
        <c:axId val="490301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308528"/>
        <c:crosses val="autoZero"/>
        <c:auto val="1"/>
        <c:lblAlgn val="ctr"/>
        <c:lblOffset val="100"/>
        <c:noMultiLvlLbl val="0"/>
      </c:catAx>
      <c:valAx>
        <c:axId val="49030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30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Распределение объема услуг</a:t>
            </a:r>
            <a:r>
              <a:rPr lang="ru-RU" sz="1400" b="1" baseline="0" dirty="0" smtClean="0"/>
              <a:t> в сфере</a:t>
            </a:r>
            <a:r>
              <a:rPr lang="ru-RU" sz="1400" b="1" dirty="0" smtClean="0"/>
              <a:t> </a:t>
            </a:r>
            <a:r>
              <a:rPr lang="ru-RU" sz="1400" b="1" dirty="0"/>
              <a:t>санаторно-курортного </a:t>
            </a:r>
            <a:r>
              <a:rPr lang="ru-RU" sz="1400" b="1" dirty="0" smtClean="0"/>
              <a:t>лечения между регионами</a:t>
            </a:r>
            <a:endParaRPr lang="ru-RU" sz="1400" b="1" dirty="0"/>
          </a:p>
        </c:rich>
      </c:tx>
      <c:layout>
        <c:manualLayout>
          <c:xMode val="edge"/>
          <c:yMode val="edge"/>
          <c:x val="9.368720659446271E-2"/>
          <c:y val="1.2171003558341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346264739585256"/>
          <c:y val="0.21320403745091268"/>
          <c:w val="0.53803367957613113"/>
          <c:h val="0.57962234267670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услуг в сфере санаторно-курортного лечения</c:v>
                </c:pt>
              </c:strCache>
            </c:strRef>
          </c:tx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B0-4123-94C4-48EEFB8AB982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B0-4123-94C4-48EEFB8AB982}"/>
              </c:ext>
            </c:extLst>
          </c:dPt>
          <c:dPt>
            <c:idx val="2"/>
            <c:bubble3D val="0"/>
            <c:spPr>
              <a:solidFill>
                <a:srgbClr val="E35D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5B0-4123-94C4-48EEFB8AB98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5B0-4123-94C4-48EEFB8AB982}"/>
              </c:ext>
            </c:extLst>
          </c:dPt>
          <c:dPt>
            <c:idx val="4"/>
            <c:bubble3D val="0"/>
            <c:spPr>
              <a:solidFill>
                <a:srgbClr val="09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5B0-4123-94C4-48EEFB8AB982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B0-4123-94C4-48EEFB8AB982}"/>
              </c:ext>
            </c:extLst>
          </c:dPt>
          <c:dPt>
            <c:idx val="6"/>
            <c:bubble3D val="0"/>
            <c:spPr>
              <a:solidFill>
                <a:srgbClr val="009E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B0-4123-94C4-48EEFB8AB982}"/>
              </c:ext>
            </c:extLst>
          </c:dPt>
          <c:dPt>
            <c:idx val="7"/>
            <c:bubble3D val="0"/>
            <c:spPr>
              <a:solidFill>
                <a:srgbClr val="6F37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5B0-4123-94C4-48EEFB8AB982}"/>
              </c:ext>
            </c:extLst>
          </c:dPt>
          <c:dPt>
            <c:idx val="8"/>
            <c:bubble3D val="0"/>
            <c:spPr>
              <a:solidFill>
                <a:srgbClr val="D2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5B0-4123-94C4-48EEFB8AB982}"/>
              </c:ext>
            </c:extLst>
          </c:dPt>
          <c:dPt>
            <c:idx val="9"/>
            <c:bubble3D val="0"/>
            <c:spPr>
              <a:solidFill>
                <a:srgbClr val="26447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B0-4123-94C4-48EEFB8AB982}"/>
              </c:ext>
            </c:extLst>
          </c:dPt>
          <c:dPt>
            <c:idx val="10"/>
            <c:bubble3D val="0"/>
            <c:spPr>
              <a:solidFill>
                <a:srgbClr val="436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B0-4123-94C4-48EEFB8AB982}"/>
              </c:ext>
            </c:extLst>
          </c:dPt>
          <c:dPt>
            <c:idx val="11"/>
            <c:bubble3D val="0"/>
            <c:spPr>
              <a:solidFill>
                <a:srgbClr val="F2FF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B0-4123-94C4-48EEFB8AB982}"/>
              </c:ext>
            </c:extLst>
          </c:dPt>
          <c:dPt>
            <c:idx val="12"/>
            <c:bubble3D val="0"/>
            <c:spPr>
              <a:solidFill>
                <a:srgbClr val="B7B7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5B0-4123-94C4-48EEFB8AB98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5B0-4123-94C4-48EEFB8AB98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B0-4123-94C4-48EEFB8AB98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B0-4123-94C4-48EEFB8AB982}"/>
              </c:ext>
            </c:extLst>
          </c:dPt>
          <c:dLbls>
            <c:dLbl>
              <c:idx val="0"/>
              <c:layout>
                <c:manualLayout>
                  <c:x val="7.0417328946882046E-2"/>
                  <c:y val="-6.2883518384764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B0-4123-94C4-48EEFB8AB982}"/>
                </c:ext>
              </c:extLst>
            </c:dLbl>
            <c:dLbl>
              <c:idx val="1"/>
              <c:layout>
                <c:manualLayout>
                  <c:x val="0.12675119210438776"/>
                  <c:y val="-3.854151126808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B0-4123-94C4-48EEFB8AB982}"/>
                </c:ext>
              </c:extLst>
            </c:dLbl>
            <c:dLbl>
              <c:idx val="2"/>
              <c:layout>
                <c:manualLayout>
                  <c:x val="0.10562599342032315"/>
                  <c:y val="-6.0855017791707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B0-4123-94C4-48EEFB8AB982}"/>
                </c:ext>
              </c:extLst>
            </c:dLbl>
            <c:dLbl>
              <c:idx val="3"/>
              <c:layout>
                <c:manualLayout>
                  <c:x val="0.12205670350792888"/>
                  <c:y val="-4.0570011861138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B0-4123-94C4-48EEFB8AB982}"/>
                </c:ext>
              </c:extLst>
            </c:dLbl>
            <c:dLbl>
              <c:idx val="4"/>
              <c:layout>
                <c:manualLayout>
                  <c:x val="0.11501497061324059"/>
                  <c:y val="1.419950415139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B0-4123-94C4-48EEFB8AB982}"/>
                </c:ext>
              </c:extLst>
            </c:dLbl>
            <c:dLbl>
              <c:idx val="5"/>
              <c:layout>
                <c:manualLayout>
                  <c:x val="0.1384874135955346"/>
                  <c:y val="5.882651719865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B0-4123-94C4-48EEFB8AB982}"/>
                </c:ext>
              </c:extLst>
            </c:dLbl>
            <c:dLbl>
              <c:idx val="6"/>
              <c:layout>
                <c:manualLayout>
                  <c:x val="4.2250397368129231E-2"/>
                  <c:y val="7.708302253616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B0-4123-94C4-48EEFB8AB982}"/>
                </c:ext>
              </c:extLst>
            </c:dLbl>
            <c:dLbl>
              <c:idx val="7"/>
              <c:layout>
                <c:manualLayout>
                  <c:x val="-1.8777954385835214E-2"/>
                  <c:y val="7.3026021350048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B0-4123-94C4-48EEFB8AB982}"/>
                </c:ext>
              </c:extLst>
            </c:dLbl>
            <c:dLbl>
              <c:idx val="8"/>
              <c:layout>
                <c:manualLayout>
                  <c:x val="-0.18073781096366393"/>
                  <c:y val="3.65130106750242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B0-4123-94C4-48EEFB8AB982}"/>
                </c:ext>
              </c:extLst>
            </c:dLbl>
            <c:dLbl>
              <c:idx val="9"/>
              <c:layout>
                <c:manualLayout>
                  <c:x val="-0.12909843640261709"/>
                  <c:y val="1.2171003558341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B0-4123-94C4-48EEFB8AB982}"/>
                </c:ext>
              </c:extLst>
            </c:dLbl>
            <c:dLbl>
              <c:idx val="10"/>
              <c:layout>
                <c:manualLayout>
                  <c:x val="-6.8070084648652648E-2"/>
                  <c:y val="-6.8969020163934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B0-4123-94C4-48EEFB8AB982}"/>
                </c:ext>
              </c:extLst>
            </c:dLbl>
            <c:dLbl>
              <c:idx val="11"/>
              <c:layout>
                <c:manualLayout>
                  <c:x val="-2.34724429822941E-2"/>
                  <c:y val="-5.476951601253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B0-4123-94C4-48EEFB8AB982}"/>
                </c:ext>
              </c:extLst>
            </c:dLbl>
            <c:dLbl>
              <c:idx val="12"/>
              <c:layout>
                <c:manualLayout>
                  <c:x val="4.6944885964588035E-3"/>
                  <c:y val="-5.882651719865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B0-4123-94C4-48EEFB8AB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Алтайский край</c:v>
                </c:pt>
                <c:pt idx="1">
                  <c:v>Белгородская область</c:v>
                </c:pt>
                <c:pt idx="2">
                  <c:v>Воронежская область</c:v>
                </c:pt>
                <c:pt idx="3">
                  <c:v>Калининградская область</c:v>
                </c:pt>
                <c:pt idx="4">
                  <c:v>Красноярский край</c:v>
                </c:pt>
                <c:pt idx="5">
                  <c:v>Московская область</c:v>
                </c:pt>
                <c:pt idx="6">
                  <c:v>Новгородская область</c:v>
                </c:pt>
                <c:pt idx="7">
                  <c:v>Оренбургская область</c:v>
                </c:pt>
                <c:pt idx="8">
                  <c:v>Самарская область</c:v>
                </c:pt>
                <c:pt idx="9">
                  <c:v>г. Санкт-Петербург</c:v>
                </c:pt>
                <c:pt idx="10">
                  <c:v>Ставропольский край</c:v>
                </c:pt>
                <c:pt idx="11">
                  <c:v>Ханты-Мансийский АО-Югра</c:v>
                </c:pt>
                <c:pt idx="12">
                  <c:v>Челябинская область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7.1980994105362656E-2</c:v>
                </c:pt>
                <c:pt idx="1">
                  <c:v>4.4283223593876729E-2</c:v>
                </c:pt>
                <c:pt idx="2">
                  <c:v>9.0501523153854499E-2</c:v>
                </c:pt>
                <c:pt idx="3">
                  <c:v>1.0633338229565151E-2</c:v>
                </c:pt>
                <c:pt idx="4">
                  <c:v>0.11492946232988255</c:v>
                </c:pt>
                <c:pt idx="5">
                  <c:v>0.12577993779656796</c:v>
                </c:pt>
                <c:pt idx="6">
                  <c:v>2.1356085909709228E-2</c:v>
                </c:pt>
                <c:pt idx="7">
                  <c:v>2.7857430244662574E-2</c:v>
                </c:pt>
                <c:pt idx="8">
                  <c:v>6.5779810068781412E-4</c:v>
                </c:pt>
                <c:pt idx="9">
                  <c:v>0.3525350772433789</c:v>
                </c:pt>
                <c:pt idx="10">
                  <c:v>6.0057605231730135E-2</c:v>
                </c:pt>
                <c:pt idx="11">
                  <c:v>4.0157616088591995E-2</c:v>
                </c:pt>
                <c:pt idx="12">
                  <c:v>3.92699079721298E-2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0-4123-94C4-48EEFB8AB9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9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370421025394588E-2"/>
          <c:y val="0.83147137210655164"/>
          <c:w val="0.97325915794921081"/>
          <c:h val="0.156357624335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Доля получателей услуг от общей численности населения региона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462163802115699"/>
          <c:y val="7.7279897494538813E-2"/>
          <c:w val="0.65662950426575628"/>
          <c:h val="0.86290731278356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получателей услуг от общей численности населения региона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Алтайский край</c:v>
                </c:pt>
                <c:pt idx="1">
                  <c:v>Белгородская область</c:v>
                </c:pt>
                <c:pt idx="2">
                  <c:v>Воронежская область</c:v>
                </c:pt>
                <c:pt idx="3">
                  <c:v>Калининградская область</c:v>
                </c:pt>
                <c:pt idx="4">
                  <c:v>Красноярский край</c:v>
                </c:pt>
                <c:pt idx="5">
                  <c:v>Московская область</c:v>
                </c:pt>
                <c:pt idx="6">
                  <c:v>Новгородская область</c:v>
                </c:pt>
                <c:pt idx="7">
                  <c:v>Оренбургская область</c:v>
                </c:pt>
                <c:pt idx="8">
                  <c:v>Самарская область</c:v>
                </c:pt>
                <c:pt idx="9">
                  <c:v>г. Санкт-Петербург</c:v>
                </c:pt>
                <c:pt idx="10">
                  <c:v>Ставропольский край</c:v>
                </c:pt>
                <c:pt idx="11">
                  <c:v>Ханты-Мансийский АО-Югра</c:v>
                </c:pt>
                <c:pt idx="12">
                  <c:v>Челябинская область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4.8999999999999998E-3</c:v>
                </c:pt>
                <c:pt idx="1">
                  <c:v>4.4999999999999997E-3</c:v>
                </c:pt>
                <c:pt idx="2">
                  <c:v>6.1000000000000004E-3</c:v>
                </c:pt>
                <c:pt idx="3">
                  <c:v>1.6000000000000001E-3</c:v>
                </c:pt>
                <c:pt idx="4">
                  <c:v>6.3E-3</c:v>
                </c:pt>
                <c:pt idx="5">
                  <c:v>2.5999999999999999E-3</c:v>
                </c:pt>
                <c:pt idx="6">
                  <c:v>5.5999999999999999E-3</c:v>
                </c:pt>
                <c:pt idx="7">
                  <c:v>2.2000000000000001E-3</c:v>
                </c:pt>
                <c:pt idx="8">
                  <c:v>3.0000000000000001E-5</c:v>
                </c:pt>
                <c:pt idx="9">
                  <c:v>1.0200000000000001E-2</c:v>
                </c:pt>
                <c:pt idx="10">
                  <c:v>3.3999999999999998E-3</c:v>
                </c:pt>
                <c:pt idx="11">
                  <c:v>3.8E-3</c:v>
                </c:pt>
                <c:pt idx="12">
                  <c:v>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E-4F2D-A71E-39DB1B246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0301640"/>
        <c:axId val="490308528"/>
      </c:barChart>
      <c:catAx>
        <c:axId val="490301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308528"/>
        <c:crosses val="autoZero"/>
        <c:auto val="1"/>
        <c:lblAlgn val="ctr"/>
        <c:lblOffset val="100"/>
        <c:noMultiLvlLbl val="0"/>
      </c:catAx>
      <c:valAx>
        <c:axId val="49030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30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442359087591E-2"/>
          <c:y val="1.7806311688187058E-2"/>
          <c:w val="0.96745576409124079"/>
          <c:h val="0.9244077214297025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Алтайский край</c:v>
                </c:pt>
              </c:strCache>
            </c:strRef>
          </c:tx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52-42E7-B5F0-3B5EE8878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Белгородская область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0A-4B1D-BD01-89C708282B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Воронежская область</c:v>
                </c:pt>
              </c:strCache>
            </c:strRef>
          </c:tx>
          <c:spPr>
            <a:ln w="28575" cap="rnd">
              <a:solidFill>
                <a:srgbClr val="E35DED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0A-4B1D-BD01-89C708282B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Калининградская область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0A-4B1D-BD01-89C708282B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Красноярский край</c:v>
                </c:pt>
              </c:strCache>
            </c:strRef>
          </c:tx>
          <c:spPr>
            <a:ln w="28575" cap="rnd">
              <a:solidFill>
                <a:srgbClr val="09FF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0A-4B1D-BD01-89C708282B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0A-4B1D-BD01-89C708282B3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Новгородская область</c:v>
                </c:pt>
              </c:strCache>
            </c:strRef>
          </c:tx>
          <c:spPr>
            <a:ln w="28575" cap="rnd">
              <a:solidFill>
                <a:srgbClr val="009E9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A0A-4B1D-BD01-89C708282B3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Ставропольский край</c:v>
                </c:pt>
              </c:strCache>
            </c:strRef>
          </c:tx>
          <c:spPr>
            <a:ln w="28575" cap="rnd">
              <a:solidFill>
                <a:srgbClr val="43682B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9052443218196011E-2"/>
                  <c:y val="2.437476003630208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D-49A1-A4AD-5D607719B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A0A-4B1D-BD01-89C708282B36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Самарская область</c:v>
                </c:pt>
              </c:strCache>
            </c:strRef>
          </c:tx>
          <c:spPr>
            <a:ln w="28575" cap="rnd">
              <a:solidFill>
                <a:srgbClr val="D2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Лист1!$J$2:$J$7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A0A-4B1D-BD01-89C708282B36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Новосибирская область</c:v>
                </c:pt>
              </c:strCache>
            </c:strRef>
          </c:tx>
          <c:spPr>
            <a:ln w="28575" cap="rnd">
              <a:solidFill>
                <a:srgbClr val="9E480E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Лист1!$K$2:$K$7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A0A-4B1D-BD01-89C708282B36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ln w="28575" cap="rnd">
              <a:solidFill>
                <a:srgbClr val="6F3799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Лист1!$L$2:$L$7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A0A-4B1D-BD01-89C708282B36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Тюменская область</c:v>
                </c:pt>
              </c:strCache>
            </c:strRef>
          </c:tx>
          <c:spPr>
            <a:ln w="28575" cap="rnd">
              <a:solidFill>
                <a:srgbClr val="C4FF5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Лист1!$M$2:$M$7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A0A-4B1D-BD01-89C708282B36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Челябинская область</c:v>
                </c:pt>
              </c:strCache>
            </c:strRef>
          </c:tx>
          <c:spPr>
            <a:ln w="28575" cap="rnd">
              <a:solidFill>
                <a:srgbClr val="B7B7B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Лист1!$N$2:$N$7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A0A-4B1D-BD01-89C708282B36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Ярославская область</c:v>
                </c:pt>
              </c:strCache>
            </c:strRef>
          </c:tx>
          <c:spPr>
            <a:ln w="28575" cap="rnd">
              <a:solidFill>
                <a:srgbClr val="96E6B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Лист1!$O$2:$O$7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A0A-4B1D-BD01-89C708282B36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г. Санкт-Петербург</c:v>
                </c:pt>
              </c:strCache>
            </c:strRef>
          </c:tx>
          <c:spPr>
            <a:ln w="28575" cap="rnd">
              <a:solidFill>
                <a:srgbClr val="264478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Лист1!$P$2:$P$7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A0A-4B1D-BD01-89C708282B36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Ханты-Мансийский автономный округ - Югра</c:v>
                </c:pt>
              </c:strCache>
            </c:strRef>
          </c:tx>
          <c:spPr>
            <a:ln w="28575" cap="rnd">
              <a:solidFill>
                <a:srgbClr val="F2FF4D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</c:strCache>
            </c:strRef>
          </c:cat>
          <c:val>
            <c:numRef>
              <c:f>Лист1!$Q$2:$Q$7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A0A-4B1D-BD01-89C708282B3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8706384"/>
        <c:axId val="418714584"/>
      </c:lineChart>
      <c:catAx>
        <c:axId val="41870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714584"/>
        <c:crosses val="autoZero"/>
        <c:auto val="1"/>
        <c:lblAlgn val="ctr"/>
        <c:lblOffset val="100"/>
        <c:noMultiLvlLbl val="0"/>
      </c:catAx>
      <c:valAx>
        <c:axId val="418714584"/>
        <c:scaling>
          <c:orientation val="minMax"/>
          <c:max val="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70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816559842042621"/>
          <c:y val="7.9879474471553621E-2"/>
          <c:w val="0.3406759210661261"/>
          <c:h val="0.65055363079615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FFFFFF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Конкурентный отбор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9-4549-BFD5-4200820B8F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Неконкурентный отбор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0.8</c:v>
                </c:pt>
                <c:pt idx="1">
                  <c:v>0.7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9-4549-BFD5-4200820B8F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69571456"/>
        <c:axId val="869570472"/>
      </c:barChart>
      <c:catAx>
        <c:axId val="8695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9570472"/>
        <c:crosses val="autoZero"/>
        <c:auto val="1"/>
        <c:lblAlgn val="ctr"/>
        <c:lblOffset val="100"/>
        <c:noMultiLvlLbl val="0"/>
      </c:catAx>
      <c:valAx>
        <c:axId val="86957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95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cap="none" dirty="0" smtClean="0"/>
              <a:t>Распределение социального заказа по направлениям реализации</a:t>
            </a:r>
            <a:endParaRPr lang="ru-RU" sz="1400" cap="none" dirty="0"/>
          </a:p>
        </c:rich>
      </c:tx>
      <c:layout>
        <c:manualLayout>
          <c:xMode val="edge"/>
          <c:yMode val="edge"/>
          <c:x val="8.7717977592695479E-2"/>
          <c:y val="8.1644487116724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67876957887521"/>
          <c:y val="0.17537437609569712"/>
          <c:w val="0.63259914448462173"/>
          <c:h val="0.720346929836173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социального заказа по сферам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4A-49B4-940C-A70F91697B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4A-49B4-940C-A70F91697B8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4A-49B4-940C-A70F91697B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4A-49B4-940C-A70F91697B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4A-49B4-940C-A70F91697B8E}"/>
              </c:ext>
            </c:extLst>
          </c:dPt>
          <c:dLbls>
            <c:dLbl>
              <c:idx val="0"/>
              <c:layout>
                <c:manualLayout>
                  <c:x val="8.4099065457383573E-3"/>
                  <c:y val="5.95165810631719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8A505D-9EE0-4B68-AEED-5EF51352A060}" type="CATEGORYNAME">
                      <a:rPr lang="ru-RU"/>
                      <a:pPr>
                        <a:defRPr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C9FD405-E85C-4995-B2B9-F0771F1C22E4}" type="VALUE">
                      <a:rPr lang="ru-RU" baseline="0"/>
                      <a:pPr>
                        <a:defRPr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/>
                      <a:t>;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4A-49B4-940C-A70F91697B8E}"/>
                </c:ext>
              </c:extLst>
            </c:dLbl>
            <c:dLbl>
              <c:idx val="1"/>
              <c:layout>
                <c:manualLayout>
                  <c:x val="8.2299882204509706E-3"/>
                  <c:y val="0.181145954183947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7A033C-BBD5-415B-A278-CF6B9FFBB217}" type="CATEGORYNAME">
                      <a:rPr lang="ru-RU" smtClean="0">
                        <a:solidFill>
                          <a:schemeClr val="accent2"/>
                        </a:solidFill>
                      </a:rPr>
                      <a:pPr>
                        <a:defRPr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[ИМЯ КАТЕГОРИИ]</a:t>
                    </a:fld>
                    <a:fld id="{CA8C05EB-CC1C-4BDF-8FA6-181A7CB889FA}" type="VALUE">
                      <a:rPr lang="ru-RU" baseline="0" smtClean="0">
                        <a:solidFill>
                          <a:schemeClr val="accent2"/>
                        </a:solidFill>
                      </a:rPr>
                      <a:pPr>
                        <a:defRPr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84055923387656"/>
                      <c:h val="0.243622409073551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84A-49B4-940C-A70F91697B8E}"/>
                </c:ext>
              </c:extLst>
            </c:dLbl>
            <c:dLbl>
              <c:idx val="2"/>
              <c:layout>
                <c:manualLayout>
                  <c:x val="-0.11709076744744262"/>
                  <c:y val="0.118764215460849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175B45-714B-4C37-95E6-7DC9B41793DC}" type="CATEGORYNAME">
                      <a:rPr lang="ru-RU">
                        <a:solidFill>
                          <a:schemeClr val="accent6"/>
                        </a:solidFill>
                      </a:rPr>
                      <a:pPr>
                        <a:defRPr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6"/>
                        </a:solidFill>
                      </a:rPr>
                      <a:t>; </a:t>
                    </a:r>
                    <a:fld id="{5520DD09-B22E-4A2E-A3C5-03EFB4B00054}" type="VALUE">
                      <a:rPr lang="ru-RU" baseline="0">
                        <a:solidFill>
                          <a:schemeClr val="accent6"/>
                        </a:solidFill>
                      </a:rPr>
                      <a:pPr>
                        <a:defRPr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/>
                        </a:solidFill>
                      </a:rPr>
                      <a:t>;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84A-49B4-940C-A70F91697B8E}"/>
                </c:ext>
              </c:extLst>
            </c:dLbl>
            <c:dLbl>
              <c:idx val="3"/>
              <c:layout>
                <c:manualLayout>
                  <c:x val="-2.2912181468945296E-2"/>
                  <c:y val="-1.27687656711814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A6FA68-21E6-4DD3-B2BC-2D0E39DF02DB}" type="CATEGORYNAME">
                      <a:rPr lang="ru-RU">
                        <a:solidFill>
                          <a:schemeClr val="accent4"/>
                        </a:solidFill>
                      </a:rPr>
                      <a:pPr>
                        <a:defRPr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A40CB02C-17D5-42A9-AD76-115D6BB60090}" type="VALUE">
                      <a:rPr lang="ru-RU" baseline="0" smtClean="0">
                        <a:solidFill>
                          <a:schemeClr val="accent4"/>
                        </a:solidFill>
                      </a:rPr>
                      <a:pPr>
                        <a:defRPr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accent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89679355379342"/>
                      <c:h val="0.110035327844367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84A-49B4-940C-A70F91697B8E}"/>
                </c:ext>
              </c:extLst>
            </c:dLbl>
            <c:dLbl>
              <c:idx val="4"/>
              <c:layout>
                <c:manualLayout>
                  <c:x val="0.34834684835133295"/>
                  <c:y val="6.87331862732702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95FE22C-CC61-4E13-B495-3054B01C1C95}" type="CATEGORYNAME">
                      <a:rPr lang="ru-RU">
                        <a:solidFill>
                          <a:schemeClr val="accent1"/>
                        </a:solidFill>
                      </a:rPr>
                      <a:pPr>
                        <a:defRPr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1"/>
                        </a:solidFill>
                      </a:rPr>
                      <a:t>; </a:t>
                    </a:r>
                    <a:fld id="{13BBE233-FE80-4FD8-897B-4EADA8F64015}" type="VALUE">
                      <a:rPr lang="ru-RU" baseline="0">
                        <a:solidFill>
                          <a:schemeClr val="accent1"/>
                        </a:solidFill>
                      </a:rPr>
                      <a:pPr>
                        <a:defRPr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1"/>
                        </a:solidFill>
                      </a:rPr>
                      <a:t>;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779596864367767"/>
                      <c:h val="0.195464809944083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84A-49B4-940C-A70F91697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Содействие занятости населения</c:v>
                </c:pt>
                <c:pt idx="1">
                  <c:v>Социальное обслуживание </c:v>
                </c:pt>
                <c:pt idx="2">
                  <c:v>Санаторно-курортное лечение</c:v>
                </c:pt>
                <c:pt idx="3">
                  <c:v>Спортивная подготовка</c:v>
                </c:pt>
                <c:pt idx="4">
                  <c:v>Паллиативная медицинская помощь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0.56245751564253621</c:v>
                </c:pt>
                <c:pt idx="1">
                  <c:v>0.32400000000000001</c:v>
                </c:pt>
                <c:pt idx="2">
                  <c:v>4.7990456288019422E-2</c:v>
                </c:pt>
                <c:pt idx="3">
                  <c:v>3.9E-2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4A-49B4-940C-A70F91697B8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cap="none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Доли объема услуг, распределяемых на конкурентной основе в 2021 году по направлениям реализации</a:t>
            </a:r>
            <a:endParaRPr lang="ru-RU" sz="1400" b="1" i="0" u="none" strike="noStrike" kern="1200" cap="none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1531450974828792"/>
          <c:y val="3.3041139307914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70000"/>
            </a:lnSpc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414983027942959"/>
          <c:y val="0.20955467460908744"/>
          <c:w val="0.62731207222840712"/>
          <c:h val="0.615095926728843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услуг, распределеяемых на конкурентной основе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01-4A58-A237-0685CFA70B06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01-4A58-A237-0685CFA70B06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01-4A58-A237-0685CFA70B06}"/>
              </c:ext>
            </c:extLst>
          </c:dPt>
          <c:dLbls>
            <c:dLbl>
              <c:idx val="0"/>
              <c:layout>
                <c:manualLayout>
                  <c:x val="0.10517311309968022"/>
                  <c:y val="5.1562496828094349E-2"/>
                </c:manualLayout>
              </c:layout>
              <c:tx>
                <c:rich>
                  <a:bodyPr/>
                  <a:lstStyle/>
                  <a:p>
                    <a:fld id="{A489B1BD-2329-47C3-A78A-EBD8F4A8F30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01-4A58-A237-0685CFA70B06}"/>
                </c:ext>
              </c:extLst>
            </c:dLbl>
            <c:dLbl>
              <c:idx val="1"/>
              <c:layout>
                <c:manualLayout>
                  <c:x val="0.11951490124963651"/>
                  <c:y val="-6.7968745818851775E-2"/>
                </c:manualLayout>
              </c:layout>
              <c:tx>
                <c:rich>
                  <a:bodyPr/>
                  <a:lstStyle/>
                  <a:p>
                    <a:fld id="{4BD2898B-378F-416A-A3B1-C604CFA3A86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01-4A58-A237-0685CFA70B06}"/>
                </c:ext>
              </c:extLst>
            </c:dLbl>
            <c:dLbl>
              <c:idx val="2"/>
              <c:layout>
                <c:manualLayout>
                  <c:x val="-5.0196258524847333E-2"/>
                  <c:y val="-6.5624995963029287E-2"/>
                </c:manualLayout>
              </c:layout>
              <c:tx>
                <c:rich>
                  <a:bodyPr/>
                  <a:lstStyle/>
                  <a:p>
                    <a:fld id="{DE9A10F2-70CB-496E-9BC3-8BF13F0F6A04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01-4A58-A237-0685CFA70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Социальное обслуживание</c:v>
                </c:pt>
                <c:pt idx="1">
                  <c:v>Содействие занятости населения</c:v>
                </c:pt>
                <c:pt idx="2">
                  <c:v>Спортивная подготовка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0.98140000000000005</c:v>
                </c:pt>
                <c:pt idx="1">
                  <c:v>1.4986967854039966E-2</c:v>
                </c:pt>
                <c:pt idx="2">
                  <c:v>3.6614124363907163E-3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01-4A58-A237-0685CFA70B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70743777150424"/>
          <c:y val="0.86471377056148313"/>
          <c:w val="0.73738550834450312"/>
          <c:h val="0.1336141674282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cap="none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Доли объема услуг, распределяемых на конкурентной основе в 2021 году по направлениям реализации</a:t>
            </a:r>
            <a:endParaRPr lang="ru-RU" sz="1400" b="1" i="0" u="none" strike="noStrike" kern="1200" cap="none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1531450974828792"/>
          <c:y val="3.3041139307914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70000"/>
            </a:lnSpc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414983027942959"/>
          <c:y val="0.20955467460908744"/>
          <c:w val="0.62731207222840712"/>
          <c:h val="0.615095926728843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услуг, распределеяемых на конкурентной основе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6-4672-914A-945BABEF407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6-4672-914A-945BABEF4079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C6-4672-914A-945BABEF4079}"/>
              </c:ext>
            </c:extLst>
          </c:dPt>
          <c:dLbls>
            <c:dLbl>
              <c:idx val="0"/>
              <c:layout>
                <c:manualLayout>
                  <c:x val="0.10517311309968022"/>
                  <c:y val="5.1562496828094349E-2"/>
                </c:manualLayout>
              </c:layout>
              <c:tx>
                <c:rich>
                  <a:bodyPr/>
                  <a:lstStyle/>
                  <a:p>
                    <a:fld id="{A489B1BD-2329-47C3-A78A-EBD8F4A8F30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C6-4672-914A-945BABEF4079}"/>
                </c:ext>
              </c:extLst>
            </c:dLbl>
            <c:dLbl>
              <c:idx val="1"/>
              <c:layout>
                <c:manualLayout>
                  <c:x val="0.11951490124963651"/>
                  <c:y val="-6.7968745818851775E-2"/>
                </c:manualLayout>
              </c:layout>
              <c:tx>
                <c:rich>
                  <a:bodyPr/>
                  <a:lstStyle/>
                  <a:p>
                    <a:fld id="{4BD2898B-378F-416A-A3B1-C604CFA3A86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C6-4672-914A-945BABEF4079}"/>
                </c:ext>
              </c:extLst>
            </c:dLbl>
            <c:dLbl>
              <c:idx val="2"/>
              <c:layout>
                <c:manualLayout>
                  <c:x val="-5.0196258524847333E-2"/>
                  <c:y val="-6.5624995963029287E-2"/>
                </c:manualLayout>
              </c:layout>
              <c:tx>
                <c:rich>
                  <a:bodyPr/>
                  <a:lstStyle/>
                  <a:p>
                    <a:fld id="{DE9A10F2-70CB-496E-9BC3-8BF13F0F6A04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C6-4672-914A-945BABEF4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Социальное обслуживание</c:v>
                </c:pt>
                <c:pt idx="1">
                  <c:v>Содействие занятости населения</c:v>
                </c:pt>
                <c:pt idx="2">
                  <c:v>Спортивная подготовка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0.98140000000000005</c:v>
                </c:pt>
                <c:pt idx="1">
                  <c:v>1.4986967854039966E-2</c:v>
                </c:pt>
                <c:pt idx="2">
                  <c:v>3.6614124363907163E-3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C6-4672-914A-945BABEF40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70743777150424"/>
          <c:y val="0.86471377056148313"/>
          <c:w val="0.73738550834450312"/>
          <c:h val="0.1336141674282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cap="none" spc="5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Доля получателей услуг от общей численности населения региона</a:t>
            </a:r>
            <a:endParaRPr lang="ru-RU" sz="1400" b="1" i="0" u="none" strike="noStrike" kern="1200" cap="none" spc="5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3974489448776953"/>
          <c:y val="5.5185486833740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81840100737183"/>
          <c:y val="0.18983626006057533"/>
          <c:w val="0.67052162192193787"/>
          <c:h val="0.723920150201429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Новгородская область</c:v>
                </c:pt>
                <c:pt idx="1">
                  <c:v>Ставропольский край</c:v>
                </c:pt>
                <c:pt idx="2">
                  <c:v>Самарская область</c:v>
                </c:pt>
                <c:pt idx="3">
                  <c:v>Ханты-Мансийский АО-Югра</c:v>
                </c:pt>
                <c:pt idx="4">
                  <c:v>Оренбургская область</c:v>
                </c:pt>
                <c:pt idx="5">
                  <c:v>Московская область</c:v>
                </c:pt>
                <c:pt idx="6">
                  <c:v>г. Санкт-Петербург</c:v>
                </c:pt>
                <c:pt idx="7">
                  <c:v>Челябинская область</c:v>
                </c:pt>
                <c:pt idx="8">
                  <c:v>Новосибирская область</c:v>
                </c:pt>
                <c:pt idx="9">
                  <c:v>Алтайский край</c:v>
                </c:pt>
                <c:pt idx="10">
                  <c:v>Воронежская область</c:v>
                </c:pt>
                <c:pt idx="11">
                  <c:v>Белгородская область</c:v>
                </c:pt>
                <c:pt idx="12">
                  <c:v>Красноярский край</c:v>
                </c:pt>
                <c:pt idx="13">
                  <c:v>Тюменская область</c:v>
                </c:pt>
                <c:pt idx="14">
                  <c:v>Калининградская область</c:v>
                </c:pt>
              </c:strCache>
            </c:strRef>
          </c:cat>
          <c:val>
            <c:numRef>
              <c:f>Лист1!$B$2:$B$16</c:f>
              <c:numCache>
                <c:formatCode>0.00%</c:formatCode>
                <c:ptCount val="15"/>
                <c:pt idx="0">
                  <c:v>1E-4</c:v>
                </c:pt>
                <c:pt idx="1">
                  <c:v>2.0000000000000001E-4</c:v>
                </c:pt>
                <c:pt idx="2">
                  <c:v>4.8999999999999998E-3</c:v>
                </c:pt>
                <c:pt idx="3">
                  <c:v>8.2000000000000007E-3</c:v>
                </c:pt>
                <c:pt idx="4">
                  <c:v>8.8000000000000005E-3</c:v>
                </c:pt>
                <c:pt idx="5">
                  <c:v>2.58E-2</c:v>
                </c:pt>
                <c:pt idx="6">
                  <c:v>5.7099999999999998E-2</c:v>
                </c:pt>
                <c:pt idx="7">
                  <c:v>6.54E-2</c:v>
                </c:pt>
                <c:pt idx="8">
                  <c:v>7.1300000000000002E-2</c:v>
                </c:pt>
                <c:pt idx="9">
                  <c:v>7.1400000000000005E-2</c:v>
                </c:pt>
                <c:pt idx="10">
                  <c:v>7.2900000000000006E-2</c:v>
                </c:pt>
                <c:pt idx="11">
                  <c:v>7.4899999999999994E-2</c:v>
                </c:pt>
                <c:pt idx="12">
                  <c:v>7.8E-2</c:v>
                </c:pt>
                <c:pt idx="13">
                  <c:v>0.11940000000000001</c:v>
                </c:pt>
                <c:pt idx="14">
                  <c:v>0.16120000000000001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2-4CC2-A6C2-153ED6DE3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5938888"/>
        <c:axId val="495935608"/>
      </c:barChart>
      <c:catAx>
        <c:axId val="4959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935608"/>
        <c:crosses val="autoZero"/>
        <c:auto val="1"/>
        <c:lblAlgn val="ctr"/>
        <c:lblOffset val="100"/>
        <c:noMultiLvlLbl val="0"/>
      </c:catAx>
      <c:valAx>
        <c:axId val="495935608"/>
        <c:scaling>
          <c:orientation val="minMax"/>
          <c:max val="0.17"/>
          <c:min val="0"/>
        </c:scaling>
        <c:delete val="0"/>
        <c:axPos val="b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938888"/>
        <c:crosses val="autoZero"/>
        <c:crossBetween val="between"/>
        <c:majorUnit val="2.0000000000000004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Распределение объема услуг в сфере содействия занятости населения между регионами</a:t>
            </a:r>
            <a:endParaRPr lang="ru-RU" sz="1400" b="1" dirty="0"/>
          </a:p>
        </c:rich>
      </c:tx>
      <c:layout>
        <c:manualLayout>
          <c:xMode val="edge"/>
          <c:yMode val="edge"/>
          <c:x val="9.3587190298662706E-2"/>
          <c:y val="6.2924272403262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683516300641606"/>
          <c:y val="0.18571284576415445"/>
          <c:w val="0.53803367957613113"/>
          <c:h val="0.57962234267670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услуг в сфере занятости населения</c:v>
                </c:pt>
              </c:strCache>
            </c:strRef>
          </c:tx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2-4651-B438-688D1A923B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2-4651-B438-688D1A923BB2}"/>
              </c:ext>
            </c:extLst>
          </c:dPt>
          <c:dPt>
            <c:idx val="2"/>
            <c:bubble3D val="0"/>
            <c:spPr>
              <a:solidFill>
                <a:srgbClr val="E35D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2-4651-B438-688D1A923B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2-4651-B438-688D1A923BB2}"/>
              </c:ext>
            </c:extLst>
          </c:dPt>
          <c:dPt>
            <c:idx val="4"/>
            <c:bubble3D val="0"/>
            <c:spPr>
              <a:solidFill>
                <a:srgbClr val="09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C2-4651-B438-688D1A923B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C2-4651-B438-688D1A923BB2}"/>
              </c:ext>
            </c:extLst>
          </c:dPt>
          <c:dPt>
            <c:idx val="6"/>
            <c:bubble3D val="0"/>
            <c:spPr>
              <a:solidFill>
                <a:srgbClr val="009E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C2-4651-B438-688D1A923B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3C2-4651-B438-688D1A923BB2}"/>
              </c:ext>
            </c:extLst>
          </c:dPt>
          <c:dPt>
            <c:idx val="8"/>
            <c:bubble3D val="0"/>
            <c:spPr>
              <a:solidFill>
                <a:srgbClr val="6F37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3C2-4651-B438-688D1A923BB2}"/>
              </c:ext>
            </c:extLst>
          </c:dPt>
          <c:dPt>
            <c:idx val="9"/>
            <c:bubble3D val="0"/>
            <c:spPr>
              <a:solidFill>
                <a:srgbClr val="D2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3C2-4651-B438-688D1A923BB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3C2-4651-B438-688D1A923BB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3C2-4651-B438-688D1A923BB2}"/>
              </c:ext>
            </c:extLst>
          </c:dPt>
          <c:dPt>
            <c:idx val="12"/>
            <c:bubble3D val="0"/>
            <c:spPr>
              <a:solidFill>
                <a:srgbClr val="C4FF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3C2-4651-B438-688D1A923BB2}"/>
              </c:ext>
            </c:extLst>
          </c:dPt>
          <c:dPt>
            <c:idx val="13"/>
            <c:bubble3D val="0"/>
            <c:spPr>
              <a:solidFill>
                <a:srgbClr val="F2FF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3C2-4651-B438-688D1A923BB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3C2-4651-B438-688D1A923BB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3C2-4651-B438-688D1A923BB2}"/>
              </c:ext>
            </c:extLst>
          </c:dPt>
          <c:dLbls>
            <c:dLbl>
              <c:idx val="0"/>
              <c:layout>
                <c:manualLayout>
                  <c:x val="5.0539857569492218E-2"/>
                  <c:y val="-7.0789806453670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2-4651-B438-688D1A923BB2}"/>
                </c:ext>
              </c:extLst>
            </c:dLbl>
            <c:dLbl>
              <c:idx val="1"/>
              <c:layout>
                <c:manualLayout>
                  <c:x val="7.5809786354238545E-2"/>
                  <c:y val="-3.5394903226835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C2-4651-B438-688D1A923BB2}"/>
                </c:ext>
              </c:extLst>
            </c:dLbl>
            <c:dLbl>
              <c:idx val="2"/>
              <c:layout>
                <c:manualLayout>
                  <c:x val="8.2701585113714685E-2"/>
                  <c:y val="-2.16302186386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2-4651-B438-688D1A923BB2}"/>
                </c:ext>
              </c:extLst>
            </c:dLbl>
            <c:dLbl>
              <c:idx val="3"/>
              <c:layout>
                <c:manualLayout>
                  <c:x val="9.6485182632666963E-2"/>
                  <c:y val="5.8991505378058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C2-4651-B438-688D1A923BB2}"/>
                </c:ext>
              </c:extLst>
            </c:dLbl>
            <c:dLbl>
              <c:idx val="4"/>
              <c:layout>
                <c:manualLayout>
                  <c:x val="0.1010797151389846"/>
                  <c:y val="2.5562985663825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C2-4651-B438-688D1A923BB2}"/>
                </c:ext>
              </c:extLst>
            </c:dLbl>
            <c:dLbl>
              <c:idx val="5"/>
              <c:layout>
                <c:manualLayout>
                  <c:x val="0.11256604640477823"/>
                  <c:y val="3.932767025203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C2-4651-B438-688D1A923BB2}"/>
                </c:ext>
              </c:extLst>
            </c:dLbl>
            <c:dLbl>
              <c:idx val="6"/>
              <c:layout>
                <c:manualLayout>
                  <c:x val="3.6756260050539814E-2"/>
                  <c:y val="9.63527921174962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C2-4651-B438-688D1A923BB2}"/>
                </c:ext>
              </c:extLst>
            </c:dLbl>
            <c:dLbl>
              <c:idx val="7"/>
              <c:layout>
                <c:manualLayout>
                  <c:x val="-2.297266253158741E-3"/>
                  <c:y val="6.2924272403262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C2-4651-B438-688D1A923BB2}"/>
                </c:ext>
              </c:extLst>
            </c:dLbl>
            <c:dLbl>
              <c:idx val="8"/>
              <c:layout>
                <c:manualLayout>
                  <c:x val="-7.8107052607397198E-2"/>
                  <c:y val="7.66889569914765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3C2-4651-B438-688D1A923BB2}"/>
                </c:ext>
              </c:extLst>
            </c:dLbl>
            <c:dLbl>
              <c:idx val="9"/>
              <c:layout>
                <c:manualLayout>
                  <c:x val="-0.13553870893636571"/>
                  <c:y val="1.17983010756117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3C2-4651-B438-688D1A923BB2}"/>
                </c:ext>
              </c:extLst>
            </c:dLbl>
            <c:dLbl>
              <c:idx val="10"/>
              <c:layout>
                <c:manualLayout>
                  <c:x val="-0.13094417643004824"/>
                  <c:y val="1.179830107561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3C2-4651-B438-688D1A923BB2}"/>
                </c:ext>
              </c:extLst>
            </c:dLbl>
            <c:dLbl>
              <c:idx val="11"/>
              <c:layout>
                <c:manualLayout>
                  <c:x val="-0.15161957270847692"/>
                  <c:y val="-3.53949032268353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3C2-4651-B438-688D1A923BB2}"/>
                </c:ext>
              </c:extLst>
            </c:dLbl>
            <c:dLbl>
              <c:idx val="12"/>
              <c:layout>
                <c:manualLayout>
                  <c:x val="-0.11256604640477831"/>
                  <c:y val="-4.1294053764641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3C2-4651-B438-688D1A923BB2}"/>
                </c:ext>
              </c:extLst>
            </c:dLbl>
            <c:dLbl>
              <c:idx val="13"/>
              <c:layout>
                <c:manualLayout>
                  <c:x val="-9.1890650126349685E-2"/>
                  <c:y val="-7.47225734788746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3C2-4651-B438-688D1A923BB2}"/>
                </c:ext>
              </c:extLst>
            </c:dLbl>
            <c:dLbl>
              <c:idx val="14"/>
              <c:layout>
                <c:manualLayout>
                  <c:x val="-3.9053526303698641E-2"/>
                  <c:y val="-6.4890655915864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3C2-4651-B438-688D1A923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Алтайский край</c:v>
                </c:pt>
                <c:pt idx="1">
                  <c:v>Белгородская область</c:v>
                </c:pt>
                <c:pt idx="2">
                  <c:v>Воронежская область</c:v>
                </c:pt>
                <c:pt idx="3">
                  <c:v>Калининградская область</c:v>
                </c:pt>
                <c:pt idx="4">
                  <c:v>Красноярский край</c:v>
                </c:pt>
                <c:pt idx="5">
                  <c:v>Московская область</c:v>
                </c:pt>
                <c:pt idx="6">
                  <c:v>Новгородская область</c:v>
                </c:pt>
                <c:pt idx="7">
                  <c:v>Новосибирская область</c:v>
                </c:pt>
                <c:pt idx="8">
                  <c:v>Оренбургская область</c:v>
                </c:pt>
                <c:pt idx="9">
                  <c:v>Самарская область</c:v>
                </c:pt>
                <c:pt idx="10">
                  <c:v>г. Санкт-Петербург</c:v>
                </c:pt>
                <c:pt idx="11">
                  <c:v>Ставропольский край</c:v>
                </c:pt>
                <c:pt idx="12">
                  <c:v>Тюменская область</c:v>
                </c:pt>
                <c:pt idx="13">
                  <c:v>Ханты-Мансийский АО-Югра</c:v>
                </c:pt>
                <c:pt idx="14">
                  <c:v>Челябинская область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8.2786429546865922E-2</c:v>
                </c:pt>
                <c:pt idx="1">
                  <c:v>5.8035770134774775E-2</c:v>
                </c:pt>
                <c:pt idx="2">
                  <c:v>8.4828092481326042E-2</c:v>
                </c:pt>
                <c:pt idx="3" formatCode="0.00%">
                  <c:v>8.165951167225706E-2</c:v>
                </c:pt>
                <c:pt idx="4">
                  <c:v>0.11204476045739255</c:v>
                </c:pt>
                <c:pt idx="5">
                  <c:v>9.9105221202669569E-2</c:v>
                </c:pt>
                <c:pt idx="6" formatCode="0.000%">
                  <c:v>1.5012227459265573E-5</c:v>
                </c:pt>
                <c:pt idx="7">
                  <c:v>0.10204311411644784</c:v>
                </c:pt>
                <c:pt idx="8">
                  <c:v>8.6420389407172137E-3</c:v>
                </c:pt>
                <c:pt idx="9">
                  <c:v>7.37050327491742E-3</c:v>
                </c:pt>
                <c:pt idx="10">
                  <c:v>0.15412303321054999</c:v>
                </c:pt>
                <c:pt idx="11" formatCode="0.00%">
                  <c:v>2.5020379098775951E-4</c:v>
                </c:pt>
                <c:pt idx="12" formatCode="0.00%">
                  <c:v>9.1845808410950719E-2</c:v>
                </c:pt>
                <c:pt idx="13">
                  <c:v>6.8916132189668486E-3</c:v>
                </c:pt>
                <c:pt idx="14">
                  <c:v>0.11035888731371703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3C2-4651-B438-688D1A923B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9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275140561583644"/>
          <c:w val="1"/>
          <c:h val="0.19376170249794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Распределение объема услуг в сфере спортивной подготовки между регионами</a:t>
            </a:r>
            <a:endParaRPr lang="ru-RU" sz="1400" b="1" dirty="0"/>
          </a:p>
        </c:rich>
      </c:tx>
      <c:layout>
        <c:manualLayout>
          <c:xMode val="edge"/>
          <c:yMode val="edge"/>
          <c:x val="9.6034450892692122E-2"/>
          <c:y val="1.0439863509060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03193730824676"/>
          <c:y val="0.21968333510071175"/>
          <c:w val="0.53803367957613113"/>
          <c:h val="0.57962234267670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услуг в сфере спортивной подготовки</c:v>
                </c:pt>
              </c:strCache>
            </c:strRef>
          </c:tx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B0-4123-94C4-48EEFB8AB9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B0-4123-94C4-48EEFB8AB982}"/>
              </c:ext>
            </c:extLst>
          </c:dPt>
          <c:dPt>
            <c:idx val="2"/>
            <c:bubble3D val="0"/>
            <c:spPr>
              <a:solidFill>
                <a:srgbClr val="E35D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5B0-4123-94C4-48EEFB8AB9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5B0-4123-94C4-48EEFB8AB982}"/>
              </c:ext>
            </c:extLst>
          </c:dPt>
          <c:dPt>
            <c:idx val="4"/>
            <c:bubble3D val="0"/>
            <c:spPr>
              <a:solidFill>
                <a:srgbClr val="09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5B0-4123-94C4-48EEFB8AB9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B0-4123-94C4-48EEFB8AB982}"/>
              </c:ext>
            </c:extLst>
          </c:dPt>
          <c:dPt>
            <c:idx val="6"/>
            <c:bubble3D val="0"/>
            <c:spPr>
              <a:solidFill>
                <a:srgbClr val="009E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B0-4123-94C4-48EEFB8AB98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5B0-4123-94C4-48EEFB8AB982}"/>
              </c:ext>
            </c:extLst>
          </c:dPt>
          <c:dPt>
            <c:idx val="8"/>
            <c:bubble3D val="0"/>
            <c:spPr>
              <a:solidFill>
                <a:srgbClr val="6F37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5B0-4123-94C4-48EEFB8AB982}"/>
              </c:ext>
            </c:extLst>
          </c:dPt>
          <c:dPt>
            <c:idx val="9"/>
            <c:bubble3D val="0"/>
            <c:spPr>
              <a:solidFill>
                <a:srgbClr val="D2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B0-4123-94C4-48EEFB8AB98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B0-4123-94C4-48EEFB8AB98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B0-4123-94C4-48EEFB8AB982}"/>
              </c:ext>
            </c:extLst>
          </c:dPt>
          <c:dPt>
            <c:idx val="12"/>
            <c:bubble3D val="0"/>
            <c:spPr>
              <a:solidFill>
                <a:srgbClr val="C4FF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5B0-4123-94C4-48EEFB8AB982}"/>
              </c:ext>
            </c:extLst>
          </c:dPt>
          <c:dPt>
            <c:idx val="13"/>
            <c:bubble3D val="0"/>
            <c:spPr>
              <a:solidFill>
                <a:srgbClr val="F2FF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5B0-4123-94C4-48EEFB8AB98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B0-4123-94C4-48EEFB8AB982}"/>
              </c:ext>
            </c:extLst>
          </c:dPt>
          <c:dPt>
            <c:idx val="15"/>
            <c:bubble3D val="0"/>
            <c:spPr>
              <a:solidFill>
                <a:srgbClr val="96E6B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B0-4123-94C4-48EEFB8AB982}"/>
              </c:ext>
            </c:extLst>
          </c:dPt>
          <c:dLbls>
            <c:dLbl>
              <c:idx val="0"/>
              <c:layout>
                <c:manualLayout>
                  <c:x val="9.8584260525634862E-2"/>
                  <c:y val="-3.549553593080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B0-4123-94C4-48EEFB8AB982}"/>
                </c:ext>
              </c:extLst>
            </c:dLbl>
            <c:dLbl>
              <c:idx val="1"/>
              <c:layout>
                <c:manualLayout>
                  <c:x val="0.11736221491147007"/>
                  <c:y val="-3.9671481334428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B0-4123-94C4-48EEFB8AB982}"/>
                </c:ext>
              </c:extLst>
            </c:dLbl>
            <c:dLbl>
              <c:idx val="2"/>
              <c:layout>
                <c:manualLayout>
                  <c:x val="8.6848039034487776E-2"/>
                  <c:y val="-2.2967699719932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B0-4123-94C4-48EEFB8AB982}"/>
                </c:ext>
              </c:extLst>
            </c:dLbl>
            <c:dLbl>
              <c:idx val="3"/>
              <c:layout>
                <c:manualLayout>
                  <c:x val="0.10327874912209359"/>
                  <c:y val="-1.2527836210872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B0-4123-94C4-48EEFB8AB982}"/>
                </c:ext>
              </c:extLst>
            </c:dLbl>
            <c:dLbl>
              <c:idx val="4"/>
              <c:layout>
                <c:manualLayout>
                  <c:x val="0.11501497061324067"/>
                  <c:y val="4.1759454036240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B0-4123-94C4-48EEFB8AB982}"/>
                </c:ext>
              </c:extLst>
            </c:dLbl>
            <c:dLbl>
              <c:idx val="5"/>
              <c:layout>
                <c:manualLayout>
                  <c:x val="9.38897719291760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B0-4123-94C4-48EEFB8AB982}"/>
                </c:ext>
              </c:extLst>
            </c:dLbl>
            <c:dLbl>
              <c:idx val="6"/>
              <c:layout>
                <c:manualLayout>
                  <c:x val="0.11970945920969948"/>
                  <c:y val="3.340756322899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B0-4123-94C4-48EEFB8AB982}"/>
                </c:ext>
              </c:extLst>
            </c:dLbl>
            <c:dLbl>
              <c:idx val="7"/>
              <c:layout>
                <c:manualLayout>
                  <c:x val="0.10797323771855247"/>
                  <c:y val="3.75835086326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B0-4123-94C4-48EEFB8AB982}"/>
                </c:ext>
              </c:extLst>
            </c:dLbl>
            <c:dLbl>
              <c:idx val="8"/>
              <c:layout>
                <c:manualLayout>
                  <c:x val="0.10093150482386418"/>
                  <c:y val="3.549553593080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B0-4123-94C4-48EEFB8AB982}"/>
                </c:ext>
              </c:extLst>
            </c:dLbl>
            <c:dLbl>
              <c:idx val="9"/>
              <c:layout>
                <c:manualLayout>
                  <c:x val="0.14083465789376409"/>
                  <c:y val="5.4287290247112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B0-4123-94C4-48EEFB8AB982}"/>
                </c:ext>
              </c:extLst>
            </c:dLbl>
            <c:dLbl>
              <c:idx val="10"/>
              <c:layout>
                <c:manualLayout>
                  <c:x val="-0.11266772631501128"/>
                  <c:y val="2.0879727018119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B0-4123-94C4-48EEFB8AB982}"/>
                </c:ext>
              </c:extLst>
            </c:dLbl>
            <c:dLbl>
              <c:idx val="11"/>
              <c:layout>
                <c:manualLayout>
                  <c:x val="-4.6944885964588075E-2"/>
                  <c:y val="-6.055120835254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B0-4123-94C4-48EEFB8AB982}"/>
                </c:ext>
              </c:extLst>
            </c:dLbl>
            <c:dLbl>
              <c:idx val="12"/>
              <c:layout>
                <c:manualLayout>
                  <c:x val="2.3472442982293154E-3"/>
                  <c:y val="-0.123190389406908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B0-4123-94C4-48EEFB8AB982}"/>
                </c:ext>
              </c:extLst>
            </c:dLbl>
            <c:dLbl>
              <c:idx val="13"/>
              <c:layout>
                <c:manualLayout>
                  <c:x val="2.8166931578752732E-2"/>
                  <c:y val="-6.6815126457984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B0-4123-94C4-48EEFB8AB982}"/>
                </c:ext>
              </c:extLst>
            </c:dLbl>
            <c:dLbl>
              <c:idx val="14"/>
              <c:layout>
                <c:manualLayout>
                  <c:x val="0.20890474254241664"/>
                  <c:y val="-0.152422007232277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B0-4123-94C4-48EEFB8AB982}"/>
                </c:ext>
              </c:extLst>
            </c:dLbl>
            <c:dLbl>
              <c:idx val="15"/>
              <c:layout>
                <c:manualLayout>
                  <c:x val="0.20421025394595793"/>
                  <c:y val="-8.14309353706685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B0-4123-94C4-48EEFB8AB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6"/>
                <c:pt idx="0">
                  <c:v>Алтайский край</c:v>
                </c:pt>
                <c:pt idx="1">
                  <c:v>Белгородская область</c:v>
                </c:pt>
                <c:pt idx="2">
                  <c:v>Воронежская область</c:v>
                </c:pt>
                <c:pt idx="3">
                  <c:v>Калининградская область</c:v>
                </c:pt>
                <c:pt idx="4">
                  <c:v>Красноярский край</c:v>
                </c:pt>
                <c:pt idx="5">
                  <c:v>Московская область</c:v>
                </c:pt>
                <c:pt idx="6">
                  <c:v>Новгородская область</c:v>
                </c:pt>
                <c:pt idx="7">
                  <c:v>Новосибирская область</c:v>
                </c:pt>
                <c:pt idx="8">
                  <c:v>Оренбургская область</c:v>
                </c:pt>
                <c:pt idx="9">
                  <c:v>Самарская область</c:v>
                </c:pt>
                <c:pt idx="10">
                  <c:v>г. Санкт-Петербург</c:v>
                </c:pt>
                <c:pt idx="11">
                  <c:v>Ставропольский край</c:v>
                </c:pt>
                <c:pt idx="12">
                  <c:v>Тюменская область</c:v>
                </c:pt>
                <c:pt idx="13">
                  <c:v>Ханты-Мансийский АО-Югра</c:v>
                </c:pt>
                <c:pt idx="14">
                  <c:v>Челябинская область</c:v>
                </c:pt>
                <c:pt idx="15">
                  <c:v>Ярославская область</c:v>
                </c:pt>
              </c:strCache>
            </c:strRef>
          </c:cat>
          <c:val>
            <c:numRef>
              <c:f>Лист1!$B$2:$B$17</c:f>
              <c:numCache>
                <c:formatCode>0.0%</c:formatCode>
                <c:ptCount val="16"/>
                <c:pt idx="0">
                  <c:v>4.8725403041733742E-2</c:v>
                </c:pt>
                <c:pt idx="1">
                  <c:v>3.0121012629842306E-2</c:v>
                </c:pt>
                <c:pt idx="2">
                  <c:v>7.4337473871363011E-2</c:v>
                </c:pt>
                <c:pt idx="3">
                  <c:v>3.9002747010723753E-2</c:v>
                </c:pt>
                <c:pt idx="4">
                  <c:v>4.2094135172148675E-2</c:v>
                </c:pt>
                <c:pt idx="5">
                  <c:v>5.1152062660676102E-2</c:v>
                </c:pt>
                <c:pt idx="6">
                  <c:v>1.1372464220785982E-2</c:v>
                </c:pt>
                <c:pt idx="7">
                  <c:v>5.5877241456636473E-2</c:v>
                </c:pt>
                <c:pt idx="8">
                  <c:v>2.1511576688050104E-2</c:v>
                </c:pt>
                <c:pt idx="9">
                  <c:v>7.1334182263761078E-2</c:v>
                </c:pt>
                <c:pt idx="10">
                  <c:v>0.50457701640998531</c:v>
                </c:pt>
                <c:pt idx="11">
                  <c:v>2.4971368620007529E-2</c:v>
                </c:pt>
                <c:pt idx="12">
                  <c:v>3.8842571458318318E-3</c:v>
                </c:pt>
                <c:pt idx="13">
                  <c:v>1.3911246726412148E-2</c:v>
                </c:pt>
                <c:pt idx="14">
                  <c:v>3.0993969390451935E-3</c:v>
                </c:pt>
                <c:pt idx="15">
                  <c:v>4.0284151429967243E-3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0-4123-94C4-48EEFB8AB9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9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714787861151446"/>
          <c:w val="1"/>
          <c:h val="0.22175766199667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cap="none" spc="5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Доля получателей услуг от общей численности населения региона</a:t>
            </a:r>
            <a:endParaRPr lang="ru-RU" sz="1400" b="1" i="0" u="none" strike="noStrike" kern="1200" cap="none" spc="5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5009935154656509"/>
          <c:y val="1.4585044013528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получателей услуг от общей численности населения региона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Алтайский край</c:v>
                </c:pt>
                <c:pt idx="1">
                  <c:v>Белгородская область</c:v>
                </c:pt>
                <c:pt idx="2">
                  <c:v>Воронежская область</c:v>
                </c:pt>
                <c:pt idx="3">
                  <c:v>Калининградская область</c:v>
                </c:pt>
                <c:pt idx="4">
                  <c:v>Красноярский край</c:v>
                </c:pt>
                <c:pt idx="5">
                  <c:v>Московская область</c:v>
                </c:pt>
                <c:pt idx="6">
                  <c:v>Новгородская область</c:v>
                </c:pt>
                <c:pt idx="7">
                  <c:v>Новосибирская область</c:v>
                </c:pt>
                <c:pt idx="8">
                  <c:v>Оренбургская область</c:v>
                </c:pt>
                <c:pt idx="9">
                  <c:v>Самарская область</c:v>
                </c:pt>
                <c:pt idx="10">
                  <c:v>г. Санкт-Петербург</c:v>
                </c:pt>
                <c:pt idx="11">
                  <c:v>Ставропольский край</c:v>
                </c:pt>
                <c:pt idx="12">
                  <c:v>Тюменская область</c:v>
                </c:pt>
                <c:pt idx="13">
                  <c:v>Ханты-Мансийский АО-Югра</c:v>
                </c:pt>
                <c:pt idx="14">
                  <c:v>Челябинская область</c:v>
                </c:pt>
                <c:pt idx="15">
                  <c:v>Ярославская область (г. Ярославль)</c:v>
                </c:pt>
              </c:strCache>
            </c:strRef>
          </c:cat>
          <c:val>
            <c:numRef>
              <c:f>Лист1!$B$2:$B$17</c:f>
              <c:numCache>
                <c:formatCode>0.00%</c:formatCode>
                <c:ptCount val="16"/>
                <c:pt idx="0">
                  <c:v>2.6256959129946915E-3</c:v>
                </c:pt>
                <c:pt idx="1">
                  <c:v>2.4277046217402532E-3</c:v>
                </c:pt>
                <c:pt idx="2">
                  <c:v>3.993632217537217E-3</c:v>
                </c:pt>
                <c:pt idx="3">
                  <c:v>4.8098765432098766E-3</c:v>
                </c:pt>
                <c:pt idx="4">
                  <c:v>1.8337517073672789E-3</c:v>
                </c:pt>
                <c:pt idx="5">
                  <c:v>8.3046596981379076E-4</c:v>
                </c:pt>
                <c:pt idx="6">
                  <c:v>2.3805213006363704E-3</c:v>
                </c:pt>
                <c:pt idx="7">
                  <c:v>2.4933886069616181E-3</c:v>
                </c:pt>
                <c:pt idx="8">
                  <c:v>1.3726246719830747E-3</c:v>
                </c:pt>
                <c:pt idx="9">
                  <c:v>2.8013838653876398E-3</c:v>
                </c:pt>
                <c:pt idx="10">
                  <c:v>1.1671328800874382E-2</c:v>
                </c:pt>
                <c:pt idx="11">
                  <c:v>1.1121415323155942E-3</c:v>
                </c:pt>
                <c:pt idx="12">
                  <c:v>3.15467672694159E-4</c:v>
                </c:pt>
                <c:pt idx="13">
                  <c:v>1.0372006926613721E-3</c:v>
                </c:pt>
                <c:pt idx="14">
                  <c:v>1.1164642414101492E-4</c:v>
                </c:pt>
                <c:pt idx="15">
                  <c:v>8.2682258491369317E-4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E-4F2D-A71E-39DB1B246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0301640"/>
        <c:axId val="490308528"/>
      </c:barChart>
      <c:catAx>
        <c:axId val="490301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308528"/>
        <c:crosses val="autoZero"/>
        <c:auto val="1"/>
        <c:lblAlgn val="ctr"/>
        <c:lblOffset val="100"/>
        <c:noMultiLvlLbl val="0"/>
      </c:catAx>
      <c:valAx>
        <c:axId val="49030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30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51548512890843"/>
          <c:y val="0.26190438948574668"/>
          <c:w val="0.66499009026534484"/>
          <c:h val="0.566582675092153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дому</c:v>
                </c:pt>
              </c:strCache>
            </c:strRef>
          </c:tx>
          <c:dPt>
            <c:idx val="0"/>
            <c:bubble3D val="0"/>
            <c:spPr>
              <a:solidFill>
                <a:srgbClr val="009E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F517-4162-B25A-38F7929EBCB0}"/>
              </c:ext>
            </c:extLst>
          </c:dPt>
          <c:dPt>
            <c:idx val="1"/>
            <c:bubble3D val="0"/>
            <c:spPr>
              <a:solidFill>
                <a:srgbClr val="436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F517-4162-B25A-38F7929EBCB0}"/>
              </c:ext>
            </c:extLst>
          </c:dPt>
          <c:dPt>
            <c:idx val="2"/>
            <c:bubble3D val="0"/>
            <c:spPr>
              <a:solidFill>
                <a:srgbClr val="D2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F517-4162-B25A-38F7929EBCB0}"/>
              </c:ext>
            </c:extLst>
          </c:dPt>
          <c:dPt>
            <c:idx val="3"/>
            <c:bubble3D val="0"/>
            <c:spPr>
              <a:solidFill>
                <a:srgbClr val="F2FF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F517-4162-B25A-38F7929EBCB0}"/>
              </c:ext>
            </c:extLst>
          </c:dPt>
          <c:dPt>
            <c:idx val="4"/>
            <c:bubble3D val="0"/>
            <c:spPr>
              <a:solidFill>
                <a:srgbClr val="6F37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F517-4162-B25A-38F7929EBCB0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F517-4162-B25A-38F7929EBCB0}"/>
              </c:ext>
            </c:extLst>
          </c:dPt>
          <c:dPt>
            <c:idx val="6"/>
            <c:bubble3D val="0"/>
            <c:spPr>
              <a:solidFill>
                <a:srgbClr val="26447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F517-4162-B25A-38F7929EBCB0}"/>
              </c:ext>
            </c:extLst>
          </c:dPt>
          <c:dPt>
            <c:idx val="7"/>
            <c:bubble3D val="0"/>
            <c:spPr>
              <a:solidFill>
                <a:srgbClr val="9E480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F517-4162-B25A-38F7929EBCB0}"/>
              </c:ext>
            </c:extLst>
          </c:dPt>
          <c:dPt>
            <c:idx val="8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517-4162-B25A-38F7929EBCB0}"/>
              </c:ext>
            </c:extLst>
          </c:dPt>
          <c:dPt>
            <c:idx val="9"/>
            <c:bubble3D val="0"/>
            <c:spPr>
              <a:solidFill>
                <a:srgbClr val="E35D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F517-4162-B25A-38F7929EBCB0}"/>
              </c:ext>
            </c:extLst>
          </c:dPt>
          <c:dPt>
            <c:idx val="1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517-4162-B25A-38F7929EBCB0}"/>
              </c:ext>
            </c:extLst>
          </c:dPt>
          <c:dPt>
            <c:idx val="11"/>
            <c:bubble3D val="0"/>
            <c:spPr>
              <a:solidFill>
                <a:srgbClr val="09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F517-4162-B25A-38F7929EBCB0}"/>
              </c:ext>
            </c:extLst>
          </c:dPt>
          <c:dPt>
            <c:idx val="12"/>
            <c:bubble3D val="0"/>
            <c:spPr>
              <a:solidFill>
                <a:srgbClr val="C4FF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517-4162-B25A-38F7929EBCB0}"/>
              </c:ext>
            </c:extLst>
          </c:dPt>
          <c:dPt>
            <c:idx val="1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F517-4162-B25A-38F7929EBCB0}"/>
              </c:ext>
            </c:extLst>
          </c:dPt>
          <c:dPt>
            <c:idx val="14"/>
            <c:bubble3D val="0"/>
            <c:spPr>
              <a:solidFill>
                <a:srgbClr val="96E6B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517-4162-B25A-38F7929EBCB0}"/>
              </c:ext>
            </c:extLst>
          </c:dPt>
          <c:dLbls>
            <c:dLbl>
              <c:idx val="0"/>
              <c:layout>
                <c:manualLayout>
                  <c:x val="4.3171121270213671E-2"/>
                  <c:y val="6.8691469174429115E-2"/>
                </c:manualLayout>
              </c:layout>
              <c:tx>
                <c:rich>
                  <a:bodyPr/>
                  <a:lstStyle/>
                  <a:p>
                    <a:fld id="{C3FD4C02-40EE-4EB4-80D2-236754CA9B28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F517-4162-B25A-38F7929EBCB0}"/>
                </c:ext>
              </c:extLst>
            </c:dLbl>
            <c:dLbl>
              <c:idx val="1"/>
              <c:layout>
                <c:manualLayout>
                  <c:x val="-1.9623236941006214E-3"/>
                  <c:y val="8.9113257307367494E-2"/>
                </c:manualLayout>
              </c:layout>
              <c:tx>
                <c:rich>
                  <a:bodyPr/>
                  <a:lstStyle/>
                  <a:p>
                    <a:fld id="{2E135230-ECD0-44A7-AEB4-81F75EEB5749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F517-4162-B25A-38F7929EBCB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517-4162-B25A-38F7929EBCB0}"/>
                </c:ext>
              </c:extLst>
            </c:dLbl>
            <c:dLbl>
              <c:idx val="3"/>
              <c:layout>
                <c:manualLayout>
                  <c:x val="-2.9434855411509322E-2"/>
                  <c:y val="7.0547995368332603E-2"/>
                </c:manualLayout>
              </c:layout>
              <c:tx>
                <c:rich>
                  <a:bodyPr/>
                  <a:lstStyle/>
                  <a:p>
                    <a:fld id="{888979AE-58E9-417D-81FC-E48F69B28460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F517-4162-B25A-38F7929EBCB0}"/>
                </c:ext>
              </c:extLst>
            </c:dLbl>
            <c:dLbl>
              <c:idx val="4"/>
              <c:layout>
                <c:manualLayout>
                  <c:x val="-0.12166406903423853"/>
                  <c:y val="6.1265364398815157E-2"/>
                </c:manualLayout>
              </c:layout>
              <c:tx>
                <c:rich>
                  <a:bodyPr/>
                  <a:lstStyle/>
                  <a:p>
                    <a:fld id="{1877FB68-A0F4-4CED-BF02-F7F975521EF2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8-F517-4162-B25A-38F7929EBCB0}"/>
                </c:ext>
              </c:extLst>
            </c:dLbl>
            <c:dLbl>
              <c:idx val="5"/>
              <c:layout>
                <c:manualLayout>
                  <c:x val="5.6907387128917949E-2"/>
                  <c:y val="-3.8987050071973284E-2"/>
                </c:manualLayout>
              </c:layout>
              <c:tx>
                <c:rich>
                  <a:bodyPr/>
                  <a:lstStyle/>
                  <a:p>
                    <a:fld id="{A135237B-8791-4732-8F1A-290BA88F7D50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F517-4162-B25A-38F7929EBCB0}"/>
                </c:ext>
              </c:extLst>
            </c:dLbl>
            <c:dLbl>
              <c:idx val="6"/>
              <c:layout>
                <c:manualLayout>
                  <c:x val="9.6153861010930458E-2"/>
                  <c:y val="4.4556628653683684E-2"/>
                </c:manualLayout>
              </c:layout>
              <c:tx>
                <c:rich>
                  <a:bodyPr/>
                  <a:lstStyle/>
                  <a:p>
                    <a:fld id="{C388DEC3-E619-4F04-AE35-745AEBAD4689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6-F517-4162-B25A-38F7929EBCB0}"/>
                </c:ext>
              </c:extLst>
            </c:dLbl>
            <c:dLbl>
              <c:idx val="7"/>
              <c:layout>
                <c:manualLayout>
                  <c:x val="0.1000785083991317"/>
                  <c:y val="7.0547995368332533E-2"/>
                </c:manualLayout>
              </c:layout>
              <c:tx>
                <c:rich>
                  <a:bodyPr/>
                  <a:lstStyle/>
                  <a:p>
                    <a:fld id="{3FD34070-F2C3-4EFC-8AF3-DC6E09877C1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56E07A6-366B-4CE6-ACBF-247AA5E50F67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F517-4162-B25A-38F7929EBCB0}"/>
                </c:ext>
              </c:extLst>
            </c:dLbl>
            <c:dLbl>
              <c:idx val="8"/>
              <c:layout>
                <c:manualLayout>
                  <c:x val="5.4945063434817365E-2"/>
                  <c:y val="1.670873574513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517-4162-B25A-38F7929EBCB0}"/>
                </c:ext>
              </c:extLst>
            </c:dLbl>
            <c:dLbl>
              <c:idx val="9"/>
              <c:layout>
                <c:manualLayout>
                  <c:x val="5.494506343481733E-2"/>
                  <c:y val="3.3417471490262814E-2"/>
                </c:manualLayout>
              </c:layout>
              <c:tx>
                <c:rich>
                  <a:bodyPr/>
                  <a:lstStyle/>
                  <a:p>
                    <a:fld id="{895DB420-D4B2-400F-AB16-E1C216FC9692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D-F517-4162-B25A-38F7929EBCB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517-4162-B25A-38F7929EBCB0}"/>
                </c:ext>
              </c:extLst>
            </c:dLbl>
            <c:dLbl>
              <c:idx val="11"/>
              <c:layout>
                <c:manualLayout>
                  <c:x val="1.373626585870435E-2"/>
                  <c:y val="4.4556628653683747E-2"/>
                </c:manualLayout>
              </c:layout>
              <c:tx>
                <c:rich>
                  <a:bodyPr/>
                  <a:lstStyle/>
                  <a:p>
                    <a:fld id="{9845B082-F22D-471C-B91E-815B42C98861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C-F517-4162-B25A-38F7929EBCB0}"/>
                </c:ext>
              </c:extLst>
            </c:dLbl>
            <c:dLbl>
              <c:idx val="12"/>
              <c:layout>
                <c:manualLayout>
                  <c:x val="9.2229213622729136E-2"/>
                  <c:y val="0.25620061475868156"/>
                </c:manualLayout>
              </c:layout>
              <c:tx>
                <c:rich>
                  <a:bodyPr/>
                  <a:lstStyle/>
                  <a:p>
                    <a:fld id="{C9944154-1DD3-4F76-A105-6F0BD4D19F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50109A96-3EE0-48B1-B783-CE3C3FE7F764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F517-4162-B25A-38F7929EBCB0}"/>
                </c:ext>
              </c:extLst>
            </c:dLbl>
            <c:dLbl>
              <c:idx val="13"/>
              <c:layout>
                <c:manualLayout>
                  <c:x val="3.9246473882011707E-3"/>
                  <c:y val="0.32117903154530358"/>
                </c:manualLayout>
              </c:layout>
              <c:tx>
                <c:rich>
                  <a:bodyPr/>
                  <a:lstStyle/>
                  <a:p>
                    <a:fld id="{C8888B31-9E26-4434-A990-A3268D70C62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02BA97E2-3F8E-4DA0-9807-34876CE9148F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F517-4162-B25A-38F7929EBCB0}"/>
                </c:ext>
              </c:extLst>
            </c:dLbl>
            <c:dLbl>
              <c:idx val="14"/>
              <c:layout>
                <c:manualLayout>
                  <c:x val="9.2229213622729136E-2"/>
                  <c:y val="0.20236135513548023"/>
                </c:manualLayout>
              </c:layout>
              <c:tx>
                <c:rich>
                  <a:bodyPr/>
                  <a:lstStyle/>
                  <a:p>
                    <a:fld id="{EC81E083-9C15-451F-95D7-97D7B1332BB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7C305481-AC83-439B-A33A-60E1C318434B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F517-4162-B25A-38F7929EB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Новгородская область</c:v>
                </c:pt>
                <c:pt idx="1">
                  <c:v>Ставропольский край</c:v>
                </c:pt>
                <c:pt idx="2">
                  <c:v>Самарская область</c:v>
                </c:pt>
                <c:pt idx="3">
                  <c:v>ХМАО-Югра</c:v>
                </c:pt>
                <c:pt idx="4">
                  <c:v>Оренбургская область</c:v>
                </c:pt>
                <c:pt idx="5">
                  <c:v>Московская область</c:v>
                </c:pt>
                <c:pt idx="6">
                  <c:v>г. Санкт-Петербург</c:v>
                </c:pt>
                <c:pt idx="7">
                  <c:v>Новосибирская область</c:v>
                </c:pt>
                <c:pt idx="8">
                  <c:v>Алтайский край</c:v>
                </c:pt>
                <c:pt idx="9">
                  <c:v>Воронежская область</c:v>
                </c:pt>
                <c:pt idx="10">
                  <c:v>Белгородская область</c:v>
                </c:pt>
                <c:pt idx="11">
                  <c:v>Красноярский край</c:v>
                </c:pt>
                <c:pt idx="12">
                  <c:v>Тюменская область</c:v>
                </c:pt>
                <c:pt idx="13">
                  <c:v>Калининградская область</c:v>
                </c:pt>
                <c:pt idx="14">
                  <c:v>Ярославская область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2.0499999999999998</c:v>
                </c:pt>
                <c:pt idx="1">
                  <c:v>10.8</c:v>
                </c:pt>
                <c:pt idx="2">
                  <c:v>0</c:v>
                </c:pt>
                <c:pt idx="3">
                  <c:v>0.8</c:v>
                </c:pt>
                <c:pt idx="4">
                  <c:v>32.64</c:v>
                </c:pt>
                <c:pt idx="5">
                  <c:v>20.41</c:v>
                </c:pt>
                <c:pt idx="6">
                  <c:v>14.85</c:v>
                </c:pt>
                <c:pt idx="7">
                  <c:v>0.02</c:v>
                </c:pt>
                <c:pt idx="8">
                  <c:v>1.94</c:v>
                </c:pt>
                <c:pt idx="9">
                  <c:v>6.38</c:v>
                </c:pt>
                <c:pt idx="10">
                  <c:v>0</c:v>
                </c:pt>
                <c:pt idx="11">
                  <c:v>9.2799999999999994</c:v>
                </c:pt>
                <c:pt idx="12">
                  <c:v>0.49</c:v>
                </c:pt>
                <c:pt idx="13">
                  <c:v>0.04</c:v>
                </c:pt>
                <c:pt idx="1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7-4162-B25A-38F7929EBC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9E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EAC-41E6-85F8-3B544DB1FAEE}"/>
              </c:ext>
            </c:extLst>
          </c:dPt>
          <c:dPt>
            <c:idx val="1"/>
            <c:bubble3D val="0"/>
            <c:spPr>
              <a:solidFill>
                <a:srgbClr val="436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EAC-41E6-85F8-3B544DB1FAEE}"/>
              </c:ext>
            </c:extLst>
          </c:dPt>
          <c:dPt>
            <c:idx val="2"/>
            <c:bubble3D val="0"/>
            <c:spPr>
              <a:solidFill>
                <a:srgbClr val="D2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EAC-41E6-85F8-3B544DB1FAEE}"/>
              </c:ext>
            </c:extLst>
          </c:dPt>
          <c:dPt>
            <c:idx val="3"/>
            <c:bubble3D val="0"/>
            <c:spPr>
              <a:solidFill>
                <a:srgbClr val="F2FF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EEAC-41E6-85F8-3B544DB1FAEE}"/>
              </c:ext>
            </c:extLst>
          </c:dPt>
          <c:dPt>
            <c:idx val="4"/>
            <c:bubble3D val="0"/>
            <c:spPr>
              <a:solidFill>
                <a:srgbClr val="6F37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EEAC-41E6-85F8-3B544DB1FAEE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EEAC-41E6-85F8-3B544DB1FAEE}"/>
              </c:ext>
            </c:extLst>
          </c:dPt>
          <c:dPt>
            <c:idx val="6"/>
            <c:bubble3D val="0"/>
            <c:spPr>
              <a:solidFill>
                <a:srgbClr val="26447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EEAC-41E6-85F8-3B544DB1FAEE}"/>
              </c:ext>
            </c:extLst>
          </c:dPt>
          <c:dPt>
            <c:idx val="7"/>
            <c:bubble3D val="0"/>
            <c:spPr>
              <a:solidFill>
                <a:srgbClr val="9E480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F517-4162-B25A-38F7929EBCB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F517-4162-B25A-38F7929EBCB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F517-4162-B25A-38F7929EBCB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517-4162-B25A-38F7929EBCB0}"/>
              </c:ext>
            </c:extLst>
          </c:dPt>
          <c:dPt>
            <c:idx val="11"/>
            <c:bubble3D val="0"/>
            <c:spPr>
              <a:solidFill>
                <a:srgbClr val="09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EEAC-41E6-85F8-3B544DB1FAEE}"/>
              </c:ext>
            </c:extLst>
          </c:dPt>
          <c:dPt>
            <c:idx val="12"/>
            <c:bubble3D val="0"/>
            <c:spPr>
              <a:solidFill>
                <a:srgbClr val="C4FF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EEAC-41E6-85F8-3B544DB1FAEE}"/>
              </c:ext>
            </c:extLst>
          </c:dPt>
          <c:dPt>
            <c:idx val="1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EEAC-41E6-85F8-3B544DB1FAE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EEAC-41E6-85F8-3B544DB1FAEE}"/>
              </c:ext>
            </c:extLst>
          </c:dPt>
          <c:dLbls>
            <c:dLbl>
              <c:idx val="0"/>
              <c:layout>
                <c:manualLayout>
                  <c:x val="5.298273974071678E-2"/>
                  <c:y val="-3.8987050071973284E-2"/>
                </c:manualLayout>
              </c:layout>
              <c:tx>
                <c:rich>
                  <a:bodyPr/>
                  <a:lstStyle/>
                  <a:p>
                    <a:fld id="{BEE85447-D027-49A9-AE98-55B653A5C386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EEAC-41E6-85F8-3B544DB1FAEE}"/>
                </c:ext>
              </c:extLst>
            </c:dLbl>
            <c:dLbl>
              <c:idx val="1"/>
              <c:layout>
                <c:manualLayout>
                  <c:x val="6.2794358211219883E-2"/>
                  <c:y val="-3.5273997684166336E-2"/>
                </c:manualLayout>
              </c:layout>
              <c:tx>
                <c:rich>
                  <a:bodyPr/>
                  <a:lstStyle/>
                  <a:p>
                    <a:fld id="{10EE5A6A-81C9-41EC-8605-1F78057DCF1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EEAC-41E6-85F8-3B544DB1FAEE}"/>
                </c:ext>
              </c:extLst>
            </c:dLbl>
            <c:dLbl>
              <c:idx val="2"/>
              <c:layout>
                <c:manualLayout>
                  <c:x val="4.7095768658414916E-2"/>
                  <c:y val="-2.0421788132938386E-2"/>
                </c:manualLayout>
              </c:layout>
              <c:tx>
                <c:rich>
                  <a:bodyPr/>
                  <a:lstStyle/>
                  <a:p>
                    <a:fld id="{6F8FC81B-7DAE-43F3-B45F-F6C014ECF99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EEAC-41E6-85F8-3B544DB1FAEE}"/>
                </c:ext>
              </c:extLst>
            </c:dLbl>
            <c:dLbl>
              <c:idx val="3"/>
              <c:layout>
                <c:manualLayout>
                  <c:x val="5.49450634348174E-2"/>
                  <c:y val="1.8565261939034895E-2"/>
                </c:manualLayout>
              </c:layout>
              <c:tx>
                <c:rich>
                  <a:bodyPr/>
                  <a:lstStyle/>
                  <a:p>
                    <a:fld id="{47E28D1A-6AC8-41BA-B2B2-BA16CD3E409E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EEAC-41E6-85F8-3B544DB1FAEE}"/>
                </c:ext>
              </c:extLst>
            </c:dLbl>
            <c:dLbl>
              <c:idx val="4"/>
              <c:layout>
                <c:manualLayout>
                  <c:x val="9.8116184705030932E-2"/>
                  <c:y val="0"/>
                </c:manualLayout>
              </c:layout>
              <c:tx>
                <c:rich>
                  <a:bodyPr/>
                  <a:lstStyle/>
                  <a:p>
                    <a:fld id="{DAB211F3-94DB-41FF-923E-A56BE7FA675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EEAC-41E6-85F8-3B544DB1FAEE}"/>
                </c:ext>
              </c:extLst>
            </c:dLbl>
            <c:dLbl>
              <c:idx val="5"/>
              <c:layout>
                <c:manualLayout>
                  <c:x val="2.5510208023308081E-2"/>
                  <c:y val="3.8987050071973284E-2"/>
                </c:manualLayout>
              </c:layout>
              <c:tx>
                <c:rich>
                  <a:bodyPr/>
                  <a:lstStyle/>
                  <a:p>
                    <a:fld id="{A045D6C9-FB71-4026-965F-692989875C92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EEAC-41E6-85F8-3B544DB1FAEE}"/>
                </c:ext>
              </c:extLst>
            </c:dLbl>
            <c:dLbl>
              <c:idx val="6"/>
              <c:layout>
                <c:manualLayout>
                  <c:x val="-7.4568300375823612E-2"/>
                  <c:y val="1.2995683357324428E-2"/>
                </c:manualLayout>
              </c:layout>
              <c:tx>
                <c:rich>
                  <a:bodyPr/>
                  <a:lstStyle/>
                  <a:p>
                    <a:fld id="{E5F01BA0-3D34-4502-A2F6-5DABE91527D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EEAC-41E6-85F8-3B544DB1FAEE}"/>
                </c:ext>
              </c:extLst>
            </c:dLbl>
            <c:dLbl>
              <c:idx val="7"/>
              <c:layout>
                <c:manualLayout>
                  <c:x val="-9.2229213622729206E-2"/>
                  <c:y val="4.6413154847587172E-2"/>
                </c:manualLayout>
              </c:layout>
              <c:tx>
                <c:rich>
                  <a:bodyPr/>
                  <a:lstStyle/>
                  <a:p>
                    <a:fld id="{51DAF317-BE21-4E66-A0D0-64F8F5BF0331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F517-4162-B25A-38F7929EBCB0}"/>
                </c:ext>
              </c:extLst>
            </c:dLbl>
            <c:dLbl>
              <c:idx val="8"/>
              <c:layout>
                <c:manualLayout>
                  <c:x val="-0.10377725679199631"/>
                  <c:y val="-9.2826309695174473E-3"/>
                </c:manualLayout>
              </c:layout>
              <c:tx>
                <c:rich>
                  <a:bodyPr/>
                  <a:lstStyle/>
                  <a:p>
                    <a:fld id="{EBBBE5C2-3496-4D5D-8A2E-6699EE94A5A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1EDAF7B-B23C-4A44-9731-5C5CBCBDF045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F517-4162-B25A-38F7929EBCB0}"/>
                </c:ext>
              </c:extLst>
            </c:dLbl>
            <c:dLbl>
              <c:idx val="9"/>
              <c:layout>
                <c:manualLayout>
                  <c:x val="-0.11773942164603729"/>
                  <c:y val="-7.240452156223609E-2"/>
                </c:manualLayout>
              </c:layout>
              <c:tx>
                <c:rich>
                  <a:bodyPr/>
                  <a:lstStyle/>
                  <a:p>
                    <a:fld id="{49299A2B-7968-4BF4-8ACF-AFDF04F961A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D0C61117-8141-45C9-B1A8-76940553D3E1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4-F517-4162-B25A-38F7929EBCB0}"/>
                </c:ext>
              </c:extLst>
            </c:dLbl>
            <c:dLbl>
              <c:idx val="10"/>
              <c:layout>
                <c:manualLayout>
                  <c:x val="-8.8304566234527967E-2"/>
                  <c:y val="-0.13923946454276173"/>
                </c:manualLayout>
              </c:layout>
              <c:tx>
                <c:rich>
                  <a:bodyPr/>
                  <a:lstStyle/>
                  <a:p>
                    <a:fld id="{80798781-9FF5-4BC2-B211-BF944BEFB30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E965532-046A-4A33-8155-54133C85FF67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F517-4162-B25A-38F7929EBCB0}"/>
                </c:ext>
              </c:extLst>
            </c:dLbl>
            <c:dLbl>
              <c:idx val="11"/>
              <c:layout>
                <c:manualLayout>
                  <c:x val="-3.9246473882012427E-3"/>
                  <c:y val="-8.7256731113464048E-2"/>
                </c:manualLayout>
              </c:layout>
              <c:tx>
                <c:rich>
                  <a:bodyPr/>
                  <a:lstStyle/>
                  <a:p>
                    <a:fld id="{B18E04AF-B4C8-4AD8-B8A8-93FCD46C7370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5-EEAC-41E6-85F8-3B544DB1FAEE}"/>
                </c:ext>
              </c:extLst>
            </c:dLbl>
            <c:dLbl>
              <c:idx val="12"/>
              <c:layout>
                <c:manualLayout>
                  <c:x val="-0.10400315578733298"/>
                  <c:y val="-8.168715253175354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EEAC-41E6-85F8-3B544DB1FAEE}"/>
                </c:ext>
              </c:extLst>
            </c:dLbl>
            <c:dLbl>
              <c:idx val="13"/>
              <c:layout>
                <c:manualLayout>
                  <c:x val="-9.8116184705031081E-3"/>
                  <c:y val="-5.1982733429297739E-2"/>
                </c:manualLayout>
              </c:layout>
              <c:tx>
                <c:rich>
                  <a:bodyPr/>
                  <a:lstStyle/>
                  <a:p>
                    <a:fld id="{76B697C6-0F94-41CC-9176-DADAC9B626B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9-EEAC-41E6-85F8-3B544DB1FAE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EEAC-41E6-85F8-3B544DB1F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Новгородская область</c:v>
                </c:pt>
                <c:pt idx="1">
                  <c:v>Ставропольский край</c:v>
                </c:pt>
                <c:pt idx="2">
                  <c:v>Самарская область</c:v>
                </c:pt>
                <c:pt idx="3">
                  <c:v>ХМАО-Югра</c:v>
                </c:pt>
                <c:pt idx="4">
                  <c:v>Оренбургская область</c:v>
                </c:pt>
                <c:pt idx="5">
                  <c:v>Московская область</c:v>
                </c:pt>
                <c:pt idx="6">
                  <c:v>г. Санкт-Петербург</c:v>
                </c:pt>
                <c:pt idx="7">
                  <c:v>Новосибирская область</c:v>
                </c:pt>
                <c:pt idx="8">
                  <c:v>Алтайский край</c:v>
                </c:pt>
                <c:pt idx="9">
                  <c:v>Воронежская область</c:v>
                </c:pt>
                <c:pt idx="10">
                  <c:v>Белгородская область</c:v>
                </c:pt>
                <c:pt idx="11">
                  <c:v>Красноярский край</c:v>
                </c:pt>
                <c:pt idx="12">
                  <c:v>Тюменская область</c:v>
                </c:pt>
                <c:pt idx="13">
                  <c:v>Калининградская область</c:v>
                </c:pt>
                <c:pt idx="14">
                  <c:v>Ярославская область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2.36</c:v>
                </c:pt>
                <c:pt idx="1">
                  <c:v>11.23</c:v>
                </c:pt>
                <c:pt idx="2">
                  <c:v>4.74</c:v>
                </c:pt>
                <c:pt idx="3">
                  <c:v>20.8</c:v>
                </c:pt>
                <c:pt idx="4">
                  <c:v>2.2400000000000002</c:v>
                </c:pt>
                <c:pt idx="5">
                  <c:v>9.52</c:v>
                </c:pt>
                <c:pt idx="6">
                  <c:v>25.45</c:v>
                </c:pt>
                <c:pt idx="7">
                  <c:v>1.1200000000000001</c:v>
                </c:pt>
                <c:pt idx="8">
                  <c:v>0.16</c:v>
                </c:pt>
                <c:pt idx="9">
                  <c:v>0.21</c:v>
                </c:pt>
                <c:pt idx="10">
                  <c:v>0.15</c:v>
                </c:pt>
                <c:pt idx="11">
                  <c:v>20.62</c:v>
                </c:pt>
                <c:pt idx="12">
                  <c:v>0.7</c:v>
                </c:pt>
                <c:pt idx="13">
                  <c:v>2.11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17-4162-B25A-38F7929EBC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9D40C-58BB-4FEC-BCD5-1A969A929A8A}" type="doc">
      <dgm:prSet loTypeId="urn:microsoft.com/office/officeart/2005/8/layout/matrix1" loCatId="matrix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F960A58-0F24-4EF3-9513-6608283CC7C3}">
      <dgm:prSet phldrT="[Текст]"/>
      <dgm:spPr/>
      <dgm:t>
        <a:bodyPr/>
        <a:lstStyle/>
        <a:p>
          <a:r>
            <a:rPr lang="ru-RU" dirty="0" smtClean="0"/>
            <a:t>Государственное (муниципальное) учреждение</a:t>
          </a:r>
          <a:endParaRPr lang="ru-RU" dirty="0"/>
        </a:p>
      </dgm:t>
    </dgm:pt>
    <dgm:pt modelId="{10625966-CE0B-4FFA-A681-6D65C43AFBAC}" type="parTrans" cxnId="{E8CC5A0C-7E04-44CB-ADA5-C14648C142DD}">
      <dgm:prSet/>
      <dgm:spPr/>
      <dgm:t>
        <a:bodyPr/>
        <a:lstStyle/>
        <a:p>
          <a:endParaRPr lang="ru-RU"/>
        </a:p>
      </dgm:t>
    </dgm:pt>
    <dgm:pt modelId="{79F63C94-49D2-4AAA-881C-2A5256907BD8}" type="sibTrans" cxnId="{E8CC5A0C-7E04-44CB-ADA5-C14648C142DD}">
      <dgm:prSet/>
      <dgm:spPr/>
      <dgm:t>
        <a:bodyPr/>
        <a:lstStyle/>
        <a:p>
          <a:endParaRPr lang="ru-RU"/>
        </a:p>
      </dgm:t>
    </dgm:pt>
    <dgm:pt modelId="{B7F06166-B978-485C-8DB3-EA0A421F9CB5}">
      <dgm:prSet phldrT="[Текст]"/>
      <dgm:spPr/>
      <dgm:t>
        <a:bodyPr/>
        <a:lstStyle/>
        <a:p>
          <a:r>
            <a:rPr lang="ru-RU" dirty="0" smtClean="0"/>
            <a:t>Плановая экономика и отсутствие в хозяйственном обороте иной формы собственности</a:t>
          </a:r>
          <a:endParaRPr lang="ru-RU" dirty="0"/>
        </a:p>
      </dgm:t>
    </dgm:pt>
    <dgm:pt modelId="{9775CEE2-8663-458E-AC58-A9CF5A7EC08C}" type="parTrans" cxnId="{603F8773-2B3B-4F9F-B720-13E690F4E666}">
      <dgm:prSet/>
      <dgm:spPr/>
      <dgm:t>
        <a:bodyPr/>
        <a:lstStyle/>
        <a:p>
          <a:endParaRPr lang="ru-RU"/>
        </a:p>
      </dgm:t>
    </dgm:pt>
    <dgm:pt modelId="{CEAF5D38-B6AF-4E43-A121-DC52658F2BBE}" type="sibTrans" cxnId="{603F8773-2B3B-4F9F-B720-13E690F4E666}">
      <dgm:prSet/>
      <dgm:spPr/>
      <dgm:t>
        <a:bodyPr/>
        <a:lstStyle/>
        <a:p>
          <a:endParaRPr lang="ru-RU"/>
        </a:p>
      </dgm:t>
    </dgm:pt>
    <dgm:pt modelId="{A5DCDD40-A89B-476A-B17D-46357FB929B7}">
      <dgm:prSet phldrT="[Текст]"/>
      <dgm:spPr/>
      <dgm:t>
        <a:bodyPr/>
        <a:lstStyle/>
        <a:p>
          <a:r>
            <a:rPr lang="ru-RU" dirty="0" smtClean="0"/>
            <a:t>Распределительная система</a:t>
          </a:r>
          <a:endParaRPr lang="ru-RU" dirty="0"/>
        </a:p>
      </dgm:t>
    </dgm:pt>
    <dgm:pt modelId="{B9F82D67-D4A2-4333-9247-05221966B248}" type="parTrans" cxnId="{739429BD-184E-4A6D-8244-6D7B26A45E8E}">
      <dgm:prSet/>
      <dgm:spPr/>
      <dgm:t>
        <a:bodyPr/>
        <a:lstStyle/>
        <a:p>
          <a:endParaRPr lang="ru-RU"/>
        </a:p>
      </dgm:t>
    </dgm:pt>
    <dgm:pt modelId="{82F75525-A1CB-4123-B023-3CE49E8DDE79}" type="sibTrans" cxnId="{739429BD-184E-4A6D-8244-6D7B26A45E8E}">
      <dgm:prSet/>
      <dgm:spPr/>
      <dgm:t>
        <a:bodyPr/>
        <a:lstStyle/>
        <a:p>
          <a:endParaRPr lang="ru-RU"/>
        </a:p>
      </dgm:t>
    </dgm:pt>
    <dgm:pt modelId="{F34C85F0-CE22-4AEB-A2E4-E39C4DD11E2D}">
      <dgm:prSet phldrT="[Текст]"/>
      <dgm:spPr/>
      <dgm:t>
        <a:bodyPr/>
        <a:lstStyle/>
        <a:p>
          <a:r>
            <a:rPr lang="ru-RU" dirty="0" smtClean="0"/>
            <a:t>Бюджетная смета </a:t>
          </a:r>
          <a:endParaRPr lang="ru-RU" dirty="0"/>
        </a:p>
      </dgm:t>
    </dgm:pt>
    <dgm:pt modelId="{C8BA234E-23A6-4EB1-B527-68C0B7F25583}" type="parTrans" cxnId="{9465ADA7-8473-490A-9FD0-E30778BA1275}">
      <dgm:prSet/>
      <dgm:spPr/>
      <dgm:t>
        <a:bodyPr/>
        <a:lstStyle/>
        <a:p>
          <a:endParaRPr lang="ru-RU"/>
        </a:p>
      </dgm:t>
    </dgm:pt>
    <dgm:pt modelId="{1F8C2412-61E2-45ED-9CEA-2273C3654B1C}" type="sibTrans" cxnId="{9465ADA7-8473-490A-9FD0-E30778BA1275}">
      <dgm:prSet/>
      <dgm:spPr/>
      <dgm:t>
        <a:bodyPr/>
        <a:lstStyle/>
        <a:p>
          <a:endParaRPr lang="ru-RU"/>
        </a:p>
      </dgm:t>
    </dgm:pt>
    <dgm:pt modelId="{8B7236D3-A691-4933-BEDF-8ADBF3FD2DDA}">
      <dgm:prSet phldrT="[Текст]"/>
      <dgm:spPr/>
      <dgm:t>
        <a:bodyPr/>
        <a:lstStyle/>
        <a:p>
          <a:r>
            <a:rPr lang="ru-RU" dirty="0" smtClean="0"/>
            <a:t>Субсидиарная ответственность собственника</a:t>
          </a:r>
          <a:endParaRPr lang="ru-RU" dirty="0"/>
        </a:p>
      </dgm:t>
    </dgm:pt>
    <dgm:pt modelId="{A2508E5C-6EF1-4269-8AEB-E10E97A7ED90}" type="parTrans" cxnId="{DBBDA052-0E21-4ACA-B69C-97308112F3D3}">
      <dgm:prSet/>
      <dgm:spPr/>
      <dgm:t>
        <a:bodyPr/>
        <a:lstStyle/>
        <a:p>
          <a:endParaRPr lang="ru-RU"/>
        </a:p>
      </dgm:t>
    </dgm:pt>
    <dgm:pt modelId="{06104998-BA25-49BE-A272-05C0111621DC}" type="sibTrans" cxnId="{DBBDA052-0E21-4ACA-B69C-97308112F3D3}">
      <dgm:prSet/>
      <dgm:spPr/>
      <dgm:t>
        <a:bodyPr/>
        <a:lstStyle/>
        <a:p>
          <a:endParaRPr lang="ru-RU"/>
        </a:p>
      </dgm:t>
    </dgm:pt>
    <dgm:pt modelId="{70DE6D19-E522-4DCB-993C-64FB2908B84A}" type="pres">
      <dgm:prSet presAssocID="{B9F9D40C-58BB-4FEC-BCD5-1A969A929A8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7F7C22-04B8-451A-B77B-2C149EEC4FB6}" type="pres">
      <dgm:prSet presAssocID="{B9F9D40C-58BB-4FEC-BCD5-1A969A929A8A}" presName="matrix" presStyleCnt="0"/>
      <dgm:spPr/>
    </dgm:pt>
    <dgm:pt modelId="{F9AA4136-8342-4B1B-BCEC-D6536242A424}" type="pres">
      <dgm:prSet presAssocID="{B9F9D40C-58BB-4FEC-BCD5-1A969A929A8A}" presName="tile1" presStyleLbl="node1" presStyleIdx="0" presStyleCnt="4"/>
      <dgm:spPr/>
      <dgm:t>
        <a:bodyPr/>
        <a:lstStyle/>
        <a:p>
          <a:endParaRPr lang="ru-RU"/>
        </a:p>
      </dgm:t>
    </dgm:pt>
    <dgm:pt modelId="{9F5FE441-7EDD-455B-8D6B-BF2DF579A5AB}" type="pres">
      <dgm:prSet presAssocID="{B9F9D40C-58BB-4FEC-BCD5-1A969A929A8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0BC26-55F4-4DA6-B0E6-B1C07E813E24}" type="pres">
      <dgm:prSet presAssocID="{B9F9D40C-58BB-4FEC-BCD5-1A969A929A8A}" presName="tile2" presStyleLbl="node1" presStyleIdx="1" presStyleCnt="4"/>
      <dgm:spPr/>
      <dgm:t>
        <a:bodyPr/>
        <a:lstStyle/>
        <a:p>
          <a:endParaRPr lang="ru-RU"/>
        </a:p>
      </dgm:t>
    </dgm:pt>
    <dgm:pt modelId="{17C39E46-4455-45C3-904D-B29AB856FCC8}" type="pres">
      <dgm:prSet presAssocID="{B9F9D40C-58BB-4FEC-BCD5-1A969A929A8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D0BE7-5164-4C6E-93DE-2787F335F5B3}" type="pres">
      <dgm:prSet presAssocID="{B9F9D40C-58BB-4FEC-BCD5-1A969A929A8A}" presName="tile3" presStyleLbl="node1" presStyleIdx="2" presStyleCnt="4"/>
      <dgm:spPr/>
      <dgm:t>
        <a:bodyPr/>
        <a:lstStyle/>
        <a:p>
          <a:endParaRPr lang="ru-RU"/>
        </a:p>
      </dgm:t>
    </dgm:pt>
    <dgm:pt modelId="{08A92D42-081C-4EEC-818C-2721AFCA9065}" type="pres">
      <dgm:prSet presAssocID="{B9F9D40C-58BB-4FEC-BCD5-1A969A929A8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925A7-7451-4B86-8FAB-44888E89730E}" type="pres">
      <dgm:prSet presAssocID="{B9F9D40C-58BB-4FEC-BCD5-1A969A929A8A}" presName="tile4" presStyleLbl="node1" presStyleIdx="3" presStyleCnt="4" custLinFactNeighborX="5534" custLinFactNeighborY="56666"/>
      <dgm:spPr/>
      <dgm:t>
        <a:bodyPr/>
        <a:lstStyle/>
        <a:p>
          <a:endParaRPr lang="ru-RU"/>
        </a:p>
      </dgm:t>
    </dgm:pt>
    <dgm:pt modelId="{C2D62BA4-0C51-4450-9A09-23517096AC7F}" type="pres">
      <dgm:prSet presAssocID="{B9F9D40C-58BB-4FEC-BCD5-1A969A929A8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34E6D-3D95-402C-B399-CC3EBDB14EE0}" type="pres">
      <dgm:prSet presAssocID="{B9F9D40C-58BB-4FEC-BCD5-1A969A929A8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429BD-184E-4A6D-8244-6D7B26A45E8E}" srcId="{DF960A58-0F24-4EF3-9513-6608283CC7C3}" destId="{A5DCDD40-A89B-476A-B17D-46357FB929B7}" srcOrd="1" destOrd="0" parTransId="{B9F82D67-D4A2-4333-9247-05221966B248}" sibTransId="{82F75525-A1CB-4123-B023-3CE49E8DDE79}"/>
    <dgm:cxn modelId="{603F8773-2B3B-4F9F-B720-13E690F4E666}" srcId="{DF960A58-0F24-4EF3-9513-6608283CC7C3}" destId="{B7F06166-B978-485C-8DB3-EA0A421F9CB5}" srcOrd="0" destOrd="0" parTransId="{9775CEE2-8663-458E-AC58-A9CF5A7EC08C}" sibTransId="{CEAF5D38-B6AF-4E43-A121-DC52658F2BBE}"/>
    <dgm:cxn modelId="{1946FCD3-FEDE-4636-9764-7B7AC6ACFA33}" type="presOf" srcId="{F34C85F0-CE22-4AEB-A2E4-E39C4DD11E2D}" destId="{E0AD0BE7-5164-4C6E-93DE-2787F335F5B3}" srcOrd="0" destOrd="0" presId="urn:microsoft.com/office/officeart/2005/8/layout/matrix1"/>
    <dgm:cxn modelId="{9465ADA7-8473-490A-9FD0-E30778BA1275}" srcId="{DF960A58-0F24-4EF3-9513-6608283CC7C3}" destId="{F34C85F0-CE22-4AEB-A2E4-E39C4DD11E2D}" srcOrd="2" destOrd="0" parTransId="{C8BA234E-23A6-4EB1-B527-68C0B7F25583}" sibTransId="{1F8C2412-61E2-45ED-9CEA-2273C3654B1C}"/>
    <dgm:cxn modelId="{4D822D51-2E6F-4D71-B555-2DD43F18B8F4}" type="presOf" srcId="{8B7236D3-A691-4933-BEDF-8ADBF3FD2DDA}" destId="{8ED925A7-7451-4B86-8FAB-44888E89730E}" srcOrd="0" destOrd="0" presId="urn:microsoft.com/office/officeart/2005/8/layout/matrix1"/>
    <dgm:cxn modelId="{E4592DAB-E407-4F91-90EF-10DE29E7B78B}" type="presOf" srcId="{A5DCDD40-A89B-476A-B17D-46357FB929B7}" destId="{B9F0BC26-55F4-4DA6-B0E6-B1C07E813E24}" srcOrd="0" destOrd="0" presId="urn:microsoft.com/office/officeart/2005/8/layout/matrix1"/>
    <dgm:cxn modelId="{C097A663-4C0A-4C9E-8500-6224ABB1A168}" type="presOf" srcId="{A5DCDD40-A89B-476A-B17D-46357FB929B7}" destId="{17C39E46-4455-45C3-904D-B29AB856FCC8}" srcOrd="1" destOrd="0" presId="urn:microsoft.com/office/officeart/2005/8/layout/matrix1"/>
    <dgm:cxn modelId="{E8CC5A0C-7E04-44CB-ADA5-C14648C142DD}" srcId="{B9F9D40C-58BB-4FEC-BCD5-1A969A929A8A}" destId="{DF960A58-0F24-4EF3-9513-6608283CC7C3}" srcOrd="0" destOrd="0" parTransId="{10625966-CE0B-4FFA-A681-6D65C43AFBAC}" sibTransId="{79F63C94-49D2-4AAA-881C-2A5256907BD8}"/>
    <dgm:cxn modelId="{56315E22-985C-4974-964F-9D8E1AD6D68B}" type="presOf" srcId="{B7F06166-B978-485C-8DB3-EA0A421F9CB5}" destId="{F9AA4136-8342-4B1B-BCEC-D6536242A424}" srcOrd="0" destOrd="0" presId="urn:microsoft.com/office/officeart/2005/8/layout/matrix1"/>
    <dgm:cxn modelId="{8672867B-5954-42FF-86A9-3F917575BC16}" type="presOf" srcId="{B9F9D40C-58BB-4FEC-BCD5-1A969A929A8A}" destId="{70DE6D19-E522-4DCB-993C-64FB2908B84A}" srcOrd="0" destOrd="0" presId="urn:microsoft.com/office/officeart/2005/8/layout/matrix1"/>
    <dgm:cxn modelId="{7C2D6DD4-92D0-4C66-B741-2207C2E9A799}" type="presOf" srcId="{DF960A58-0F24-4EF3-9513-6608283CC7C3}" destId="{79634E6D-3D95-402C-B399-CC3EBDB14EE0}" srcOrd="0" destOrd="0" presId="urn:microsoft.com/office/officeart/2005/8/layout/matrix1"/>
    <dgm:cxn modelId="{2DDFF370-849D-419A-961A-E4F4568DF2AD}" type="presOf" srcId="{B7F06166-B978-485C-8DB3-EA0A421F9CB5}" destId="{9F5FE441-7EDD-455B-8D6B-BF2DF579A5AB}" srcOrd="1" destOrd="0" presId="urn:microsoft.com/office/officeart/2005/8/layout/matrix1"/>
    <dgm:cxn modelId="{E9F92939-3E27-457E-BF4F-A75615041340}" type="presOf" srcId="{F34C85F0-CE22-4AEB-A2E4-E39C4DD11E2D}" destId="{08A92D42-081C-4EEC-818C-2721AFCA9065}" srcOrd="1" destOrd="0" presId="urn:microsoft.com/office/officeart/2005/8/layout/matrix1"/>
    <dgm:cxn modelId="{2AF74BCE-E5C7-49B5-BACC-F28155F2F473}" type="presOf" srcId="{8B7236D3-A691-4933-BEDF-8ADBF3FD2DDA}" destId="{C2D62BA4-0C51-4450-9A09-23517096AC7F}" srcOrd="1" destOrd="0" presId="urn:microsoft.com/office/officeart/2005/8/layout/matrix1"/>
    <dgm:cxn modelId="{DBBDA052-0E21-4ACA-B69C-97308112F3D3}" srcId="{DF960A58-0F24-4EF3-9513-6608283CC7C3}" destId="{8B7236D3-A691-4933-BEDF-8ADBF3FD2DDA}" srcOrd="3" destOrd="0" parTransId="{A2508E5C-6EF1-4269-8AEB-E10E97A7ED90}" sibTransId="{06104998-BA25-49BE-A272-05C0111621DC}"/>
    <dgm:cxn modelId="{6996A7E9-7825-4A04-A535-4BD03DEC6BB1}" type="presParOf" srcId="{70DE6D19-E522-4DCB-993C-64FB2908B84A}" destId="{957F7C22-04B8-451A-B77B-2C149EEC4FB6}" srcOrd="0" destOrd="0" presId="urn:microsoft.com/office/officeart/2005/8/layout/matrix1"/>
    <dgm:cxn modelId="{36BF6A7E-03AE-469F-B4CA-5FFEF95CEFB5}" type="presParOf" srcId="{957F7C22-04B8-451A-B77B-2C149EEC4FB6}" destId="{F9AA4136-8342-4B1B-BCEC-D6536242A424}" srcOrd="0" destOrd="0" presId="urn:microsoft.com/office/officeart/2005/8/layout/matrix1"/>
    <dgm:cxn modelId="{BFB1919F-FD19-4357-82B9-38E5A87797E5}" type="presParOf" srcId="{957F7C22-04B8-451A-B77B-2C149EEC4FB6}" destId="{9F5FE441-7EDD-455B-8D6B-BF2DF579A5AB}" srcOrd="1" destOrd="0" presId="urn:microsoft.com/office/officeart/2005/8/layout/matrix1"/>
    <dgm:cxn modelId="{6FD84DE2-1371-41E0-A699-9E94EB09E05D}" type="presParOf" srcId="{957F7C22-04B8-451A-B77B-2C149EEC4FB6}" destId="{B9F0BC26-55F4-4DA6-B0E6-B1C07E813E24}" srcOrd="2" destOrd="0" presId="urn:microsoft.com/office/officeart/2005/8/layout/matrix1"/>
    <dgm:cxn modelId="{D71F600E-6E1C-42DA-8537-38DF0A2101B3}" type="presParOf" srcId="{957F7C22-04B8-451A-B77B-2C149EEC4FB6}" destId="{17C39E46-4455-45C3-904D-B29AB856FCC8}" srcOrd="3" destOrd="0" presId="urn:microsoft.com/office/officeart/2005/8/layout/matrix1"/>
    <dgm:cxn modelId="{E3BAD5A1-6737-44E5-8AE4-3EFDBDC41F88}" type="presParOf" srcId="{957F7C22-04B8-451A-B77B-2C149EEC4FB6}" destId="{E0AD0BE7-5164-4C6E-93DE-2787F335F5B3}" srcOrd="4" destOrd="0" presId="urn:microsoft.com/office/officeart/2005/8/layout/matrix1"/>
    <dgm:cxn modelId="{CE568FEF-8D79-4F27-8F6A-A77D7BACC228}" type="presParOf" srcId="{957F7C22-04B8-451A-B77B-2C149EEC4FB6}" destId="{08A92D42-081C-4EEC-818C-2721AFCA9065}" srcOrd="5" destOrd="0" presId="urn:microsoft.com/office/officeart/2005/8/layout/matrix1"/>
    <dgm:cxn modelId="{593F7A18-FC9F-4B0B-A205-CCF447CBBD55}" type="presParOf" srcId="{957F7C22-04B8-451A-B77B-2C149EEC4FB6}" destId="{8ED925A7-7451-4B86-8FAB-44888E89730E}" srcOrd="6" destOrd="0" presId="urn:microsoft.com/office/officeart/2005/8/layout/matrix1"/>
    <dgm:cxn modelId="{3FDE08E5-330C-402E-B42B-C63E4E368736}" type="presParOf" srcId="{957F7C22-04B8-451A-B77B-2C149EEC4FB6}" destId="{C2D62BA4-0C51-4450-9A09-23517096AC7F}" srcOrd="7" destOrd="0" presId="urn:microsoft.com/office/officeart/2005/8/layout/matrix1"/>
    <dgm:cxn modelId="{CD72CDE3-47A8-4D17-854E-3A8AE516C432}" type="presParOf" srcId="{70DE6D19-E522-4DCB-993C-64FB2908B84A}" destId="{79634E6D-3D95-402C-B399-CC3EBDB14E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9D40C-58BB-4FEC-BCD5-1A969A929A8A}" type="doc">
      <dgm:prSet loTypeId="urn:microsoft.com/office/officeart/2005/8/layout/matrix1" loCatId="matrix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F960A58-0F24-4EF3-9513-6608283CC7C3}">
      <dgm:prSet phldrT="[Текст]"/>
      <dgm:spPr/>
      <dgm:t>
        <a:bodyPr/>
        <a:lstStyle/>
        <a:p>
          <a:r>
            <a:rPr lang="ru-RU" dirty="0" smtClean="0"/>
            <a:t>Государственное (муниципальное) учреждение</a:t>
          </a:r>
          <a:endParaRPr lang="ru-RU" dirty="0"/>
        </a:p>
      </dgm:t>
    </dgm:pt>
    <dgm:pt modelId="{10625966-CE0B-4FFA-A681-6D65C43AFBAC}" type="parTrans" cxnId="{E8CC5A0C-7E04-44CB-ADA5-C14648C142DD}">
      <dgm:prSet/>
      <dgm:spPr/>
      <dgm:t>
        <a:bodyPr/>
        <a:lstStyle/>
        <a:p>
          <a:endParaRPr lang="ru-RU"/>
        </a:p>
      </dgm:t>
    </dgm:pt>
    <dgm:pt modelId="{79F63C94-49D2-4AAA-881C-2A5256907BD8}" type="sibTrans" cxnId="{E8CC5A0C-7E04-44CB-ADA5-C14648C142DD}">
      <dgm:prSet/>
      <dgm:spPr/>
      <dgm:t>
        <a:bodyPr/>
        <a:lstStyle/>
        <a:p>
          <a:endParaRPr lang="ru-RU"/>
        </a:p>
      </dgm:t>
    </dgm:pt>
    <dgm:pt modelId="{B7F06166-B978-485C-8DB3-EA0A421F9CB5}">
      <dgm:prSet phldrT="[Текст]"/>
      <dgm:spPr/>
      <dgm:t>
        <a:bodyPr/>
        <a:lstStyle/>
        <a:p>
          <a:r>
            <a:rPr lang="ru-RU" dirty="0" smtClean="0"/>
            <a:t>Рыночная экономика и частная собственность</a:t>
          </a:r>
          <a:endParaRPr lang="ru-RU" dirty="0"/>
        </a:p>
      </dgm:t>
    </dgm:pt>
    <dgm:pt modelId="{9775CEE2-8663-458E-AC58-A9CF5A7EC08C}" type="parTrans" cxnId="{603F8773-2B3B-4F9F-B720-13E690F4E666}">
      <dgm:prSet/>
      <dgm:spPr/>
      <dgm:t>
        <a:bodyPr/>
        <a:lstStyle/>
        <a:p>
          <a:endParaRPr lang="ru-RU"/>
        </a:p>
      </dgm:t>
    </dgm:pt>
    <dgm:pt modelId="{CEAF5D38-B6AF-4E43-A121-DC52658F2BBE}" type="sibTrans" cxnId="{603F8773-2B3B-4F9F-B720-13E690F4E666}">
      <dgm:prSet/>
      <dgm:spPr/>
      <dgm:t>
        <a:bodyPr/>
        <a:lstStyle/>
        <a:p>
          <a:endParaRPr lang="ru-RU"/>
        </a:p>
      </dgm:t>
    </dgm:pt>
    <dgm:pt modelId="{A5DCDD40-A89B-476A-B17D-46357FB929B7}">
      <dgm:prSet phldrT="[Текст]"/>
      <dgm:spPr/>
      <dgm:t>
        <a:bodyPr/>
        <a:lstStyle/>
        <a:p>
          <a:r>
            <a:rPr lang="ru-RU" dirty="0" smtClean="0"/>
            <a:t>Право оперативного управления</a:t>
          </a:r>
          <a:endParaRPr lang="ru-RU" dirty="0"/>
        </a:p>
      </dgm:t>
    </dgm:pt>
    <dgm:pt modelId="{B9F82D67-D4A2-4333-9247-05221966B248}" type="parTrans" cxnId="{739429BD-184E-4A6D-8244-6D7B26A45E8E}">
      <dgm:prSet/>
      <dgm:spPr/>
      <dgm:t>
        <a:bodyPr/>
        <a:lstStyle/>
        <a:p>
          <a:endParaRPr lang="ru-RU"/>
        </a:p>
      </dgm:t>
    </dgm:pt>
    <dgm:pt modelId="{82F75525-A1CB-4123-B023-3CE49E8DDE79}" type="sibTrans" cxnId="{739429BD-184E-4A6D-8244-6D7B26A45E8E}">
      <dgm:prSet/>
      <dgm:spPr/>
      <dgm:t>
        <a:bodyPr/>
        <a:lstStyle/>
        <a:p>
          <a:endParaRPr lang="ru-RU"/>
        </a:p>
      </dgm:t>
    </dgm:pt>
    <dgm:pt modelId="{F34C85F0-CE22-4AEB-A2E4-E39C4DD11E2D}">
      <dgm:prSet phldrT="[Текст]"/>
      <dgm:spPr/>
      <dgm:t>
        <a:bodyPr/>
        <a:lstStyle/>
        <a:p>
          <a:r>
            <a:rPr lang="ru-RU" dirty="0" smtClean="0"/>
            <a:t>Право на самостоятельное распоряжение доходами от приносящей доход деятельности </a:t>
          </a:r>
          <a:endParaRPr lang="ru-RU" dirty="0"/>
        </a:p>
      </dgm:t>
    </dgm:pt>
    <dgm:pt modelId="{C8BA234E-23A6-4EB1-B527-68C0B7F25583}" type="parTrans" cxnId="{9465ADA7-8473-490A-9FD0-E30778BA1275}">
      <dgm:prSet/>
      <dgm:spPr/>
      <dgm:t>
        <a:bodyPr/>
        <a:lstStyle/>
        <a:p>
          <a:endParaRPr lang="ru-RU"/>
        </a:p>
      </dgm:t>
    </dgm:pt>
    <dgm:pt modelId="{1F8C2412-61E2-45ED-9CEA-2273C3654B1C}" type="sibTrans" cxnId="{9465ADA7-8473-490A-9FD0-E30778BA1275}">
      <dgm:prSet/>
      <dgm:spPr/>
      <dgm:t>
        <a:bodyPr/>
        <a:lstStyle/>
        <a:p>
          <a:endParaRPr lang="ru-RU"/>
        </a:p>
      </dgm:t>
    </dgm:pt>
    <dgm:pt modelId="{8B7236D3-A691-4933-BEDF-8ADBF3FD2DDA}">
      <dgm:prSet phldrT="[Текст]"/>
      <dgm:spPr/>
      <dgm:t>
        <a:bodyPr/>
        <a:lstStyle/>
        <a:p>
          <a:r>
            <a:rPr lang="ru-RU" dirty="0" smtClean="0"/>
            <a:t>Имущественная ответственность при бронировании особо ценного имущества от взыскания кредиторов</a:t>
          </a:r>
          <a:endParaRPr lang="ru-RU" dirty="0"/>
        </a:p>
      </dgm:t>
    </dgm:pt>
    <dgm:pt modelId="{A2508E5C-6EF1-4269-8AEB-E10E97A7ED90}" type="parTrans" cxnId="{DBBDA052-0E21-4ACA-B69C-97308112F3D3}">
      <dgm:prSet/>
      <dgm:spPr/>
      <dgm:t>
        <a:bodyPr/>
        <a:lstStyle/>
        <a:p>
          <a:endParaRPr lang="ru-RU"/>
        </a:p>
      </dgm:t>
    </dgm:pt>
    <dgm:pt modelId="{06104998-BA25-49BE-A272-05C0111621DC}" type="sibTrans" cxnId="{DBBDA052-0E21-4ACA-B69C-97308112F3D3}">
      <dgm:prSet/>
      <dgm:spPr/>
      <dgm:t>
        <a:bodyPr/>
        <a:lstStyle/>
        <a:p>
          <a:endParaRPr lang="ru-RU"/>
        </a:p>
      </dgm:t>
    </dgm:pt>
    <dgm:pt modelId="{70DE6D19-E522-4DCB-993C-64FB2908B84A}" type="pres">
      <dgm:prSet presAssocID="{B9F9D40C-58BB-4FEC-BCD5-1A969A929A8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7F7C22-04B8-451A-B77B-2C149EEC4FB6}" type="pres">
      <dgm:prSet presAssocID="{B9F9D40C-58BB-4FEC-BCD5-1A969A929A8A}" presName="matrix" presStyleCnt="0"/>
      <dgm:spPr/>
    </dgm:pt>
    <dgm:pt modelId="{F9AA4136-8342-4B1B-BCEC-D6536242A424}" type="pres">
      <dgm:prSet presAssocID="{B9F9D40C-58BB-4FEC-BCD5-1A969A929A8A}" presName="tile1" presStyleLbl="node1" presStyleIdx="0" presStyleCnt="4"/>
      <dgm:spPr/>
      <dgm:t>
        <a:bodyPr/>
        <a:lstStyle/>
        <a:p>
          <a:endParaRPr lang="ru-RU"/>
        </a:p>
      </dgm:t>
    </dgm:pt>
    <dgm:pt modelId="{9F5FE441-7EDD-455B-8D6B-BF2DF579A5AB}" type="pres">
      <dgm:prSet presAssocID="{B9F9D40C-58BB-4FEC-BCD5-1A969A929A8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0BC26-55F4-4DA6-B0E6-B1C07E813E24}" type="pres">
      <dgm:prSet presAssocID="{B9F9D40C-58BB-4FEC-BCD5-1A969A929A8A}" presName="tile2" presStyleLbl="node1" presStyleIdx="1" presStyleCnt="4"/>
      <dgm:spPr/>
      <dgm:t>
        <a:bodyPr/>
        <a:lstStyle/>
        <a:p>
          <a:endParaRPr lang="ru-RU"/>
        </a:p>
      </dgm:t>
    </dgm:pt>
    <dgm:pt modelId="{17C39E46-4455-45C3-904D-B29AB856FCC8}" type="pres">
      <dgm:prSet presAssocID="{B9F9D40C-58BB-4FEC-BCD5-1A969A929A8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D0BE7-5164-4C6E-93DE-2787F335F5B3}" type="pres">
      <dgm:prSet presAssocID="{B9F9D40C-58BB-4FEC-BCD5-1A969A929A8A}" presName="tile3" presStyleLbl="node1" presStyleIdx="2" presStyleCnt="4"/>
      <dgm:spPr/>
      <dgm:t>
        <a:bodyPr/>
        <a:lstStyle/>
        <a:p>
          <a:endParaRPr lang="ru-RU"/>
        </a:p>
      </dgm:t>
    </dgm:pt>
    <dgm:pt modelId="{08A92D42-081C-4EEC-818C-2721AFCA9065}" type="pres">
      <dgm:prSet presAssocID="{B9F9D40C-58BB-4FEC-BCD5-1A969A929A8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925A7-7451-4B86-8FAB-44888E89730E}" type="pres">
      <dgm:prSet presAssocID="{B9F9D40C-58BB-4FEC-BCD5-1A969A929A8A}" presName="tile4" presStyleLbl="node1" presStyleIdx="3" presStyleCnt="4"/>
      <dgm:spPr/>
      <dgm:t>
        <a:bodyPr/>
        <a:lstStyle/>
        <a:p>
          <a:endParaRPr lang="ru-RU"/>
        </a:p>
      </dgm:t>
    </dgm:pt>
    <dgm:pt modelId="{C2D62BA4-0C51-4450-9A09-23517096AC7F}" type="pres">
      <dgm:prSet presAssocID="{B9F9D40C-58BB-4FEC-BCD5-1A969A929A8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34E6D-3D95-402C-B399-CC3EBDB14EE0}" type="pres">
      <dgm:prSet presAssocID="{B9F9D40C-58BB-4FEC-BCD5-1A969A929A8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429BD-184E-4A6D-8244-6D7B26A45E8E}" srcId="{DF960A58-0F24-4EF3-9513-6608283CC7C3}" destId="{A5DCDD40-A89B-476A-B17D-46357FB929B7}" srcOrd="1" destOrd="0" parTransId="{B9F82D67-D4A2-4333-9247-05221966B248}" sibTransId="{82F75525-A1CB-4123-B023-3CE49E8DDE79}"/>
    <dgm:cxn modelId="{603F8773-2B3B-4F9F-B720-13E690F4E666}" srcId="{DF960A58-0F24-4EF3-9513-6608283CC7C3}" destId="{B7F06166-B978-485C-8DB3-EA0A421F9CB5}" srcOrd="0" destOrd="0" parTransId="{9775CEE2-8663-458E-AC58-A9CF5A7EC08C}" sibTransId="{CEAF5D38-B6AF-4E43-A121-DC52658F2BBE}"/>
    <dgm:cxn modelId="{C25109EC-CFF9-42A7-AE1B-2DF2A38DA922}" type="presOf" srcId="{B9F9D40C-58BB-4FEC-BCD5-1A969A929A8A}" destId="{70DE6D19-E522-4DCB-993C-64FB2908B84A}" srcOrd="0" destOrd="0" presId="urn:microsoft.com/office/officeart/2005/8/layout/matrix1"/>
    <dgm:cxn modelId="{01B3EE31-C856-49A8-B658-F8AF169D9FC2}" type="presOf" srcId="{DF960A58-0F24-4EF3-9513-6608283CC7C3}" destId="{79634E6D-3D95-402C-B399-CC3EBDB14EE0}" srcOrd="0" destOrd="0" presId="urn:microsoft.com/office/officeart/2005/8/layout/matrix1"/>
    <dgm:cxn modelId="{027D92F4-67BD-4A57-9142-2393441E01B3}" type="presOf" srcId="{A5DCDD40-A89B-476A-B17D-46357FB929B7}" destId="{17C39E46-4455-45C3-904D-B29AB856FCC8}" srcOrd="1" destOrd="0" presId="urn:microsoft.com/office/officeart/2005/8/layout/matrix1"/>
    <dgm:cxn modelId="{9465ADA7-8473-490A-9FD0-E30778BA1275}" srcId="{DF960A58-0F24-4EF3-9513-6608283CC7C3}" destId="{F34C85F0-CE22-4AEB-A2E4-E39C4DD11E2D}" srcOrd="2" destOrd="0" parTransId="{C8BA234E-23A6-4EB1-B527-68C0B7F25583}" sibTransId="{1F8C2412-61E2-45ED-9CEA-2273C3654B1C}"/>
    <dgm:cxn modelId="{ADE52546-6058-49C4-910B-2C90298C2EA0}" type="presOf" srcId="{8B7236D3-A691-4933-BEDF-8ADBF3FD2DDA}" destId="{8ED925A7-7451-4B86-8FAB-44888E89730E}" srcOrd="0" destOrd="0" presId="urn:microsoft.com/office/officeart/2005/8/layout/matrix1"/>
    <dgm:cxn modelId="{F7A962E5-2883-4BFD-8E73-ECCFE190822A}" type="presOf" srcId="{8B7236D3-A691-4933-BEDF-8ADBF3FD2DDA}" destId="{C2D62BA4-0C51-4450-9A09-23517096AC7F}" srcOrd="1" destOrd="0" presId="urn:microsoft.com/office/officeart/2005/8/layout/matrix1"/>
    <dgm:cxn modelId="{4A7BD205-4424-4263-A20C-1BD5EC18EE18}" type="presOf" srcId="{A5DCDD40-A89B-476A-B17D-46357FB929B7}" destId="{B9F0BC26-55F4-4DA6-B0E6-B1C07E813E24}" srcOrd="0" destOrd="0" presId="urn:microsoft.com/office/officeart/2005/8/layout/matrix1"/>
    <dgm:cxn modelId="{11858590-5377-4068-B1AF-2A41753B2AD2}" type="presOf" srcId="{B7F06166-B978-485C-8DB3-EA0A421F9CB5}" destId="{F9AA4136-8342-4B1B-BCEC-D6536242A424}" srcOrd="0" destOrd="0" presId="urn:microsoft.com/office/officeart/2005/8/layout/matrix1"/>
    <dgm:cxn modelId="{36C22750-9A5C-4A54-8BA4-9A8223069E1B}" type="presOf" srcId="{F34C85F0-CE22-4AEB-A2E4-E39C4DD11E2D}" destId="{E0AD0BE7-5164-4C6E-93DE-2787F335F5B3}" srcOrd="0" destOrd="0" presId="urn:microsoft.com/office/officeart/2005/8/layout/matrix1"/>
    <dgm:cxn modelId="{E8CC5A0C-7E04-44CB-ADA5-C14648C142DD}" srcId="{B9F9D40C-58BB-4FEC-BCD5-1A969A929A8A}" destId="{DF960A58-0F24-4EF3-9513-6608283CC7C3}" srcOrd="0" destOrd="0" parTransId="{10625966-CE0B-4FFA-A681-6D65C43AFBAC}" sibTransId="{79F63C94-49D2-4AAA-881C-2A5256907BD8}"/>
    <dgm:cxn modelId="{F969427F-D3BB-4627-A3AB-9EF5515AA58D}" type="presOf" srcId="{B7F06166-B978-485C-8DB3-EA0A421F9CB5}" destId="{9F5FE441-7EDD-455B-8D6B-BF2DF579A5AB}" srcOrd="1" destOrd="0" presId="urn:microsoft.com/office/officeart/2005/8/layout/matrix1"/>
    <dgm:cxn modelId="{210F1B17-1FAA-465E-A535-8C0BB8C92A3B}" type="presOf" srcId="{F34C85F0-CE22-4AEB-A2E4-E39C4DD11E2D}" destId="{08A92D42-081C-4EEC-818C-2721AFCA9065}" srcOrd="1" destOrd="0" presId="urn:microsoft.com/office/officeart/2005/8/layout/matrix1"/>
    <dgm:cxn modelId="{DBBDA052-0E21-4ACA-B69C-97308112F3D3}" srcId="{DF960A58-0F24-4EF3-9513-6608283CC7C3}" destId="{8B7236D3-A691-4933-BEDF-8ADBF3FD2DDA}" srcOrd="3" destOrd="0" parTransId="{A2508E5C-6EF1-4269-8AEB-E10E97A7ED90}" sibTransId="{06104998-BA25-49BE-A272-05C0111621DC}"/>
    <dgm:cxn modelId="{B09C2949-9131-4C98-B09F-21978B47D451}" type="presParOf" srcId="{70DE6D19-E522-4DCB-993C-64FB2908B84A}" destId="{957F7C22-04B8-451A-B77B-2C149EEC4FB6}" srcOrd="0" destOrd="0" presId="urn:microsoft.com/office/officeart/2005/8/layout/matrix1"/>
    <dgm:cxn modelId="{25DAE267-559D-4A73-824D-B1C3A193DA01}" type="presParOf" srcId="{957F7C22-04B8-451A-B77B-2C149EEC4FB6}" destId="{F9AA4136-8342-4B1B-BCEC-D6536242A424}" srcOrd="0" destOrd="0" presId="urn:microsoft.com/office/officeart/2005/8/layout/matrix1"/>
    <dgm:cxn modelId="{4C372283-CA68-4A88-B82E-8D1030BB8708}" type="presParOf" srcId="{957F7C22-04B8-451A-B77B-2C149EEC4FB6}" destId="{9F5FE441-7EDD-455B-8D6B-BF2DF579A5AB}" srcOrd="1" destOrd="0" presId="urn:microsoft.com/office/officeart/2005/8/layout/matrix1"/>
    <dgm:cxn modelId="{566B5698-E63A-422D-A607-290805DF613F}" type="presParOf" srcId="{957F7C22-04B8-451A-B77B-2C149EEC4FB6}" destId="{B9F0BC26-55F4-4DA6-B0E6-B1C07E813E24}" srcOrd="2" destOrd="0" presId="urn:microsoft.com/office/officeart/2005/8/layout/matrix1"/>
    <dgm:cxn modelId="{D062D66E-3AAD-44F2-AFDF-D1E5E5A38667}" type="presParOf" srcId="{957F7C22-04B8-451A-B77B-2C149EEC4FB6}" destId="{17C39E46-4455-45C3-904D-B29AB856FCC8}" srcOrd="3" destOrd="0" presId="urn:microsoft.com/office/officeart/2005/8/layout/matrix1"/>
    <dgm:cxn modelId="{8FBB5394-0B3A-43D0-90FB-B97A11BFF305}" type="presParOf" srcId="{957F7C22-04B8-451A-B77B-2C149EEC4FB6}" destId="{E0AD0BE7-5164-4C6E-93DE-2787F335F5B3}" srcOrd="4" destOrd="0" presId="urn:microsoft.com/office/officeart/2005/8/layout/matrix1"/>
    <dgm:cxn modelId="{5F834F26-DC89-4766-A803-73ADF5146389}" type="presParOf" srcId="{957F7C22-04B8-451A-B77B-2C149EEC4FB6}" destId="{08A92D42-081C-4EEC-818C-2721AFCA9065}" srcOrd="5" destOrd="0" presId="urn:microsoft.com/office/officeart/2005/8/layout/matrix1"/>
    <dgm:cxn modelId="{A76533AC-A18B-45A8-86D4-C66283BE657B}" type="presParOf" srcId="{957F7C22-04B8-451A-B77B-2C149EEC4FB6}" destId="{8ED925A7-7451-4B86-8FAB-44888E89730E}" srcOrd="6" destOrd="0" presId="urn:microsoft.com/office/officeart/2005/8/layout/matrix1"/>
    <dgm:cxn modelId="{49726166-21E3-4F4C-842F-F4A0DE7DE972}" type="presParOf" srcId="{957F7C22-04B8-451A-B77B-2C149EEC4FB6}" destId="{C2D62BA4-0C51-4450-9A09-23517096AC7F}" srcOrd="7" destOrd="0" presId="urn:microsoft.com/office/officeart/2005/8/layout/matrix1"/>
    <dgm:cxn modelId="{FB3F9106-5BA4-482B-8FCA-7C8CF8F7A909}" type="presParOf" srcId="{70DE6D19-E522-4DCB-993C-64FB2908B84A}" destId="{79634E6D-3D95-402C-B399-CC3EBDB14E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16586-469B-4CB8-8220-0AD264B45620}" type="doc">
      <dgm:prSet loTypeId="urn:microsoft.com/office/officeart/2005/8/layout/arrow2" loCatId="process" qsTypeId="urn:microsoft.com/office/officeart/2005/8/quickstyle/3d3" qsCatId="3D" csTypeId="urn:microsoft.com/office/officeart/2005/8/colors/accent3_3" csCatId="accent3" phldr="1"/>
      <dgm:spPr/>
    </dgm:pt>
    <dgm:pt modelId="{518F9760-7A7C-4D3F-A564-B329F5A78EFB}">
      <dgm:prSet phldrT="[Текст]"/>
      <dgm:spPr/>
      <dgm:t>
        <a:bodyPr/>
        <a:lstStyle/>
        <a:p>
          <a:endParaRPr lang="ru-RU" dirty="0"/>
        </a:p>
      </dgm:t>
    </dgm:pt>
    <dgm:pt modelId="{0EBA346E-6241-42E7-B8AA-FA6605638A79}" type="parTrans" cxnId="{775A9F92-88AC-457B-A6FC-2E3F349928D1}">
      <dgm:prSet/>
      <dgm:spPr/>
      <dgm:t>
        <a:bodyPr/>
        <a:lstStyle/>
        <a:p>
          <a:endParaRPr lang="ru-RU"/>
        </a:p>
      </dgm:t>
    </dgm:pt>
    <dgm:pt modelId="{E1493E51-18EE-4467-8AE4-890EF89A89C3}" type="sibTrans" cxnId="{775A9F92-88AC-457B-A6FC-2E3F349928D1}">
      <dgm:prSet/>
      <dgm:spPr/>
      <dgm:t>
        <a:bodyPr/>
        <a:lstStyle/>
        <a:p>
          <a:endParaRPr lang="ru-RU"/>
        </a:p>
      </dgm:t>
    </dgm:pt>
    <dgm:pt modelId="{6F6791AF-421D-4485-B41F-21011AEEC09F}">
      <dgm:prSet phldrT="[Текст]"/>
      <dgm:spPr/>
      <dgm:t>
        <a:bodyPr/>
        <a:lstStyle/>
        <a:p>
          <a:endParaRPr lang="ru-RU" dirty="0"/>
        </a:p>
      </dgm:t>
    </dgm:pt>
    <dgm:pt modelId="{82E39F88-50ED-41F2-B940-2431EDC2B4A1}" type="parTrans" cxnId="{7BD011ED-1E3D-42B5-A456-8B3D3ADC4958}">
      <dgm:prSet/>
      <dgm:spPr/>
      <dgm:t>
        <a:bodyPr/>
        <a:lstStyle/>
        <a:p>
          <a:endParaRPr lang="ru-RU"/>
        </a:p>
      </dgm:t>
    </dgm:pt>
    <dgm:pt modelId="{EAEDFE7D-FCE2-4E82-9059-F9E0B3F56C4F}" type="sibTrans" cxnId="{7BD011ED-1E3D-42B5-A456-8B3D3ADC4958}">
      <dgm:prSet/>
      <dgm:spPr/>
      <dgm:t>
        <a:bodyPr/>
        <a:lstStyle/>
        <a:p>
          <a:endParaRPr lang="ru-RU"/>
        </a:p>
      </dgm:t>
    </dgm:pt>
    <dgm:pt modelId="{BEF07307-DFE4-4A76-930D-7F2978D93E9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7405E32-A0C1-403B-8BDD-A0E0EA0D7F7D}" type="parTrans" cxnId="{532E8468-0F4F-4E2A-BDED-E9DDB1983891}">
      <dgm:prSet/>
      <dgm:spPr/>
      <dgm:t>
        <a:bodyPr/>
        <a:lstStyle/>
        <a:p>
          <a:endParaRPr lang="ru-RU"/>
        </a:p>
      </dgm:t>
    </dgm:pt>
    <dgm:pt modelId="{3DB05DE6-5F6F-441F-B8B8-AC2B9668ECF8}" type="sibTrans" cxnId="{532E8468-0F4F-4E2A-BDED-E9DDB1983891}">
      <dgm:prSet/>
      <dgm:spPr/>
      <dgm:t>
        <a:bodyPr/>
        <a:lstStyle/>
        <a:p>
          <a:endParaRPr lang="ru-RU"/>
        </a:p>
      </dgm:t>
    </dgm:pt>
    <dgm:pt modelId="{F555CEE2-A57F-47E0-AAD1-DDF79DA3FEBF}" type="pres">
      <dgm:prSet presAssocID="{38E16586-469B-4CB8-8220-0AD264B45620}" presName="arrowDiagram" presStyleCnt="0">
        <dgm:presLayoutVars>
          <dgm:chMax val="5"/>
          <dgm:dir/>
          <dgm:resizeHandles val="exact"/>
        </dgm:presLayoutVars>
      </dgm:prSet>
      <dgm:spPr/>
    </dgm:pt>
    <dgm:pt modelId="{55E507AE-3B8C-4881-8811-DEEF6786A320}" type="pres">
      <dgm:prSet presAssocID="{38E16586-469B-4CB8-8220-0AD264B45620}" presName="arrow" presStyleLbl="bgShp" presStyleIdx="0" presStyleCnt="1" custScaleX="188195" custScaleY="60348" custLinFactNeighborX="9028" custLinFactNeighborY="28427"/>
      <dgm:spPr/>
    </dgm:pt>
    <dgm:pt modelId="{C614E927-F10F-4BF3-B24F-43B2D448413A}" type="pres">
      <dgm:prSet presAssocID="{38E16586-469B-4CB8-8220-0AD264B45620}" presName="arrowDiagram3" presStyleCnt="0"/>
      <dgm:spPr/>
    </dgm:pt>
    <dgm:pt modelId="{5EA6A9B9-E5A1-44F4-9723-5470E21C9BD8}" type="pres">
      <dgm:prSet presAssocID="{518F9760-7A7C-4D3F-A564-B329F5A78EFB}" presName="bullet3a" presStyleLbl="node1" presStyleIdx="0" presStyleCnt="3" custLinFactX="-200000" custLinFactY="108189" custLinFactNeighborX="-235042" custLinFactNeighborY="200000"/>
      <dgm:spPr/>
    </dgm:pt>
    <dgm:pt modelId="{0C631AA2-E445-4DBF-AD70-CD1FB99347D6}" type="pres">
      <dgm:prSet presAssocID="{518F9760-7A7C-4D3F-A564-B329F5A78EFB}" presName="textBox3a" presStyleLbl="revTx" presStyleIdx="0" presStyleCnt="3" custScaleX="414487" custLinFactNeighborX="3252" custLinFactNeighborY="3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8EEBC-4E6A-4BC5-950F-3D65F9462E5B}" type="pres">
      <dgm:prSet presAssocID="{6F6791AF-421D-4485-B41F-21011AEEC09F}" presName="bullet3b" presStyleLbl="node1" presStyleIdx="1" presStyleCnt="3" custLinFactX="94504" custLinFactY="100000" custLinFactNeighborX="100000" custLinFactNeighborY="197408"/>
      <dgm:spPr/>
    </dgm:pt>
    <dgm:pt modelId="{E9FE7F0F-1D37-4BB8-9646-CF62D7D04B6A}" type="pres">
      <dgm:prSet presAssocID="{6F6791AF-421D-4485-B41F-21011AEEC09F}" presName="textBox3b" presStyleLbl="revTx" presStyleIdx="1" presStyleCnt="3" custScaleX="712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8EB8-3897-4CF1-A5CB-D9E15307A574}" type="pres">
      <dgm:prSet presAssocID="{BEF07307-DFE4-4A76-930D-7F2978D93E9D}" presName="bullet3c" presStyleLbl="node1" presStyleIdx="2" presStyleCnt="3" custLinFactX="357692" custLinFactY="100000" custLinFactNeighborX="400000" custLinFactNeighborY="166505"/>
      <dgm:spPr/>
    </dgm:pt>
    <dgm:pt modelId="{E3E0862E-8F6C-4DFC-A1E5-C20DE3CFE601}" type="pres">
      <dgm:prSet presAssocID="{BEF07307-DFE4-4A76-930D-7F2978D93E9D}" presName="textBox3c" presStyleLbl="revTx" presStyleIdx="2" presStyleCnt="3" custScaleX="520783" custScaleY="143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D23C6-F0F8-4DAD-BD12-8F622E7EC377}" type="presOf" srcId="{6F6791AF-421D-4485-B41F-21011AEEC09F}" destId="{E9FE7F0F-1D37-4BB8-9646-CF62D7D04B6A}" srcOrd="0" destOrd="0" presId="urn:microsoft.com/office/officeart/2005/8/layout/arrow2"/>
    <dgm:cxn modelId="{F21B8EF8-F9E3-49FB-B293-16DC83F1AE8D}" type="presOf" srcId="{38E16586-469B-4CB8-8220-0AD264B45620}" destId="{F555CEE2-A57F-47E0-AAD1-DDF79DA3FEBF}" srcOrd="0" destOrd="0" presId="urn:microsoft.com/office/officeart/2005/8/layout/arrow2"/>
    <dgm:cxn modelId="{775A9F92-88AC-457B-A6FC-2E3F349928D1}" srcId="{38E16586-469B-4CB8-8220-0AD264B45620}" destId="{518F9760-7A7C-4D3F-A564-B329F5A78EFB}" srcOrd="0" destOrd="0" parTransId="{0EBA346E-6241-42E7-B8AA-FA6605638A79}" sibTransId="{E1493E51-18EE-4467-8AE4-890EF89A89C3}"/>
    <dgm:cxn modelId="{7BD011ED-1E3D-42B5-A456-8B3D3ADC4958}" srcId="{38E16586-469B-4CB8-8220-0AD264B45620}" destId="{6F6791AF-421D-4485-B41F-21011AEEC09F}" srcOrd="1" destOrd="0" parTransId="{82E39F88-50ED-41F2-B940-2431EDC2B4A1}" sibTransId="{EAEDFE7D-FCE2-4E82-9059-F9E0B3F56C4F}"/>
    <dgm:cxn modelId="{832635D8-8353-4E8E-ADD0-D824DFC9841A}" type="presOf" srcId="{518F9760-7A7C-4D3F-A564-B329F5A78EFB}" destId="{0C631AA2-E445-4DBF-AD70-CD1FB99347D6}" srcOrd="0" destOrd="0" presId="urn:microsoft.com/office/officeart/2005/8/layout/arrow2"/>
    <dgm:cxn modelId="{2C0C5C52-B62F-4BC4-A301-B91AEA3EE8BC}" type="presOf" srcId="{BEF07307-DFE4-4A76-930D-7F2978D93E9D}" destId="{E3E0862E-8F6C-4DFC-A1E5-C20DE3CFE601}" srcOrd="0" destOrd="0" presId="urn:microsoft.com/office/officeart/2005/8/layout/arrow2"/>
    <dgm:cxn modelId="{532E8468-0F4F-4E2A-BDED-E9DDB1983891}" srcId="{38E16586-469B-4CB8-8220-0AD264B45620}" destId="{BEF07307-DFE4-4A76-930D-7F2978D93E9D}" srcOrd="2" destOrd="0" parTransId="{F7405E32-A0C1-403B-8BDD-A0E0EA0D7F7D}" sibTransId="{3DB05DE6-5F6F-441F-B8B8-AC2B9668ECF8}"/>
    <dgm:cxn modelId="{37C0E203-D4EA-4EA4-9BBB-6E08002256C3}" type="presParOf" srcId="{F555CEE2-A57F-47E0-AAD1-DDF79DA3FEBF}" destId="{55E507AE-3B8C-4881-8811-DEEF6786A320}" srcOrd="0" destOrd="0" presId="urn:microsoft.com/office/officeart/2005/8/layout/arrow2"/>
    <dgm:cxn modelId="{54E28A60-4820-4B17-A34B-F848C960E93E}" type="presParOf" srcId="{F555CEE2-A57F-47E0-AAD1-DDF79DA3FEBF}" destId="{C614E927-F10F-4BF3-B24F-43B2D448413A}" srcOrd="1" destOrd="0" presId="urn:microsoft.com/office/officeart/2005/8/layout/arrow2"/>
    <dgm:cxn modelId="{E16D0B1F-2DF2-4081-A0C7-7F5C9798C5ED}" type="presParOf" srcId="{C614E927-F10F-4BF3-B24F-43B2D448413A}" destId="{5EA6A9B9-E5A1-44F4-9723-5470E21C9BD8}" srcOrd="0" destOrd="0" presId="urn:microsoft.com/office/officeart/2005/8/layout/arrow2"/>
    <dgm:cxn modelId="{2752C6BC-D394-44A7-A8EA-B19C75303C01}" type="presParOf" srcId="{C614E927-F10F-4BF3-B24F-43B2D448413A}" destId="{0C631AA2-E445-4DBF-AD70-CD1FB99347D6}" srcOrd="1" destOrd="0" presId="urn:microsoft.com/office/officeart/2005/8/layout/arrow2"/>
    <dgm:cxn modelId="{C00E6A8A-A246-4D92-957D-9E24811E6D41}" type="presParOf" srcId="{C614E927-F10F-4BF3-B24F-43B2D448413A}" destId="{5B18EEBC-4E6A-4BC5-950F-3D65F9462E5B}" srcOrd="2" destOrd="0" presId="urn:microsoft.com/office/officeart/2005/8/layout/arrow2"/>
    <dgm:cxn modelId="{B56F1EC3-4428-4554-BABD-BE5EAE268984}" type="presParOf" srcId="{C614E927-F10F-4BF3-B24F-43B2D448413A}" destId="{E9FE7F0F-1D37-4BB8-9646-CF62D7D04B6A}" srcOrd="3" destOrd="0" presId="urn:microsoft.com/office/officeart/2005/8/layout/arrow2"/>
    <dgm:cxn modelId="{406C265E-0A35-4E4F-B871-EBDE5DA34C3A}" type="presParOf" srcId="{C614E927-F10F-4BF3-B24F-43B2D448413A}" destId="{F3EF8EB8-3897-4CF1-A5CB-D9E15307A574}" srcOrd="4" destOrd="0" presId="urn:microsoft.com/office/officeart/2005/8/layout/arrow2"/>
    <dgm:cxn modelId="{7C4CFA89-E7D9-4DC5-93CD-7C7A08A9DDF7}" type="presParOf" srcId="{C614E927-F10F-4BF3-B24F-43B2D448413A}" destId="{E3E0862E-8F6C-4DFC-A1E5-C20DE3CFE60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5D468-2497-4B02-95A8-15F9D66E9F3C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65FF0B-CE8A-48AD-9AB3-711DB383C02D}">
      <dgm:prSet phldrT="[Текст]"/>
      <dgm:spPr/>
      <dgm:t>
        <a:bodyPr/>
        <a:lstStyle/>
        <a:p>
          <a:r>
            <a:rPr lang="ru-RU" dirty="0" smtClean="0"/>
            <a:t>1. Публично определяется социальный заказ</a:t>
          </a:r>
          <a:endParaRPr lang="ru-RU" dirty="0"/>
        </a:p>
      </dgm:t>
    </dgm:pt>
    <dgm:pt modelId="{BF5257AC-64DD-4CC8-A8B1-B4E5D02D1ADE}" type="parTrans" cxnId="{FCE41D23-8BD6-4194-B914-D90195D86039}">
      <dgm:prSet/>
      <dgm:spPr/>
      <dgm:t>
        <a:bodyPr/>
        <a:lstStyle/>
        <a:p>
          <a:endParaRPr lang="ru-RU"/>
        </a:p>
      </dgm:t>
    </dgm:pt>
    <dgm:pt modelId="{CE283649-E307-4667-B49D-66BFF2CA3153}" type="sibTrans" cxnId="{FCE41D23-8BD6-4194-B914-D90195D86039}">
      <dgm:prSet/>
      <dgm:spPr/>
      <dgm:t>
        <a:bodyPr/>
        <a:lstStyle/>
        <a:p>
          <a:endParaRPr lang="ru-RU"/>
        </a:p>
      </dgm:t>
    </dgm:pt>
    <dgm:pt modelId="{7543E35C-7347-4C49-9DC0-8EBDB942F13E}">
      <dgm:prSet phldrT="[Текст]"/>
      <dgm:spPr/>
      <dgm:t>
        <a:bodyPr/>
        <a:lstStyle/>
        <a:p>
          <a:r>
            <a:rPr lang="ru-RU" dirty="0" smtClean="0"/>
            <a:t>2. Применение новых способов организации оказания государственных (муниципальных) услуг</a:t>
          </a:r>
          <a:endParaRPr lang="ru-RU" dirty="0"/>
        </a:p>
      </dgm:t>
    </dgm:pt>
    <dgm:pt modelId="{BD3DC480-D506-4145-8C37-14C15160E379}" type="parTrans" cxnId="{D8CAD168-7B99-46B3-8161-1B3B1082AA8B}">
      <dgm:prSet/>
      <dgm:spPr/>
      <dgm:t>
        <a:bodyPr/>
        <a:lstStyle/>
        <a:p>
          <a:endParaRPr lang="ru-RU"/>
        </a:p>
      </dgm:t>
    </dgm:pt>
    <dgm:pt modelId="{513C0D81-55B8-47D7-B2F2-53B1D593F53D}" type="sibTrans" cxnId="{D8CAD168-7B99-46B3-8161-1B3B1082AA8B}">
      <dgm:prSet/>
      <dgm:spPr/>
      <dgm:t>
        <a:bodyPr/>
        <a:lstStyle/>
        <a:p>
          <a:endParaRPr lang="ru-RU"/>
        </a:p>
      </dgm:t>
    </dgm:pt>
    <dgm:pt modelId="{AF10B900-1D09-492E-A5F9-0D0E5312BC91}">
      <dgm:prSet phldrT="[Текст]"/>
      <dgm:spPr/>
      <dgm:t>
        <a:bodyPr/>
        <a:lstStyle/>
        <a:p>
          <a:r>
            <a:rPr lang="ru-RU" dirty="0" smtClean="0"/>
            <a:t>3. Единые подходы к финансовому обеспечению государственных и негосударственных исполнителей</a:t>
          </a:r>
          <a:endParaRPr lang="ru-RU" dirty="0"/>
        </a:p>
      </dgm:t>
    </dgm:pt>
    <dgm:pt modelId="{85397E18-D003-4B2B-88A9-22E6C9D63F37}" type="parTrans" cxnId="{A381A97E-B2E0-449C-8E24-772C6C4716F7}">
      <dgm:prSet/>
      <dgm:spPr/>
      <dgm:t>
        <a:bodyPr/>
        <a:lstStyle/>
        <a:p>
          <a:endParaRPr lang="ru-RU"/>
        </a:p>
      </dgm:t>
    </dgm:pt>
    <dgm:pt modelId="{D5E10E82-B3B0-420C-A485-256D7C865720}" type="sibTrans" cxnId="{A381A97E-B2E0-449C-8E24-772C6C4716F7}">
      <dgm:prSet/>
      <dgm:spPr/>
      <dgm:t>
        <a:bodyPr/>
        <a:lstStyle/>
        <a:p>
          <a:endParaRPr lang="ru-RU"/>
        </a:p>
      </dgm:t>
    </dgm:pt>
    <dgm:pt modelId="{20B70270-A1E4-484B-B55A-3D427E8ABF31}">
      <dgm:prSet phldrT="[Текст]"/>
      <dgm:spPr/>
      <dgm:t>
        <a:bodyPr/>
        <a:lstStyle/>
        <a:p>
          <a:r>
            <a:rPr lang="ru-RU" dirty="0" smtClean="0"/>
            <a:t>4. Разграничивается ответственность за неоказание (ненадлежащее оказание) государственных (муниципальных) услуг</a:t>
          </a:r>
          <a:endParaRPr lang="ru-RU" dirty="0"/>
        </a:p>
      </dgm:t>
    </dgm:pt>
    <dgm:pt modelId="{FE57F969-3C4A-4F09-A661-C2CF463C8883}" type="parTrans" cxnId="{FC8E19BF-56A7-46B3-ADB5-06929860F53E}">
      <dgm:prSet/>
      <dgm:spPr/>
      <dgm:t>
        <a:bodyPr/>
        <a:lstStyle/>
        <a:p>
          <a:endParaRPr lang="ru-RU"/>
        </a:p>
      </dgm:t>
    </dgm:pt>
    <dgm:pt modelId="{DE39C6FA-0076-4EDA-8636-EF3FB20E3CA3}" type="sibTrans" cxnId="{FC8E19BF-56A7-46B3-ADB5-06929860F53E}">
      <dgm:prSet/>
      <dgm:spPr/>
      <dgm:t>
        <a:bodyPr/>
        <a:lstStyle/>
        <a:p>
          <a:endParaRPr lang="ru-RU"/>
        </a:p>
      </dgm:t>
    </dgm:pt>
    <dgm:pt modelId="{83FBCE3C-3742-443B-9D9C-156B4F152038}" type="pres">
      <dgm:prSet presAssocID="{EA95D468-2497-4B02-95A8-15F9D66E9F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AAF5D-E7D6-4794-8083-1D0F3D1E1F91}" type="pres">
      <dgm:prSet presAssocID="{5365FF0B-CE8A-48AD-9AB3-711DB383C0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CD38F-1F99-4B44-A41F-873CECA95202}" type="pres">
      <dgm:prSet presAssocID="{CE283649-E307-4667-B49D-66BFF2CA3153}" presName="sibTrans" presStyleCnt="0"/>
      <dgm:spPr/>
      <dgm:t>
        <a:bodyPr/>
        <a:lstStyle/>
        <a:p>
          <a:endParaRPr lang="ru-RU"/>
        </a:p>
      </dgm:t>
    </dgm:pt>
    <dgm:pt modelId="{FCF55760-D1FC-4CE6-8913-E0D8A140EFA0}" type="pres">
      <dgm:prSet presAssocID="{7543E35C-7347-4C49-9DC0-8EBDB942F1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13ACA-9C93-4653-818E-0CEAFA838EDA}" type="pres">
      <dgm:prSet presAssocID="{513C0D81-55B8-47D7-B2F2-53B1D593F53D}" presName="sibTrans" presStyleCnt="0"/>
      <dgm:spPr/>
      <dgm:t>
        <a:bodyPr/>
        <a:lstStyle/>
        <a:p>
          <a:endParaRPr lang="ru-RU"/>
        </a:p>
      </dgm:t>
    </dgm:pt>
    <dgm:pt modelId="{2921F8DA-0865-4D04-96A3-4492C37C7157}" type="pres">
      <dgm:prSet presAssocID="{AF10B900-1D09-492E-A5F9-0D0E5312BC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7FA03-3A93-4B61-9B9B-4A1051BEDD7D}" type="pres">
      <dgm:prSet presAssocID="{D5E10E82-B3B0-420C-A485-256D7C865720}" presName="sibTrans" presStyleCnt="0"/>
      <dgm:spPr/>
      <dgm:t>
        <a:bodyPr/>
        <a:lstStyle/>
        <a:p>
          <a:endParaRPr lang="ru-RU"/>
        </a:p>
      </dgm:t>
    </dgm:pt>
    <dgm:pt modelId="{46EC60CC-37C7-4A40-BD83-C0A4D39BC37D}" type="pres">
      <dgm:prSet presAssocID="{20B70270-A1E4-484B-B55A-3D427E8ABF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6F9AB-AF46-4A22-9FC6-7EE79516568B}" type="presOf" srcId="{7543E35C-7347-4C49-9DC0-8EBDB942F13E}" destId="{FCF55760-D1FC-4CE6-8913-E0D8A140EFA0}" srcOrd="0" destOrd="0" presId="urn:microsoft.com/office/officeart/2005/8/layout/default"/>
    <dgm:cxn modelId="{D8CAD168-7B99-46B3-8161-1B3B1082AA8B}" srcId="{EA95D468-2497-4B02-95A8-15F9D66E9F3C}" destId="{7543E35C-7347-4C49-9DC0-8EBDB942F13E}" srcOrd="1" destOrd="0" parTransId="{BD3DC480-D506-4145-8C37-14C15160E379}" sibTransId="{513C0D81-55B8-47D7-B2F2-53B1D593F53D}"/>
    <dgm:cxn modelId="{18B125DB-3D25-4A07-BFB1-EEB289CD0F2B}" type="presOf" srcId="{5365FF0B-CE8A-48AD-9AB3-711DB383C02D}" destId="{891AAF5D-E7D6-4794-8083-1D0F3D1E1F91}" srcOrd="0" destOrd="0" presId="urn:microsoft.com/office/officeart/2005/8/layout/default"/>
    <dgm:cxn modelId="{F05438AC-F34D-46D3-8FC9-F6CF92BB2C2D}" type="presOf" srcId="{AF10B900-1D09-492E-A5F9-0D0E5312BC91}" destId="{2921F8DA-0865-4D04-96A3-4492C37C7157}" srcOrd="0" destOrd="0" presId="urn:microsoft.com/office/officeart/2005/8/layout/default"/>
    <dgm:cxn modelId="{FC8E19BF-56A7-46B3-ADB5-06929860F53E}" srcId="{EA95D468-2497-4B02-95A8-15F9D66E9F3C}" destId="{20B70270-A1E4-484B-B55A-3D427E8ABF31}" srcOrd="3" destOrd="0" parTransId="{FE57F969-3C4A-4F09-A661-C2CF463C8883}" sibTransId="{DE39C6FA-0076-4EDA-8636-EF3FB20E3CA3}"/>
    <dgm:cxn modelId="{AFE8F4D8-D30B-4EB5-AABB-DE5DBA5AD8C4}" type="presOf" srcId="{20B70270-A1E4-484B-B55A-3D427E8ABF31}" destId="{46EC60CC-37C7-4A40-BD83-C0A4D39BC37D}" srcOrd="0" destOrd="0" presId="urn:microsoft.com/office/officeart/2005/8/layout/default"/>
    <dgm:cxn modelId="{A381A97E-B2E0-449C-8E24-772C6C4716F7}" srcId="{EA95D468-2497-4B02-95A8-15F9D66E9F3C}" destId="{AF10B900-1D09-492E-A5F9-0D0E5312BC91}" srcOrd="2" destOrd="0" parTransId="{85397E18-D003-4B2B-88A9-22E6C9D63F37}" sibTransId="{D5E10E82-B3B0-420C-A485-256D7C865720}"/>
    <dgm:cxn modelId="{FCE41D23-8BD6-4194-B914-D90195D86039}" srcId="{EA95D468-2497-4B02-95A8-15F9D66E9F3C}" destId="{5365FF0B-CE8A-48AD-9AB3-711DB383C02D}" srcOrd="0" destOrd="0" parTransId="{BF5257AC-64DD-4CC8-A8B1-B4E5D02D1ADE}" sibTransId="{CE283649-E307-4667-B49D-66BFF2CA3153}"/>
    <dgm:cxn modelId="{9E0A4B7B-3BA0-4609-AFEA-4C28B44D3367}" type="presOf" srcId="{EA95D468-2497-4B02-95A8-15F9D66E9F3C}" destId="{83FBCE3C-3742-443B-9D9C-156B4F152038}" srcOrd="0" destOrd="0" presId="urn:microsoft.com/office/officeart/2005/8/layout/default"/>
    <dgm:cxn modelId="{D3C410A4-6AAB-4AEE-94D8-28243FC392AD}" type="presParOf" srcId="{83FBCE3C-3742-443B-9D9C-156B4F152038}" destId="{891AAF5D-E7D6-4794-8083-1D0F3D1E1F91}" srcOrd="0" destOrd="0" presId="urn:microsoft.com/office/officeart/2005/8/layout/default"/>
    <dgm:cxn modelId="{4526C327-3B83-409A-B579-D81B49F8F852}" type="presParOf" srcId="{83FBCE3C-3742-443B-9D9C-156B4F152038}" destId="{D9ACD38F-1F99-4B44-A41F-873CECA95202}" srcOrd="1" destOrd="0" presId="urn:microsoft.com/office/officeart/2005/8/layout/default"/>
    <dgm:cxn modelId="{FC59B940-A219-4372-8C28-522CEA502851}" type="presParOf" srcId="{83FBCE3C-3742-443B-9D9C-156B4F152038}" destId="{FCF55760-D1FC-4CE6-8913-E0D8A140EFA0}" srcOrd="2" destOrd="0" presId="urn:microsoft.com/office/officeart/2005/8/layout/default"/>
    <dgm:cxn modelId="{733698C8-D527-4F2A-863B-204F67485E8B}" type="presParOf" srcId="{83FBCE3C-3742-443B-9D9C-156B4F152038}" destId="{F3D13ACA-9C93-4653-818E-0CEAFA838EDA}" srcOrd="3" destOrd="0" presId="urn:microsoft.com/office/officeart/2005/8/layout/default"/>
    <dgm:cxn modelId="{E7753FA2-23F4-40F8-AE08-79331416EBFA}" type="presParOf" srcId="{83FBCE3C-3742-443B-9D9C-156B4F152038}" destId="{2921F8DA-0865-4D04-96A3-4492C37C7157}" srcOrd="4" destOrd="0" presId="urn:microsoft.com/office/officeart/2005/8/layout/default"/>
    <dgm:cxn modelId="{2A151DAF-A318-4C1C-B394-D2F04E3342C5}" type="presParOf" srcId="{83FBCE3C-3742-443B-9D9C-156B4F152038}" destId="{F0B7FA03-3A93-4B61-9B9B-4A1051BEDD7D}" srcOrd="5" destOrd="0" presId="urn:microsoft.com/office/officeart/2005/8/layout/default"/>
    <dgm:cxn modelId="{9FF0B5EA-53E3-4486-A971-AA245EAB6679}" type="presParOf" srcId="{83FBCE3C-3742-443B-9D9C-156B4F152038}" destId="{46EC60CC-37C7-4A40-BD83-C0A4D39BC3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25EF86-9CDE-463C-B5BF-FC784231F559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875CF2-53F4-4A96-8815-9DCCD8EE21AB}">
      <dgm:prSet phldrT="[Текст]"/>
      <dgm:spPr/>
      <dgm:t>
        <a:bodyPr/>
        <a:lstStyle/>
        <a:p>
          <a:r>
            <a:rPr lang="ru-RU" dirty="0" smtClean="0"/>
            <a:t>Определение целевых показателей, плана их достижения </a:t>
          </a:r>
          <a:endParaRPr lang="ru-RU" dirty="0"/>
        </a:p>
      </dgm:t>
    </dgm:pt>
    <dgm:pt modelId="{CDD3597B-D14D-400B-A0DC-271035F73B2B}" type="parTrans" cxnId="{FDC43C4E-4852-4476-82A1-9754EAD6076C}">
      <dgm:prSet/>
      <dgm:spPr/>
      <dgm:t>
        <a:bodyPr/>
        <a:lstStyle/>
        <a:p>
          <a:endParaRPr lang="ru-RU"/>
        </a:p>
      </dgm:t>
    </dgm:pt>
    <dgm:pt modelId="{C00C8E65-D08C-4A09-BDCD-364CA04D0D60}" type="sibTrans" cxnId="{FDC43C4E-4852-4476-82A1-9754EAD6076C}">
      <dgm:prSet/>
      <dgm:spPr/>
      <dgm:t>
        <a:bodyPr/>
        <a:lstStyle/>
        <a:p>
          <a:endParaRPr lang="ru-RU"/>
        </a:p>
      </dgm:t>
    </dgm:pt>
    <dgm:pt modelId="{24E52AAF-1A0C-433E-A793-1448BDE2ABA5}">
      <dgm:prSet phldrT="[Текст]"/>
      <dgm:spPr/>
      <dgm:t>
        <a:bodyPr/>
        <a:lstStyle/>
        <a:p>
          <a:r>
            <a:rPr lang="ru-RU" dirty="0" smtClean="0"/>
            <a:t>Определение исполнителей услуг </a:t>
          </a:r>
          <a:endParaRPr lang="ru-RU" dirty="0"/>
        </a:p>
      </dgm:t>
    </dgm:pt>
    <dgm:pt modelId="{A583F48C-DDD6-4740-8152-1A0BC15F6259}" type="parTrans" cxnId="{F978B3ED-E7EE-46E5-B6A2-56FC46BC4933}">
      <dgm:prSet/>
      <dgm:spPr/>
      <dgm:t>
        <a:bodyPr/>
        <a:lstStyle/>
        <a:p>
          <a:endParaRPr lang="ru-RU"/>
        </a:p>
      </dgm:t>
    </dgm:pt>
    <dgm:pt modelId="{376B1FD4-7612-4D1F-863B-9398158D7DB3}" type="sibTrans" cxnId="{F978B3ED-E7EE-46E5-B6A2-56FC46BC4933}">
      <dgm:prSet/>
      <dgm:spPr/>
      <dgm:t>
        <a:bodyPr/>
        <a:lstStyle/>
        <a:p>
          <a:endParaRPr lang="ru-RU"/>
        </a:p>
      </dgm:t>
    </dgm:pt>
    <dgm:pt modelId="{C1E656CD-097D-4916-ABA1-0220E05C9B37}">
      <dgm:prSet phldrT="[Текст]"/>
      <dgm:spPr/>
      <dgm:t>
        <a:bodyPr/>
        <a:lstStyle/>
        <a:p>
          <a:r>
            <a:rPr lang="ru-RU" dirty="0" smtClean="0"/>
            <a:t>Оказание услуг исполнителем, мониторинг исполнения</a:t>
          </a:r>
          <a:endParaRPr lang="ru-RU" dirty="0"/>
        </a:p>
      </dgm:t>
    </dgm:pt>
    <dgm:pt modelId="{9E3A9EB9-C869-4A56-BAF8-03A8564EAB21}" type="parTrans" cxnId="{5DA9563F-CB49-4B05-9D95-73FB4DF70851}">
      <dgm:prSet/>
      <dgm:spPr/>
      <dgm:t>
        <a:bodyPr/>
        <a:lstStyle/>
        <a:p>
          <a:endParaRPr lang="ru-RU"/>
        </a:p>
      </dgm:t>
    </dgm:pt>
    <dgm:pt modelId="{F5ECA07A-BE52-4F1E-A0BB-BD46462A310E}" type="sibTrans" cxnId="{5DA9563F-CB49-4B05-9D95-73FB4DF70851}">
      <dgm:prSet/>
      <dgm:spPr/>
      <dgm:t>
        <a:bodyPr/>
        <a:lstStyle/>
        <a:p>
          <a:endParaRPr lang="ru-RU"/>
        </a:p>
      </dgm:t>
    </dgm:pt>
    <dgm:pt modelId="{1B6F8244-23BE-4E69-9BCA-EE7ABE0EF80C}">
      <dgm:prSet/>
      <dgm:spPr/>
      <dgm:t>
        <a:bodyPr/>
        <a:lstStyle/>
        <a:p>
          <a:r>
            <a:rPr lang="ru-RU" dirty="0" smtClean="0"/>
            <a:t>Определение «площадок для диалога» и коммуникационная стратегия</a:t>
          </a:r>
          <a:endParaRPr lang="ru-RU" dirty="0"/>
        </a:p>
      </dgm:t>
    </dgm:pt>
    <dgm:pt modelId="{12EC55F1-EE4D-452F-BF99-B9622EEFA515}" type="parTrans" cxnId="{944CCB27-D62A-47E7-96A9-83C3F7333655}">
      <dgm:prSet/>
      <dgm:spPr/>
      <dgm:t>
        <a:bodyPr/>
        <a:lstStyle/>
        <a:p>
          <a:endParaRPr lang="ru-RU"/>
        </a:p>
      </dgm:t>
    </dgm:pt>
    <dgm:pt modelId="{A983A46B-DC40-4B07-BBE1-0B940184F948}" type="sibTrans" cxnId="{944CCB27-D62A-47E7-96A9-83C3F7333655}">
      <dgm:prSet/>
      <dgm:spPr/>
      <dgm:t>
        <a:bodyPr/>
        <a:lstStyle/>
        <a:p>
          <a:endParaRPr lang="ru-RU"/>
        </a:p>
      </dgm:t>
    </dgm:pt>
    <dgm:pt modelId="{52805CDD-AE59-416E-B303-DD60FCDD3CC6}">
      <dgm:prSet custT="1"/>
      <dgm:spPr/>
      <dgm:t>
        <a:bodyPr/>
        <a:lstStyle/>
        <a:p>
          <a:r>
            <a:rPr lang="ru-RU" sz="1100" dirty="0" smtClean="0"/>
            <a:t>Утверждение и публикация социальных заказов </a:t>
          </a:r>
          <a:endParaRPr lang="ru-RU" sz="1100" dirty="0"/>
        </a:p>
      </dgm:t>
    </dgm:pt>
    <dgm:pt modelId="{9E99BB0F-4381-4EE8-9994-D3E2D5221516}" type="parTrans" cxnId="{9DCE6BA5-2CE9-4DF1-8301-7F01743BFA3A}">
      <dgm:prSet/>
      <dgm:spPr/>
      <dgm:t>
        <a:bodyPr/>
        <a:lstStyle/>
        <a:p>
          <a:endParaRPr lang="ru-RU"/>
        </a:p>
      </dgm:t>
    </dgm:pt>
    <dgm:pt modelId="{27F7F27B-D218-4B1D-87D6-0D2C8895BDA1}" type="sibTrans" cxnId="{9DCE6BA5-2CE9-4DF1-8301-7F01743BFA3A}">
      <dgm:prSet/>
      <dgm:spPr/>
      <dgm:t>
        <a:bodyPr/>
        <a:lstStyle/>
        <a:p>
          <a:endParaRPr lang="ru-RU"/>
        </a:p>
      </dgm:t>
    </dgm:pt>
    <dgm:pt modelId="{83C33F26-4EAA-41CD-97B8-7250EFEC0397}" type="pres">
      <dgm:prSet presAssocID="{1A25EF86-9CDE-463C-B5BF-FC784231F55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16B2E1-F691-43AC-BADE-D75235A3FB11}" type="pres">
      <dgm:prSet presAssocID="{1A25EF86-9CDE-463C-B5BF-FC784231F559}" presName="arrow" presStyleLbl="bgShp" presStyleIdx="0" presStyleCnt="1"/>
      <dgm:spPr/>
    </dgm:pt>
    <dgm:pt modelId="{1573E320-58FC-4FB9-AD8E-CCA98698B572}" type="pres">
      <dgm:prSet presAssocID="{1A25EF86-9CDE-463C-B5BF-FC784231F559}" presName="arrowDiagram5" presStyleCnt="0"/>
      <dgm:spPr/>
    </dgm:pt>
    <dgm:pt modelId="{F341AE60-9DB1-4EFC-813B-283D5E9AC209}" type="pres">
      <dgm:prSet presAssocID="{52805CDD-AE59-416E-B303-DD60FCDD3CC6}" presName="bullet5a" presStyleLbl="node1" presStyleIdx="0" presStyleCnt="5"/>
      <dgm:spPr/>
    </dgm:pt>
    <dgm:pt modelId="{7050BF64-C5FD-4E4E-AB3B-D7C3DDA9A389}" type="pres">
      <dgm:prSet presAssocID="{52805CDD-AE59-416E-B303-DD60FCDD3CC6}" presName="textBox5a" presStyleLbl="revTx" presStyleIdx="0" presStyleCnt="5" custScaleX="125467" custLinFactNeighborX="6617" custLinFactNeighborY="2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9D2F-3E5F-4CC2-816A-4BAA35B61856}" type="pres">
      <dgm:prSet presAssocID="{FE875CF2-53F4-4A96-8815-9DCCD8EE21AB}" presName="bullet5b" presStyleLbl="node1" presStyleIdx="1" presStyleCnt="5"/>
      <dgm:spPr/>
    </dgm:pt>
    <dgm:pt modelId="{056C91D7-6509-4241-AFEF-59DEDE3A271B}" type="pres">
      <dgm:prSet presAssocID="{FE875CF2-53F4-4A96-8815-9DCCD8EE21AB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9D50C-5494-4707-8F5A-1688EAB636C3}" type="pres">
      <dgm:prSet presAssocID="{1B6F8244-23BE-4E69-9BCA-EE7ABE0EF80C}" presName="bullet5c" presStyleLbl="node1" presStyleIdx="2" presStyleCnt="5"/>
      <dgm:spPr/>
    </dgm:pt>
    <dgm:pt modelId="{53A89EBC-C678-4D38-9478-86A8DB0D0715}" type="pres">
      <dgm:prSet presAssocID="{1B6F8244-23BE-4E69-9BCA-EE7ABE0EF80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3ABDF-DF42-4AA2-99C1-46EEC4B256F3}" type="pres">
      <dgm:prSet presAssocID="{24E52AAF-1A0C-433E-A793-1448BDE2ABA5}" presName="bullet5d" presStyleLbl="node1" presStyleIdx="3" presStyleCnt="5"/>
      <dgm:spPr/>
    </dgm:pt>
    <dgm:pt modelId="{23234691-FF11-43E4-8C24-74399EF0B041}" type="pres">
      <dgm:prSet presAssocID="{24E52AAF-1A0C-433E-A793-1448BDE2ABA5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62D7A-CCA4-49E7-A6B0-84E595199AEC}" type="pres">
      <dgm:prSet presAssocID="{C1E656CD-097D-4916-ABA1-0220E05C9B37}" presName="bullet5e" presStyleLbl="node1" presStyleIdx="4" presStyleCnt="5"/>
      <dgm:spPr/>
    </dgm:pt>
    <dgm:pt modelId="{B4C0D351-C9F2-4142-8CFF-AE8141C134EF}" type="pres">
      <dgm:prSet presAssocID="{C1E656CD-097D-4916-ABA1-0220E05C9B37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CCB27-D62A-47E7-96A9-83C3F7333655}" srcId="{1A25EF86-9CDE-463C-B5BF-FC784231F559}" destId="{1B6F8244-23BE-4E69-9BCA-EE7ABE0EF80C}" srcOrd="2" destOrd="0" parTransId="{12EC55F1-EE4D-452F-BF99-B9622EEFA515}" sibTransId="{A983A46B-DC40-4B07-BBE1-0B940184F948}"/>
    <dgm:cxn modelId="{F978B3ED-E7EE-46E5-B6A2-56FC46BC4933}" srcId="{1A25EF86-9CDE-463C-B5BF-FC784231F559}" destId="{24E52AAF-1A0C-433E-A793-1448BDE2ABA5}" srcOrd="3" destOrd="0" parTransId="{A583F48C-DDD6-4740-8152-1A0BC15F6259}" sibTransId="{376B1FD4-7612-4D1F-863B-9398158D7DB3}"/>
    <dgm:cxn modelId="{FDC43C4E-4852-4476-82A1-9754EAD6076C}" srcId="{1A25EF86-9CDE-463C-B5BF-FC784231F559}" destId="{FE875CF2-53F4-4A96-8815-9DCCD8EE21AB}" srcOrd="1" destOrd="0" parTransId="{CDD3597B-D14D-400B-A0DC-271035F73B2B}" sibTransId="{C00C8E65-D08C-4A09-BDCD-364CA04D0D60}"/>
    <dgm:cxn modelId="{9ED06501-9309-4C47-91DD-56B1534099FA}" type="presOf" srcId="{C1E656CD-097D-4916-ABA1-0220E05C9B37}" destId="{B4C0D351-C9F2-4142-8CFF-AE8141C134EF}" srcOrd="0" destOrd="0" presId="urn:microsoft.com/office/officeart/2005/8/layout/arrow2"/>
    <dgm:cxn modelId="{5857DAA1-3A97-48A9-9E57-19E79FA0FAA6}" type="presOf" srcId="{24E52AAF-1A0C-433E-A793-1448BDE2ABA5}" destId="{23234691-FF11-43E4-8C24-74399EF0B041}" srcOrd="0" destOrd="0" presId="urn:microsoft.com/office/officeart/2005/8/layout/arrow2"/>
    <dgm:cxn modelId="{C230F465-DC4B-4836-B6B8-6FA1A80CAAA9}" type="presOf" srcId="{1A25EF86-9CDE-463C-B5BF-FC784231F559}" destId="{83C33F26-4EAA-41CD-97B8-7250EFEC0397}" srcOrd="0" destOrd="0" presId="urn:microsoft.com/office/officeart/2005/8/layout/arrow2"/>
    <dgm:cxn modelId="{8F14578D-A889-4B72-B90A-4CE8159714EE}" type="presOf" srcId="{1B6F8244-23BE-4E69-9BCA-EE7ABE0EF80C}" destId="{53A89EBC-C678-4D38-9478-86A8DB0D0715}" srcOrd="0" destOrd="0" presId="urn:microsoft.com/office/officeart/2005/8/layout/arrow2"/>
    <dgm:cxn modelId="{10E5BA7C-0D58-4139-AF63-EB4436315A4B}" type="presOf" srcId="{52805CDD-AE59-416E-B303-DD60FCDD3CC6}" destId="{7050BF64-C5FD-4E4E-AB3B-D7C3DDA9A389}" srcOrd="0" destOrd="0" presId="urn:microsoft.com/office/officeart/2005/8/layout/arrow2"/>
    <dgm:cxn modelId="{F16E2DE5-A7CB-4968-844D-96F172CE337E}" type="presOf" srcId="{FE875CF2-53F4-4A96-8815-9DCCD8EE21AB}" destId="{056C91D7-6509-4241-AFEF-59DEDE3A271B}" srcOrd="0" destOrd="0" presId="urn:microsoft.com/office/officeart/2005/8/layout/arrow2"/>
    <dgm:cxn modelId="{9DCE6BA5-2CE9-4DF1-8301-7F01743BFA3A}" srcId="{1A25EF86-9CDE-463C-B5BF-FC784231F559}" destId="{52805CDD-AE59-416E-B303-DD60FCDD3CC6}" srcOrd="0" destOrd="0" parTransId="{9E99BB0F-4381-4EE8-9994-D3E2D5221516}" sibTransId="{27F7F27B-D218-4B1D-87D6-0D2C8895BDA1}"/>
    <dgm:cxn modelId="{5DA9563F-CB49-4B05-9D95-73FB4DF70851}" srcId="{1A25EF86-9CDE-463C-B5BF-FC784231F559}" destId="{C1E656CD-097D-4916-ABA1-0220E05C9B37}" srcOrd="4" destOrd="0" parTransId="{9E3A9EB9-C869-4A56-BAF8-03A8564EAB21}" sibTransId="{F5ECA07A-BE52-4F1E-A0BB-BD46462A310E}"/>
    <dgm:cxn modelId="{1CFB7DDA-CF28-4B8B-9138-6D9087D0C234}" type="presParOf" srcId="{83C33F26-4EAA-41CD-97B8-7250EFEC0397}" destId="{2716B2E1-F691-43AC-BADE-D75235A3FB11}" srcOrd="0" destOrd="0" presId="urn:microsoft.com/office/officeart/2005/8/layout/arrow2"/>
    <dgm:cxn modelId="{30CD34A6-01B9-44D4-B5B6-03F7B61EFAC3}" type="presParOf" srcId="{83C33F26-4EAA-41CD-97B8-7250EFEC0397}" destId="{1573E320-58FC-4FB9-AD8E-CCA98698B572}" srcOrd="1" destOrd="0" presId="urn:microsoft.com/office/officeart/2005/8/layout/arrow2"/>
    <dgm:cxn modelId="{CC2C826B-4E75-4DF6-BBC8-D815281AD298}" type="presParOf" srcId="{1573E320-58FC-4FB9-AD8E-CCA98698B572}" destId="{F341AE60-9DB1-4EFC-813B-283D5E9AC209}" srcOrd="0" destOrd="0" presId="urn:microsoft.com/office/officeart/2005/8/layout/arrow2"/>
    <dgm:cxn modelId="{22166386-4D7C-4AB5-8FF6-613890775B2B}" type="presParOf" srcId="{1573E320-58FC-4FB9-AD8E-CCA98698B572}" destId="{7050BF64-C5FD-4E4E-AB3B-D7C3DDA9A389}" srcOrd="1" destOrd="0" presId="urn:microsoft.com/office/officeart/2005/8/layout/arrow2"/>
    <dgm:cxn modelId="{87EF26C8-48A3-4B0F-820A-572C430AAC17}" type="presParOf" srcId="{1573E320-58FC-4FB9-AD8E-CCA98698B572}" destId="{15B49D2F-3E5F-4CC2-816A-4BAA35B61856}" srcOrd="2" destOrd="0" presId="urn:microsoft.com/office/officeart/2005/8/layout/arrow2"/>
    <dgm:cxn modelId="{C779E56E-4C6A-4A1C-AE38-6FCA41DBA70D}" type="presParOf" srcId="{1573E320-58FC-4FB9-AD8E-CCA98698B572}" destId="{056C91D7-6509-4241-AFEF-59DEDE3A271B}" srcOrd="3" destOrd="0" presId="urn:microsoft.com/office/officeart/2005/8/layout/arrow2"/>
    <dgm:cxn modelId="{14F24D6D-DF4E-4D66-A0DC-DB72C8E1CEF2}" type="presParOf" srcId="{1573E320-58FC-4FB9-AD8E-CCA98698B572}" destId="{0299D50C-5494-4707-8F5A-1688EAB636C3}" srcOrd="4" destOrd="0" presId="urn:microsoft.com/office/officeart/2005/8/layout/arrow2"/>
    <dgm:cxn modelId="{6DDA193A-4629-4AAE-92F9-43622760B76B}" type="presParOf" srcId="{1573E320-58FC-4FB9-AD8E-CCA98698B572}" destId="{53A89EBC-C678-4D38-9478-86A8DB0D0715}" srcOrd="5" destOrd="0" presId="urn:microsoft.com/office/officeart/2005/8/layout/arrow2"/>
    <dgm:cxn modelId="{198F0D0D-CCE4-49E4-B5A6-C14E5E8AD524}" type="presParOf" srcId="{1573E320-58FC-4FB9-AD8E-CCA98698B572}" destId="{41B3ABDF-DF42-4AA2-99C1-46EEC4B256F3}" srcOrd="6" destOrd="0" presId="urn:microsoft.com/office/officeart/2005/8/layout/arrow2"/>
    <dgm:cxn modelId="{4A99F79D-2AD7-4AFC-A401-43D833BFEA57}" type="presParOf" srcId="{1573E320-58FC-4FB9-AD8E-CCA98698B572}" destId="{23234691-FF11-43E4-8C24-74399EF0B041}" srcOrd="7" destOrd="0" presId="urn:microsoft.com/office/officeart/2005/8/layout/arrow2"/>
    <dgm:cxn modelId="{CC9416CB-16B8-4F90-A135-80C86FE80242}" type="presParOf" srcId="{1573E320-58FC-4FB9-AD8E-CCA98698B572}" destId="{41D62D7A-CCA4-49E7-A6B0-84E595199AEC}" srcOrd="8" destOrd="0" presId="urn:microsoft.com/office/officeart/2005/8/layout/arrow2"/>
    <dgm:cxn modelId="{207500CD-89A2-469C-A4F2-C592B151A3E9}" type="presParOf" srcId="{1573E320-58FC-4FB9-AD8E-CCA98698B572}" destId="{B4C0D351-C9F2-4142-8CFF-AE8141C134E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0B9AC6-E17B-445D-8407-8E9CDA66D9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CD712F-5ED6-48C4-B874-10BCAE14131D}">
      <dgm:prSet phldrT="[Текст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Нормативное правовое обеспечение</a:t>
          </a:r>
          <a:endParaRPr lang="ru-RU" dirty="0">
            <a:solidFill>
              <a:schemeClr val="tx1"/>
            </a:solidFill>
          </a:endParaRPr>
        </a:p>
      </dgm:t>
    </dgm:pt>
    <dgm:pt modelId="{AA7B228B-123E-45DE-A477-8217AE6222B9}" type="parTrans" cxnId="{A7BEA19A-F1F4-4E11-A4CA-328CA453109A}">
      <dgm:prSet/>
      <dgm:spPr/>
      <dgm:t>
        <a:bodyPr/>
        <a:lstStyle/>
        <a:p>
          <a:endParaRPr lang="ru-RU"/>
        </a:p>
      </dgm:t>
    </dgm:pt>
    <dgm:pt modelId="{E68CC606-E828-44A0-87C4-2DF4323002A8}" type="sibTrans" cxnId="{A7BEA19A-F1F4-4E11-A4CA-328CA453109A}">
      <dgm:prSet/>
      <dgm:spPr/>
      <dgm:t>
        <a:bodyPr/>
        <a:lstStyle/>
        <a:p>
          <a:endParaRPr lang="ru-RU"/>
        </a:p>
      </dgm:t>
    </dgm:pt>
    <dgm:pt modelId="{6C153388-E25E-40F4-B5D2-2E04A896955D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Коммуникационная поддержка</a:t>
          </a:r>
          <a:endParaRPr lang="ru-RU" dirty="0"/>
        </a:p>
      </dgm:t>
    </dgm:pt>
    <dgm:pt modelId="{0180EBD0-A698-4D7B-818B-FD3AB2BDB384}" type="parTrans" cxnId="{2204BE3D-1A23-4E1E-938D-989AE25252C4}">
      <dgm:prSet/>
      <dgm:spPr/>
      <dgm:t>
        <a:bodyPr/>
        <a:lstStyle/>
        <a:p>
          <a:endParaRPr lang="ru-RU"/>
        </a:p>
      </dgm:t>
    </dgm:pt>
    <dgm:pt modelId="{E818BCF0-057E-4C3B-894F-98B4F23D1EE8}" type="sibTrans" cxnId="{2204BE3D-1A23-4E1E-938D-989AE25252C4}">
      <dgm:prSet/>
      <dgm:spPr/>
      <dgm:t>
        <a:bodyPr/>
        <a:lstStyle/>
        <a:p>
          <a:endParaRPr lang="ru-RU"/>
        </a:p>
      </dgm:t>
    </dgm:pt>
    <dgm:pt modelId="{680A21B4-54FA-4F34-838B-8C5D618328DE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Проведение мероприятий в сфере информатизации, обеспечивающих формирование и реализацию государственного (муниципального) социального заказа в части информационного обеспечения социального заказа(при необходимости доработка информационных систем субъекта Российской Федерации)</a:t>
          </a:r>
          <a:endParaRPr lang="ru-RU" dirty="0">
            <a:solidFill>
              <a:schemeClr val="tx1"/>
            </a:solidFill>
          </a:endParaRPr>
        </a:p>
      </dgm:t>
    </dgm:pt>
    <dgm:pt modelId="{4BB9928C-E622-474F-B37B-F63BAA7D0C43}" type="parTrans" cxnId="{3E0D5FB3-AE2E-4794-B6AD-BC44EA1A47FD}">
      <dgm:prSet/>
      <dgm:spPr/>
      <dgm:t>
        <a:bodyPr/>
        <a:lstStyle/>
        <a:p>
          <a:endParaRPr lang="ru-RU"/>
        </a:p>
      </dgm:t>
    </dgm:pt>
    <dgm:pt modelId="{040A9F12-B640-4ADB-8824-CF37DE5844B4}" type="sibTrans" cxnId="{3E0D5FB3-AE2E-4794-B6AD-BC44EA1A47FD}">
      <dgm:prSet/>
      <dgm:spPr/>
      <dgm:t>
        <a:bodyPr/>
        <a:lstStyle/>
        <a:p>
          <a:endParaRPr lang="ru-RU"/>
        </a:p>
      </dgm:t>
    </dgm:pt>
    <dgm:pt modelId="{C3476237-3BB7-4516-9509-AB78BFC841A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Обеспечение проведения социологического исследования по оценке спроса и анализа рынка государственных (муниципальных) услуг в социальной сфере, выбор инструментов для отбора исполнителей государственных (муниципальных) услуг</a:t>
          </a:r>
        </a:p>
      </dgm:t>
    </dgm:pt>
    <dgm:pt modelId="{6499F5C7-97EA-499F-949A-2EF328B14FC8}" type="parTrans" cxnId="{A5184439-4080-4801-8D60-C5E92991869B}">
      <dgm:prSet/>
      <dgm:spPr/>
      <dgm:t>
        <a:bodyPr/>
        <a:lstStyle/>
        <a:p>
          <a:endParaRPr lang="ru-RU"/>
        </a:p>
      </dgm:t>
    </dgm:pt>
    <dgm:pt modelId="{76A5843B-7A88-4F64-BB65-D0A0199BDBE7}" type="sibTrans" cxnId="{A5184439-4080-4801-8D60-C5E92991869B}">
      <dgm:prSet/>
      <dgm:spPr/>
      <dgm:t>
        <a:bodyPr/>
        <a:lstStyle/>
        <a:p>
          <a:endParaRPr lang="ru-RU"/>
        </a:p>
      </dgm:t>
    </dgm:pt>
    <dgm:pt modelId="{6F50288E-BCED-4B40-9E0C-2A1F0C730677}" type="pres">
      <dgm:prSet presAssocID="{B90B9AC6-E17B-445D-8407-8E9CDA66D9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51421BF-F814-4527-B323-3BB5434379DA}" type="pres">
      <dgm:prSet presAssocID="{B90B9AC6-E17B-445D-8407-8E9CDA66D98D}" presName="Name1" presStyleCnt="0"/>
      <dgm:spPr/>
    </dgm:pt>
    <dgm:pt modelId="{06563DEE-549E-48D0-9F46-DAE67052CB1A}" type="pres">
      <dgm:prSet presAssocID="{B90B9AC6-E17B-445D-8407-8E9CDA66D98D}" presName="cycle" presStyleCnt="0"/>
      <dgm:spPr/>
    </dgm:pt>
    <dgm:pt modelId="{28D0DE9D-1540-4B43-A83A-AA4E95A438F4}" type="pres">
      <dgm:prSet presAssocID="{B90B9AC6-E17B-445D-8407-8E9CDA66D98D}" presName="srcNode" presStyleLbl="node1" presStyleIdx="0" presStyleCnt="4"/>
      <dgm:spPr/>
    </dgm:pt>
    <dgm:pt modelId="{1FD9DB02-33F9-4EBC-9CB2-30AB18FC97E7}" type="pres">
      <dgm:prSet presAssocID="{B90B9AC6-E17B-445D-8407-8E9CDA66D98D}" presName="conn" presStyleLbl="parChTrans1D2" presStyleIdx="0" presStyleCnt="1"/>
      <dgm:spPr/>
      <dgm:t>
        <a:bodyPr/>
        <a:lstStyle/>
        <a:p>
          <a:endParaRPr lang="ru-RU"/>
        </a:p>
      </dgm:t>
    </dgm:pt>
    <dgm:pt modelId="{F337CC40-F17F-45EA-8185-D3B7DB314114}" type="pres">
      <dgm:prSet presAssocID="{B90B9AC6-E17B-445D-8407-8E9CDA66D98D}" presName="extraNode" presStyleLbl="node1" presStyleIdx="0" presStyleCnt="4"/>
      <dgm:spPr/>
    </dgm:pt>
    <dgm:pt modelId="{BD01793D-C4E7-47DD-8C35-7FA8F7F484D1}" type="pres">
      <dgm:prSet presAssocID="{B90B9AC6-E17B-445D-8407-8E9CDA66D98D}" presName="dstNode" presStyleLbl="node1" presStyleIdx="0" presStyleCnt="4"/>
      <dgm:spPr/>
    </dgm:pt>
    <dgm:pt modelId="{5F2FC0A5-DFAA-4792-A387-4618954F009B}" type="pres">
      <dgm:prSet presAssocID="{28CD712F-5ED6-48C4-B874-10BCAE14131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4F4C3-4C18-495A-8953-F6E9D95A72C8}" type="pres">
      <dgm:prSet presAssocID="{28CD712F-5ED6-48C4-B874-10BCAE14131D}" presName="accent_1" presStyleCnt="0"/>
      <dgm:spPr/>
    </dgm:pt>
    <dgm:pt modelId="{AB5AFF3F-0D5B-4226-ADB3-0BC78590A641}" type="pres">
      <dgm:prSet presAssocID="{28CD712F-5ED6-48C4-B874-10BCAE14131D}" presName="accentRepeatNode" presStyleLbl="solidFgAcc1" presStyleIdx="0" presStyleCnt="4"/>
      <dgm:spPr/>
    </dgm:pt>
    <dgm:pt modelId="{82A84D0D-F83E-4883-9DCB-7767048BBAD8}" type="pres">
      <dgm:prSet presAssocID="{680A21B4-54FA-4F34-838B-8C5D618328D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D22AD-BBCA-4C9D-A9B7-A721105950D7}" type="pres">
      <dgm:prSet presAssocID="{680A21B4-54FA-4F34-838B-8C5D618328DE}" presName="accent_2" presStyleCnt="0"/>
      <dgm:spPr/>
    </dgm:pt>
    <dgm:pt modelId="{22776D03-C6A1-4A43-BD09-2C8D76B7F433}" type="pres">
      <dgm:prSet presAssocID="{680A21B4-54FA-4F34-838B-8C5D618328DE}" presName="accentRepeatNode" presStyleLbl="solidFgAcc1" presStyleIdx="1" presStyleCnt="4"/>
      <dgm:spPr/>
    </dgm:pt>
    <dgm:pt modelId="{E14BD39C-C41F-4ECC-96D5-1C2199A54DD7}" type="pres">
      <dgm:prSet presAssocID="{6C153388-E25E-40F4-B5D2-2E04A896955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53182-A48C-43A9-A430-8CED9364F3C3}" type="pres">
      <dgm:prSet presAssocID="{6C153388-E25E-40F4-B5D2-2E04A896955D}" presName="accent_3" presStyleCnt="0"/>
      <dgm:spPr/>
    </dgm:pt>
    <dgm:pt modelId="{C78ADB80-80A3-422A-8572-BEF367639CA9}" type="pres">
      <dgm:prSet presAssocID="{6C153388-E25E-40F4-B5D2-2E04A896955D}" presName="accentRepeatNode" presStyleLbl="solidFgAcc1" presStyleIdx="2" presStyleCnt="4"/>
      <dgm:spPr/>
    </dgm:pt>
    <dgm:pt modelId="{5C499486-3211-4BD4-9804-6E4CDCC5CAB5}" type="pres">
      <dgm:prSet presAssocID="{C3476237-3BB7-4516-9509-AB78BFC841A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BC410-1135-45E8-B468-A7FEDD44BBF5}" type="pres">
      <dgm:prSet presAssocID="{C3476237-3BB7-4516-9509-AB78BFC841A0}" presName="accent_4" presStyleCnt="0"/>
      <dgm:spPr/>
    </dgm:pt>
    <dgm:pt modelId="{2ACF08F3-92EC-4859-B246-0CAB6CD808E4}" type="pres">
      <dgm:prSet presAssocID="{C3476237-3BB7-4516-9509-AB78BFC841A0}" presName="accentRepeatNode" presStyleLbl="solidFgAcc1" presStyleIdx="3" presStyleCnt="4"/>
      <dgm:spPr/>
    </dgm:pt>
  </dgm:ptLst>
  <dgm:cxnLst>
    <dgm:cxn modelId="{270F2ED9-E04B-413E-B80F-FBB647D0734B}" type="presOf" srcId="{6C153388-E25E-40F4-B5D2-2E04A896955D}" destId="{E14BD39C-C41F-4ECC-96D5-1C2199A54DD7}" srcOrd="0" destOrd="0" presId="urn:microsoft.com/office/officeart/2008/layout/VerticalCurvedList"/>
    <dgm:cxn modelId="{6CE85F5B-B0F8-4816-A57F-5D092A28C4B2}" type="presOf" srcId="{B90B9AC6-E17B-445D-8407-8E9CDA66D98D}" destId="{6F50288E-BCED-4B40-9E0C-2A1F0C730677}" srcOrd="0" destOrd="0" presId="urn:microsoft.com/office/officeart/2008/layout/VerticalCurvedList"/>
    <dgm:cxn modelId="{3E0D5FB3-AE2E-4794-B6AD-BC44EA1A47FD}" srcId="{B90B9AC6-E17B-445D-8407-8E9CDA66D98D}" destId="{680A21B4-54FA-4F34-838B-8C5D618328DE}" srcOrd="1" destOrd="0" parTransId="{4BB9928C-E622-474F-B37B-F63BAA7D0C43}" sibTransId="{040A9F12-B640-4ADB-8824-CF37DE5844B4}"/>
    <dgm:cxn modelId="{AE2B2472-ADC0-408B-ABBD-1E7CB21933B2}" type="presOf" srcId="{C3476237-3BB7-4516-9509-AB78BFC841A0}" destId="{5C499486-3211-4BD4-9804-6E4CDCC5CAB5}" srcOrd="0" destOrd="0" presId="urn:microsoft.com/office/officeart/2008/layout/VerticalCurvedList"/>
    <dgm:cxn modelId="{FEF0A993-20FC-487B-A8B3-B1F07EC9D9DA}" type="presOf" srcId="{E68CC606-E828-44A0-87C4-2DF4323002A8}" destId="{1FD9DB02-33F9-4EBC-9CB2-30AB18FC97E7}" srcOrd="0" destOrd="0" presId="urn:microsoft.com/office/officeart/2008/layout/VerticalCurvedList"/>
    <dgm:cxn modelId="{2204BE3D-1A23-4E1E-938D-989AE25252C4}" srcId="{B90B9AC6-E17B-445D-8407-8E9CDA66D98D}" destId="{6C153388-E25E-40F4-B5D2-2E04A896955D}" srcOrd="2" destOrd="0" parTransId="{0180EBD0-A698-4D7B-818B-FD3AB2BDB384}" sibTransId="{E818BCF0-057E-4C3B-894F-98B4F23D1EE8}"/>
    <dgm:cxn modelId="{8138DD1F-E4A7-46EC-8515-D95DF49B7516}" type="presOf" srcId="{680A21B4-54FA-4F34-838B-8C5D618328DE}" destId="{82A84D0D-F83E-4883-9DCB-7767048BBAD8}" srcOrd="0" destOrd="0" presId="urn:microsoft.com/office/officeart/2008/layout/VerticalCurvedList"/>
    <dgm:cxn modelId="{A7BEA19A-F1F4-4E11-A4CA-328CA453109A}" srcId="{B90B9AC6-E17B-445D-8407-8E9CDA66D98D}" destId="{28CD712F-5ED6-48C4-B874-10BCAE14131D}" srcOrd="0" destOrd="0" parTransId="{AA7B228B-123E-45DE-A477-8217AE6222B9}" sibTransId="{E68CC606-E828-44A0-87C4-2DF4323002A8}"/>
    <dgm:cxn modelId="{A5184439-4080-4801-8D60-C5E92991869B}" srcId="{B90B9AC6-E17B-445D-8407-8E9CDA66D98D}" destId="{C3476237-3BB7-4516-9509-AB78BFC841A0}" srcOrd="3" destOrd="0" parTransId="{6499F5C7-97EA-499F-949A-2EF328B14FC8}" sibTransId="{76A5843B-7A88-4F64-BB65-D0A0199BDBE7}"/>
    <dgm:cxn modelId="{4E98D534-A1E7-483C-AF0E-84792BBB584F}" type="presOf" srcId="{28CD712F-5ED6-48C4-B874-10BCAE14131D}" destId="{5F2FC0A5-DFAA-4792-A387-4618954F009B}" srcOrd="0" destOrd="0" presId="urn:microsoft.com/office/officeart/2008/layout/VerticalCurvedList"/>
    <dgm:cxn modelId="{FF1E4046-5E3D-416D-81DE-4EAE1AD066DB}" type="presParOf" srcId="{6F50288E-BCED-4B40-9E0C-2A1F0C730677}" destId="{551421BF-F814-4527-B323-3BB5434379DA}" srcOrd="0" destOrd="0" presId="urn:microsoft.com/office/officeart/2008/layout/VerticalCurvedList"/>
    <dgm:cxn modelId="{9A3AB219-E0D3-4B59-872C-CEEB886697DE}" type="presParOf" srcId="{551421BF-F814-4527-B323-3BB5434379DA}" destId="{06563DEE-549E-48D0-9F46-DAE67052CB1A}" srcOrd="0" destOrd="0" presId="urn:microsoft.com/office/officeart/2008/layout/VerticalCurvedList"/>
    <dgm:cxn modelId="{1B9AF270-BD78-4826-9C25-CCF39759DA02}" type="presParOf" srcId="{06563DEE-549E-48D0-9F46-DAE67052CB1A}" destId="{28D0DE9D-1540-4B43-A83A-AA4E95A438F4}" srcOrd="0" destOrd="0" presId="urn:microsoft.com/office/officeart/2008/layout/VerticalCurvedList"/>
    <dgm:cxn modelId="{81FAB3B5-12E1-4AD4-8162-F22A9B8221A8}" type="presParOf" srcId="{06563DEE-549E-48D0-9F46-DAE67052CB1A}" destId="{1FD9DB02-33F9-4EBC-9CB2-30AB18FC97E7}" srcOrd="1" destOrd="0" presId="urn:microsoft.com/office/officeart/2008/layout/VerticalCurvedList"/>
    <dgm:cxn modelId="{36559505-1D63-4CD1-A850-08862D3A9D2F}" type="presParOf" srcId="{06563DEE-549E-48D0-9F46-DAE67052CB1A}" destId="{F337CC40-F17F-45EA-8185-D3B7DB314114}" srcOrd="2" destOrd="0" presId="urn:microsoft.com/office/officeart/2008/layout/VerticalCurvedList"/>
    <dgm:cxn modelId="{C5A9C50C-0C0E-459A-8118-4D666F8E0930}" type="presParOf" srcId="{06563DEE-549E-48D0-9F46-DAE67052CB1A}" destId="{BD01793D-C4E7-47DD-8C35-7FA8F7F484D1}" srcOrd="3" destOrd="0" presId="urn:microsoft.com/office/officeart/2008/layout/VerticalCurvedList"/>
    <dgm:cxn modelId="{8356906B-6AF1-4866-9068-57078259FE87}" type="presParOf" srcId="{551421BF-F814-4527-B323-3BB5434379DA}" destId="{5F2FC0A5-DFAA-4792-A387-4618954F009B}" srcOrd="1" destOrd="0" presId="urn:microsoft.com/office/officeart/2008/layout/VerticalCurvedList"/>
    <dgm:cxn modelId="{37D41E04-E469-4226-8C5A-92F27F3F3EF8}" type="presParOf" srcId="{551421BF-F814-4527-B323-3BB5434379DA}" destId="{0A24F4C3-4C18-495A-8953-F6E9D95A72C8}" srcOrd="2" destOrd="0" presId="urn:microsoft.com/office/officeart/2008/layout/VerticalCurvedList"/>
    <dgm:cxn modelId="{1E2A15A3-B780-4C38-A2B7-C4C03E906EDD}" type="presParOf" srcId="{0A24F4C3-4C18-495A-8953-F6E9D95A72C8}" destId="{AB5AFF3F-0D5B-4226-ADB3-0BC78590A641}" srcOrd="0" destOrd="0" presId="urn:microsoft.com/office/officeart/2008/layout/VerticalCurvedList"/>
    <dgm:cxn modelId="{23B34CA2-40F9-42E7-8A2F-B33E12EF725A}" type="presParOf" srcId="{551421BF-F814-4527-B323-3BB5434379DA}" destId="{82A84D0D-F83E-4883-9DCB-7767048BBAD8}" srcOrd="3" destOrd="0" presId="urn:microsoft.com/office/officeart/2008/layout/VerticalCurvedList"/>
    <dgm:cxn modelId="{D3A30C61-D97C-468C-ACEE-616BBE675F4B}" type="presParOf" srcId="{551421BF-F814-4527-B323-3BB5434379DA}" destId="{C01D22AD-BBCA-4C9D-A9B7-A721105950D7}" srcOrd="4" destOrd="0" presId="urn:microsoft.com/office/officeart/2008/layout/VerticalCurvedList"/>
    <dgm:cxn modelId="{B4E78D45-6FD9-4799-88F6-38577D7C99A6}" type="presParOf" srcId="{C01D22AD-BBCA-4C9D-A9B7-A721105950D7}" destId="{22776D03-C6A1-4A43-BD09-2C8D76B7F433}" srcOrd="0" destOrd="0" presId="urn:microsoft.com/office/officeart/2008/layout/VerticalCurvedList"/>
    <dgm:cxn modelId="{E5EDE82E-2B7C-4508-BCD9-843DA5C838D1}" type="presParOf" srcId="{551421BF-F814-4527-B323-3BB5434379DA}" destId="{E14BD39C-C41F-4ECC-96D5-1C2199A54DD7}" srcOrd="5" destOrd="0" presId="urn:microsoft.com/office/officeart/2008/layout/VerticalCurvedList"/>
    <dgm:cxn modelId="{8CCC05AC-D886-487C-B001-A2A0F1BC6BD6}" type="presParOf" srcId="{551421BF-F814-4527-B323-3BB5434379DA}" destId="{B5253182-A48C-43A9-A430-8CED9364F3C3}" srcOrd="6" destOrd="0" presId="urn:microsoft.com/office/officeart/2008/layout/VerticalCurvedList"/>
    <dgm:cxn modelId="{44F7D3A3-B6CC-48C2-8F26-8A9B11A12B5F}" type="presParOf" srcId="{B5253182-A48C-43A9-A430-8CED9364F3C3}" destId="{C78ADB80-80A3-422A-8572-BEF367639CA9}" srcOrd="0" destOrd="0" presId="urn:microsoft.com/office/officeart/2008/layout/VerticalCurvedList"/>
    <dgm:cxn modelId="{EC066702-04B9-4162-A988-18012784EE14}" type="presParOf" srcId="{551421BF-F814-4527-B323-3BB5434379DA}" destId="{5C499486-3211-4BD4-9804-6E4CDCC5CAB5}" srcOrd="7" destOrd="0" presId="urn:microsoft.com/office/officeart/2008/layout/VerticalCurvedList"/>
    <dgm:cxn modelId="{6281C44F-D825-481D-9FFC-DC0C6AA352DD}" type="presParOf" srcId="{551421BF-F814-4527-B323-3BB5434379DA}" destId="{A76BC410-1135-45E8-B468-A7FEDD44BBF5}" srcOrd="8" destOrd="0" presId="urn:microsoft.com/office/officeart/2008/layout/VerticalCurvedList"/>
    <dgm:cxn modelId="{1C9A0A06-61CB-4B85-8495-08D520E8D8BA}" type="presParOf" srcId="{A76BC410-1135-45E8-B468-A7FEDD44BBF5}" destId="{2ACF08F3-92EC-4859-B246-0CAB6CD808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E0A952-EE38-4D29-B7BB-9E29C88720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FB562F-154A-4EF1-94DC-190817561D06}">
      <dgm:prSet phldrT="[Текст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Конкурентный отбор исполнителей государственных (муниципальных) услуг </a:t>
          </a:r>
          <a:endParaRPr lang="ru-RU" dirty="0">
            <a:solidFill>
              <a:schemeClr val="tx1"/>
            </a:solidFill>
          </a:endParaRPr>
        </a:p>
      </dgm:t>
    </dgm:pt>
    <dgm:pt modelId="{172B116C-4C94-4F1C-B58E-F2BCEEE8B0ED}" type="parTrans" cxnId="{1A5A785A-294E-4084-923A-7FB64D1EDB27}">
      <dgm:prSet/>
      <dgm:spPr/>
      <dgm:t>
        <a:bodyPr/>
        <a:lstStyle/>
        <a:p>
          <a:endParaRPr lang="ru-RU"/>
        </a:p>
      </dgm:t>
    </dgm:pt>
    <dgm:pt modelId="{AFE42A86-6674-405F-A257-5947A22E8F92}" type="sibTrans" cxnId="{1A5A785A-294E-4084-923A-7FB64D1EDB27}">
      <dgm:prSet/>
      <dgm:spPr/>
      <dgm:t>
        <a:bodyPr/>
        <a:lstStyle/>
        <a:p>
          <a:endParaRPr lang="ru-RU"/>
        </a:p>
      </dgm:t>
    </dgm:pt>
    <dgm:pt modelId="{AE8A00EC-AE02-474E-A40E-BA758AA8265A}">
      <dgm:prSet phldrT="[Текст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Формирование системы мониторинга результатов оказания государственных (муниципальных) услуг (разработка методических рекомендаций по разработке системы мониторинга и оценки результатов оказания услуг)</a:t>
          </a:r>
          <a:endParaRPr lang="ru-RU" dirty="0">
            <a:solidFill>
              <a:schemeClr val="tx1"/>
            </a:solidFill>
          </a:endParaRPr>
        </a:p>
      </dgm:t>
    </dgm:pt>
    <dgm:pt modelId="{9E08E75E-F1AA-4256-89CF-82EE8B83CB19}" type="parTrans" cxnId="{5A9FC286-78EA-4D98-AD57-DB163A7671FB}">
      <dgm:prSet/>
      <dgm:spPr/>
      <dgm:t>
        <a:bodyPr/>
        <a:lstStyle/>
        <a:p>
          <a:endParaRPr lang="ru-RU"/>
        </a:p>
      </dgm:t>
    </dgm:pt>
    <dgm:pt modelId="{3B39ABE3-5263-41ED-9031-83397755FCF9}" type="sibTrans" cxnId="{5A9FC286-78EA-4D98-AD57-DB163A7671FB}">
      <dgm:prSet/>
      <dgm:spPr/>
      <dgm:t>
        <a:bodyPr/>
        <a:lstStyle/>
        <a:p>
          <a:endParaRPr lang="ru-RU"/>
        </a:p>
      </dgm:t>
    </dgm:pt>
    <dgm:pt modelId="{D6F69167-CF16-4F3E-90E8-36503DDAD0AA}">
      <dgm:prSet phldrT="[Текст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Оценка результатов пилотной апробации</a:t>
          </a:r>
          <a:endParaRPr lang="ru-RU" dirty="0">
            <a:solidFill>
              <a:schemeClr val="tx1"/>
            </a:solidFill>
          </a:endParaRPr>
        </a:p>
      </dgm:t>
    </dgm:pt>
    <dgm:pt modelId="{6B406E72-6DCE-46AE-B79D-A755F0A032A1}" type="parTrans" cxnId="{635732B5-9560-41FE-BE48-FF81CE790D50}">
      <dgm:prSet/>
      <dgm:spPr/>
      <dgm:t>
        <a:bodyPr/>
        <a:lstStyle/>
        <a:p>
          <a:endParaRPr lang="ru-RU"/>
        </a:p>
      </dgm:t>
    </dgm:pt>
    <dgm:pt modelId="{EB1E515B-05CF-4DB0-AE87-62B714A1DC96}" type="sibTrans" cxnId="{635732B5-9560-41FE-BE48-FF81CE790D50}">
      <dgm:prSet/>
      <dgm:spPr/>
      <dgm:t>
        <a:bodyPr/>
        <a:lstStyle/>
        <a:p>
          <a:endParaRPr lang="ru-RU"/>
        </a:p>
      </dgm:t>
    </dgm:pt>
    <dgm:pt modelId="{BD85DAD2-C79C-453B-A328-7915E47EEE83}" type="pres">
      <dgm:prSet presAssocID="{E5E0A952-EE38-4D29-B7BB-9E29C88720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89DC457-2CB3-4C67-9297-A2B1420671B8}" type="pres">
      <dgm:prSet presAssocID="{E5E0A952-EE38-4D29-B7BB-9E29C8872014}" presName="Name1" presStyleCnt="0"/>
      <dgm:spPr/>
    </dgm:pt>
    <dgm:pt modelId="{0D39B561-4F40-4239-8796-8B622BE8100E}" type="pres">
      <dgm:prSet presAssocID="{E5E0A952-EE38-4D29-B7BB-9E29C8872014}" presName="cycle" presStyleCnt="0"/>
      <dgm:spPr/>
    </dgm:pt>
    <dgm:pt modelId="{62941B3F-C6E9-48A7-B3C3-BF4DDC7B1E08}" type="pres">
      <dgm:prSet presAssocID="{E5E0A952-EE38-4D29-B7BB-9E29C8872014}" presName="srcNode" presStyleLbl="node1" presStyleIdx="0" presStyleCnt="3"/>
      <dgm:spPr/>
    </dgm:pt>
    <dgm:pt modelId="{93A5A447-9BD7-4325-9730-4C2AB67522EE}" type="pres">
      <dgm:prSet presAssocID="{E5E0A952-EE38-4D29-B7BB-9E29C8872014}" presName="conn" presStyleLbl="parChTrans1D2" presStyleIdx="0" presStyleCnt="1"/>
      <dgm:spPr/>
      <dgm:t>
        <a:bodyPr/>
        <a:lstStyle/>
        <a:p>
          <a:endParaRPr lang="ru-RU"/>
        </a:p>
      </dgm:t>
    </dgm:pt>
    <dgm:pt modelId="{7A999D20-EFA5-4EA6-AFA8-5C97FA20AA3E}" type="pres">
      <dgm:prSet presAssocID="{E5E0A952-EE38-4D29-B7BB-9E29C8872014}" presName="extraNode" presStyleLbl="node1" presStyleIdx="0" presStyleCnt="3"/>
      <dgm:spPr/>
    </dgm:pt>
    <dgm:pt modelId="{652AF576-A167-4983-9FC0-104DDF865842}" type="pres">
      <dgm:prSet presAssocID="{E5E0A952-EE38-4D29-B7BB-9E29C8872014}" presName="dstNode" presStyleLbl="node1" presStyleIdx="0" presStyleCnt="3"/>
      <dgm:spPr/>
    </dgm:pt>
    <dgm:pt modelId="{6FD29AC2-3C99-4224-977E-1C9DF7E6BEDA}" type="pres">
      <dgm:prSet presAssocID="{3BFB562F-154A-4EF1-94DC-190817561D0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0CA2D-0E40-40EE-8FED-1248DF88B8F4}" type="pres">
      <dgm:prSet presAssocID="{3BFB562F-154A-4EF1-94DC-190817561D06}" presName="accent_1" presStyleCnt="0"/>
      <dgm:spPr/>
    </dgm:pt>
    <dgm:pt modelId="{83022F54-E0C8-45EA-A5D1-7DF3153CEDEC}" type="pres">
      <dgm:prSet presAssocID="{3BFB562F-154A-4EF1-94DC-190817561D06}" presName="accentRepeatNode" presStyleLbl="solidFgAcc1" presStyleIdx="0" presStyleCnt="3" custLinFactNeighborX="-4992" custLinFactNeighborY="5666"/>
      <dgm:spPr/>
    </dgm:pt>
    <dgm:pt modelId="{398B4E72-A6A3-417E-8DE1-3EAF10346BDE}" type="pres">
      <dgm:prSet presAssocID="{AE8A00EC-AE02-474E-A40E-BA758AA8265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6A949-8508-47BB-9779-27EB19955D99}" type="pres">
      <dgm:prSet presAssocID="{AE8A00EC-AE02-474E-A40E-BA758AA8265A}" presName="accent_2" presStyleCnt="0"/>
      <dgm:spPr/>
    </dgm:pt>
    <dgm:pt modelId="{5A8F6257-6B51-425A-B1ED-4033FC047DE1}" type="pres">
      <dgm:prSet presAssocID="{AE8A00EC-AE02-474E-A40E-BA758AA8265A}" presName="accentRepeatNode" presStyleLbl="solidFgAcc1" presStyleIdx="1" presStyleCnt="3"/>
      <dgm:spPr/>
    </dgm:pt>
    <dgm:pt modelId="{E1546DAE-6EB6-4CE5-ADF6-9DDDBC95405D}" type="pres">
      <dgm:prSet presAssocID="{D6F69167-CF16-4F3E-90E8-36503DDAD0A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52236-8443-4DBF-B2EA-C446CA3CC614}" type="pres">
      <dgm:prSet presAssocID="{D6F69167-CF16-4F3E-90E8-36503DDAD0AA}" presName="accent_3" presStyleCnt="0"/>
      <dgm:spPr/>
    </dgm:pt>
    <dgm:pt modelId="{93E390ED-3381-4074-833D-6C365ADB08AC}" type="pres">
      <dgm:prSet presAssocID="{D6F69167-CF16-4F3E-90E8-36503DDAD0AA}" presName="accentRepeatNode" presStyleLbl="solidFgAcc1" presStyleIdx="2" presStyleCnt="3"/>
      <dgm:spPr/>
    </dgm:pt>
  </dgm:ptLst>
  <dgm:cxnLst>
    <dgm:cxn modelId="{D1986B5D-BA28-4B53-9732-04BACF93AC6C}" type="presOf" srcId="{AE8A00EC-AE02-474E-A40E-BA758AA8265A}" destId="{398B4E72-A6A3-417E-8DE1-3EAF10346BDE}" srcOrd="0" destOrd="0" presId="urn:microsoft.com/office/officeart/2008/layout/VerticalCurvedList"/>
    <dgm:cxn modelId="{635732B5-9560-41FE-BE48-FF81CE790D50}" srcId="{E5E0A952-EE38-4D29-B7BB-9E29C8872014}" destId="{D6F69167-CF16-4F3E-90E8-36503DDAD0AA}" srcOrd="2" destOrd="0" parTransId="{6B406E72-6DCE-46AE-B79D-A755F0A032A1}" sibTransId="{EB1E515B-05CF-4DB0-AE87-62B714A1DC96}"/>
    <dgm:cxn modelId="{1A5A785A-294E-4084-923A-7FB64D1EDB27}" srcId="{E5E0A952-EE38-4D29-B7BB-9E29C8872014}" destId="{3BFB562F-154A-4EF1-94DC-190817561D06}" srcOrd="0" destOrd="0" parTransId="{172B116C-4C94-4F1C-B58E-F2BCEEE8B0ED}" sibTransId="{AFE42A86-6674-405F-A257-5947A22E8F92}"/>
    <dgm:cxn modelId="{752D922D-62D4-4EC2-B845-8F62DEF866EB}" type="presOf" srcId="{3BFB562F-154A-4EF1-94DC-190817561D06}" destId="{6FD29AC2-3C99-4224-977E-1C9DF7E6BEDA}" srcOrd="0" destOrd="0" presId="urn:microsoft.com/office/officeart/2008/layout/VerticalCurvedList"/>
    <dgm:cxn modelId="{37B81CBF-BD38-42E4-96BA-8601F83BA297}" type="presOf" srcId="{AFE42A86-6674-405F-A257-5947A22E8F92}" destId="{93A5A447-9BD7-4325-9730-4C2AB67522EE}" srcOrd="0" destOrd="0" presId="urn:microsoft.com/office/officeart/2008/layout/VerticalCurvedList"/>
    <dgm:cxn modelId="{D8A0A642-E300-44AA-950F-66BC7B72F351}" type="presOf" srcId="{E5E0A952-EE38-4D29-B7BB-9E29C8872014}" destId="{BD85DAD2-C79C-453B-A328-7915E47EEE83}" srcOrd="0" destOrd="0" presId="urn:microsoft.com/office/officeart/2008/layout/VerticalCurvedList"/>
    <dgm:cxn modelId="{5A9FC286-78EA-4D98-AD57-DB163A7671FB}" srcId="{E5E0A952-EE38-4D29-B7BB-9E29C8872014}" destId="{AE8A00EC-AE02-474E-A40E-BA758AA8265A}" srcOrd="1" destOrd="0" parTransId="{9E08E75E-F1AA-4256-89CF-82EE8B83CB19}" sibTransId="{3B39ABE3-5263-41ED-9031-83397755FCF9}"/>
    <dgm:cxn modelId="{29639D07-1BA8-439D-8FE8-59D3BE3FAAB3}" type="presOf" srcId="{D6F69167-CF16-4F3E-90E8-36503DDAD0AA}" destId="{E1546DAE-6EB6-4CE5-ADF6-9DDDBC95405D}" srcOrd="0" destOrd="0" presId="urn:microsoft.com/office/officeart/2008/layout/VerticalCurvedList"/>
    <dgm:cxn modelId="{F8793C1A-AE18-45A5-BCF5-EAA5D4EA72E4}" type="presParOf" srcId="{BD85DAD2-C79C-453B-A328-7915E47EEE83}" destId="{F89DC457-2CB3-4C67-9297-A2B1420671B8}" srcOrd="0" destOrd="0" presId="urn:microsoft.com/office/officeart/2008/layout/VerticalCurvedList"/>
    <dgm:cxn modelId="{26A39D9D-9D13-4FB2-8AAF-94EC293AAFCA}" type="presParOf" srcId="{F89DC457-2CB3-4C67-9297-A2B1420671B8}" destId="{0D39B561-4F40-4239-8796-8B622BE8100E}" srcOrd="0" destOrd="0" presId="urn:microsoft.com/office/officeart/2008/layout/VerticalCurvedList"/>
    <dgm:cxn modelId="{6CFDE112-CE83-4E5B-A8E0-321E6DD5563E}" type="presParOf" srcId="{0D39B561-4F40-4239-8796-8B622BE8100E}" destId="{62941B3F-C6E9-48A7-B3C3-BF4DDC7B1E08}" srcOrd="0" destOrd="0" presId="urn:microsoft.com/office/officeart/2008/layout/VerticalCurvedList"/>
    <dgm:cxn modelId="{123EAB38-BFEC-42DA-AA6A-CC2883CFB38D}" type="presParOf" srcId="{0D39B561-4F40-4239-8796-8B622BE8100E}" destId="{93A5A447-9BD7-4325-9730-4C2AB67522EE}" srcOrd="1" destOrd="0" presId="urn:microsoft.com/office/officeart/2008/layout/VerticalCurvedList"/>
    <dgm:cxn modelId="{EFB49A46-EC5F-4016-AD56-071378CFB031}" type="presParOf" srcId="{0D39B561-4F40-4239-8796-8B622BE8100E}" destId="{7A999D20-EFA5-4EA6-AFA8-5C97FA20AA3E}" srcOrd="2" destOrd="0" presId="urn:microsoft.com/office/officeart/2008/layout/VerticalCurvedList"/>
    <dgm:cxn modelId="{F2B60008-E144-49B5-AAEB-81919EFC5678}" type="presParOf" srcId="{0D39B561-4F40-4239-8796-8B622BE8100E}" destId="{652AF576-A167-4983-9FC0-104DDF865842}" srcOrd="3" destOrd="0" presId="urn:microsoft.com/office/officeart/2008/layout/VerticalCurvedList"/>
    <dgm:cxn modelId="{A2E64B34-8D9F-4371-BFE5-0C9FC4DB7C06}" type="presParOf" srcId="{F89DC457-2CB3-4C67-9297-A2B1420671B8}" destId="{6FD29AC2-3C99-4224-977E-1C9DF7E6BEDA}" srcOrd="1" destOrd="0" presId="urn:microsoft.com/office/officeart/2008/layout/VerticalCurvedList"/>
    <dgm:cxn modelId="{6BBAAAB9-3231-4069-AE9B-902E1D2BE798}" type="presParOf" srcId="{F89DC457-2CB3-4C67-9297-A2B1420671B8}" destId="{3110CA2D-0E40-40EE-8FED-1248DF88B8F4}" srcOrd="2" destOrd="0" presId="urn:microsoft.com/office/officeart/2008/layout/VerticalCurvedList"/>
    <dgm:cxn modelId="{0E7E6E18-73E1-43DD-80B5-577DBA73F9BA}" type="presParOf" srcId="{3110CA2D-0E40-40EE-8FED-1248DF88B8F4}" destId="{83022F54-E0C8-45EA-A5D1-7DF3153CEDEC}" srcOrd="0" destOrd="0" presId="urn:microsoft.com/office/officeart/2008/layout/VerticalCurvedList"/>
    <dgm:cxn modelId="{F1E2A56B-6314-4805-A2A8-F2E6AE2C9C62}" type="presParOf" srcId="{F89DC457-2CB3-4C67-9297-A2B1420671B8}" destId="{398B4E72-A6A3-417E-8DE1-3EAF10346BDE}" srcOrd="3" destOrd="0" presId="urn:microsoft.com/office/officeart/2008/layout/VerticalCurvedList"/>
    <dgm:cxn modelId="{BB029F1F-AC9F-4B0F-AC0F-A3BCA279D131}" type="presParOf" srcId="{F89DC457-2CB3-4C67-9297-A2B1420671B8}" destId="{09F6A949-8508-47BB-9779-27EB19955D99}" srcOrd="4" destOrd="0" presId="urn:microsoft.com/office/officeart/2008/layout/VerticalCurvedList"/>
    <dgm:cxn modelId="{ECA79F4C-2CAF-4F78-BE30-2CEA368B150C}" type="presParOf" srcId="{09F6A949-8508-47BB-9779-27EB19955D99}" destId="{5A8F6257-6B51-425A-B1ED-4033FC047DE1}" srcOrd="0" destOrd="0" presId="urn:microsoft.com/office/officeart/2008/layout/VerticalCurvedList"/>
    <dgm:cxn modelId="{CFC8C126-CB60-40EA-AA3C-C2D593646B3B}" type="presParOf" srcId="{F89DC457-2CB3-4C67-9297-A2B1420671B8}" destId="{E1546DAE-6EB6-4CE5-ADF6-9DDDBC95405D}" srcOrd="5" destOrd="0" presId="urn:microsoft.com/office/officeart/2008/layout/VerticalCurvedList"/>
    <dgm:cxn modelId="{883B1D61-9007-402A-974F-EE953F9888D3}" type="presParOf" srcId="{F89DC457-2CB3-4C67-9297-A2B1420671B8}" destId="{74F52236-8443-4DBF-B2EA-C446CA3CC614}" srcOrd="6" destOrd="0" presId="urn:microsoft.com/office/officeart/2008/layout/VerticalCurvedList"/>
    <dgm:cxn modelId="{187D8BA5-7EB3-4F97-9373-3E19E194BA42}" type="presParOf" srcId="{74F52236-8443-4DBF-B2EA-C446CA3CC614}" destId="{93E390ED-3381-4074-833D-6C365ADB08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B39DCE-B71D-44BD-90B1-14F01E64A546}" type="doc">
      <dgm:prSet loTypeId="urn:microsoft.com/office/officeart/2005/8/layout/v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EE31DFF-E4A0-48B8-BC9A-85D3A51B76FA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Формирование нормативной правовой базы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9625539-F7D4-4D04-9C57-8D482A98CBE9}" type="parTrans" cxnId="{BE0A658A-6416-4FDC-9BC1-0FF26DBF66D1}">
      <dgm:prSet/>
      <dgm:spPr/>
      <dgm:t>
        <a:bodyPr/>
        <a:lstStyle/>
        <a:p>
          <a:endParaRPr lang="ru-RU"/>
        </a:p>
      </dgm:t>
    </dgm:pt>
    <dgm:pt modelId="{7FC8F0DE-5DF4-4304-B818-7AC07B98CFDF}" type="sibTrans" cxnId="{BE0A658A-6416-4FDC-9BC1-0FF26DBF66D1}">
      <dgm:prSet/>
      <dgm:spPr/>
      <dgm:t>
        <a:bodyPr/>
        <a:lstStyle/>
        <a:p>
          <a:endParaRPr lang="ru-RU"/>
        </a:p>
      </dgm:t>
    </dgm:pt>
    <dgm:pt modelId="{B597F1FC-80D1-47D7-B468-1D411268701F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Обеспечение взаимосвязи натурального объема бюджетных услуг и финансового обеспечения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9FEE428-3806-47E5-AEEA-2B0766184462}" type="parTrans" cxnId="{C4EA29EA-102B-4672-8384-F26BACB0F0A5}">
      <dgm:prSet/>
      <dgm:spPr/>
      <dgm:t>
        <a:bodyPr/>
        <a:lstStyle/>
        <a:p>
          <a:endParaRPr lang="ru-RU"/>
        </a:p>
      </dgm:t>
    </dgm:pt>
    <dgm:pt modelId="{C144E783-5A66-400F-BCD2-D27B5A849576}" type="sibTrans" cxnId="{C4EA29EA-102B-4672-8384-F26BACB0F0A5}">
      <dgm:prSet/>
      <dgm:spPr/>
      <dgm:t>
        <a:bodyPr/>
        <a:lstStyle/>
        <a:p>
          <a:endParaRPr lang="ru-RU"/>
        </a:p>
      </dgm:t>
    </dgm:pt>
    <dgm:pt modelId="{BC0286F6-5F6E-4A52-9895-C6DEBAF65733}">
      <dgm:prSet phldrT="[Текст]" custT="1"/>
      <dgm:spPr/>
      <dgm:t>
        <a:bodyPr/>
        <a:lstStyle/>
        <a:p>
          <a:r>
            <a:rPr lang="ru-RU" sz="1200" dirty="0" smtClean="0"/>
            <a:t>Обеспечено планирования бюджетных ассигнований с учетом объема оказания государственных услуг в  социальной сферы</a:t>
          </a:r>
          <a:endParaRPr lang="ru-RU" sz="1200" dirty="0"/>
        </a:p>
      </dgm:t>
    </dgm:pt>
    <dgm:pt modelId="{7DADA72A-A068-47BB-8064-57AD5B7B4EE8}" type="parTrans" cxnId="{625280F9-D481-4CEE-BDA0-A294DB8EBEC6}">
      <dgm:prSet/>
      <dgm:spPr/>
      <dgm:t>
        <a:bodyPr/>
        <a:lstStyle/>
        <a:p>
          <a:endParaRPr lang="ru-RU"/>
        </a:p>
      </dgm:t>
    </dgm:pt>
    <dgm:pt modelId="{359C25F1-0F54-4008-B111-F65C019E0A4C}" type="sibTrans" cxnId="{625280F9-D481-4CEE-BDA0-A294DB8EBEC6}">
      <dgm:prSet/>
      <dgm:spPr/>
      <dgm:t>
        <a:bodyPr/>
        <a:lstStyle/>
        <a:p>
          <a:endParaRPr lang="ru-RU"/>
        </a:p>
      </dgm:t>
    </dgm:pt>
    <dgm:pt modelId="{5D515E7F-858B-4A2B-9100-6D32467C1D13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Реализация принципа работы</a:t>
          </a:r>
          <a:b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«все со всеми»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CB5E9F1-944F-4C0E-86C2-D547119EC0FD}" type="parTrans" cxnId="{B6A3F21C-1E22-42B3-B5DD-1AA0283BE3B9}">
      <dgm:prSet/>
      <dgm:spPr/>
      <dgm:t>
        <a:bodyPr/>
        <a:lstStyle/>
        <a:p>
          <a:endParaRPr lang="ru-RU"/>
        </a:p>
      </dgm:t>
    </dgm:pt>
    <dgm:pt modelId="{32C91FE6-98D1-495D-BA2E-0E8F2D8A07CC}" type="sibTrans" cxnId="{B6A3F21C-1E22-42B3-B5DD-1AA0283BE3B9}">
      <dgm:prSet/>
      <dgm:spPr/>
      <dgm:t>
        <a:bodyPr/>
        <a:lstStyle/>
        <a:p>
          <a:endParaRPr lang="ru-RU"/>
        </a:p>
      </dgm:t>
    </dgm:pt>
    <dgm:pt modelId="{28AD7B87-CF20-4220-BAEF-152061F35B6B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Утверждение социальных заказов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5A49FF-37A0-4FA6-8F15-A43F1F701C31}" type="parTrans" cxnId="{8F3102C8-484C-441E-B9EC-03DC17F29799}">
      <dgm:prSet/>
      <dgm:spPr/>
      <dgm:t>
        <a:bodyPr/>
        <a:lstStyle/>
        <a:p>
          <a:endParaRPr lang="ru-RU"/>
        </a:p>
      </dgm:t>
    </dgm:pt>
    <dgm:pt modelId="{4B2EA35A-A3A6-4267-80FE-93F8C174941B}" type="sibTrans" cxnId="{8F3102C8-484C-441E-B9EC-03DC17F29799}">
      <dgm:prSet/>
      <dgm:spPr/>
      <dgm:t>
        <a:bodyPr/>
        <a:lstStyle/>
        <a:p>
          <a:endParaRPr lang="ru-RU"/>
        </a:p>
      </dgm:t>
    </dgm:pt>
    <dgm:pt modelId="{211855D3-DAE6-4A52-BE28-51F73ED2769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Определены и опубликованы объемы социальных гарантий, реализуемых в регионах</a:t>
          </a:r>
          <a:endParaRPr lang="ru-RU" sz="1200" dirty="0"/>
        </a:p>
      </dgm:t>
    </dgm:pt>
    <dgm:pt modelId="{8F129D2C-A6F2-4874-8B1B-344423EB375B}" type="parTrans" cxnId="{1E960A07-A15C-4AF0-9290-05CBF5781546}">
      <dgm:prSet/>
      <dgm:spPr/>
      <dgm:t>
        <a:bodyPr/>
        <a:lstStyle/>
        <a:p>
          <a:endParaRPr lang="ru-RU"/>
        </a:p>
      </dgm:t>
    </dgm:pt>
    <dgm:pt modelId="{28F6B0AE-02FB-453B-A25E-7063A034CE8D}" type="sibTrans" cxnId="{1E960A07-A15C-4AF0-9290-05CBF5781546}">
      <dgm:prSet/>
      <dgm:spPr/>
      <dgm:t>
        <a:bodyPr/>
        <a:lstStyle/>
        <a:p>
          <a:endParaRPr lang="ru-RU"/>
        </a:p>
      </dgm:t>
    </dgm:pt>
    <dgm:pt modelId="{B7DA0A20-798D-42A3-879C-A73BED5D422B}">
      <dgm:prSet custT="1"/>
      <dgm:spPr/>
      <dgm:t>
        <a:bodyPr/>
        <a:lstStyle/>
        <a:p>
          <a:r>
            <a:rPr lang="ru-RU" sz="1200" dirty="0" smtClean="0"/>
            <a:t>Вовлечение отраслевых ФОИВ в реализацию апробации</a:t>
          </a:r>
          <a:endParaRPr lang="ru-RU" sz="1100" dirty="0"/>
        </a:p>
      </dgm:t>
    </dgm:pt>
    <dgm:pt modelId="{B823B6D3-F8F2-4EBC-97C7-03334C0D567E}" type="parTrans" cxnId="{D1F133BE-070D-49A1-B278-E347514C903A}">
      <dgm:prSet/>
      <dgm:spPr/>
      <dgm:t>
        <a:bodyPr/>
        <a:lstStyle/>
        <a:p>
          <a:endParaRPr lang="ru-RU"/>
        </a:p>
      </dgm:t>
    </dgm:pt>
    <dgm:pt modelId="{1565E070-2772-487A-AA08-84B84399D0F1}" type="sibTrans" cxnId="{D1F133BE-070D-49A1-B278-E347514C903A}">
      <dgm:prSet/>
      <dgm:spPr/>
      <dgm:t>
        <a:bodyPr/>
        <a:lstStyle/>
        <a:p>
          <a:endParaRPr lang="ru-RU"/>
        </a:p>
      </dgm:t>
    </dgm:pt>
    <dgm:pt modelId="{BBA38966-B1FC-4A1E-9577-F37B2DD1C6E3}">
      <dgm:prSet custT="1"/>
      <dgm:spPr/>
      <dgm:t>
        <a:bodyPr/>
        <a:lstStyle/>
        <a:p>
          <a:r>
            <a:rPr lang="ru-RU" sz="1200" dirty="0" smtClean="0"/>
            <a:t>Формирование межведомственных рабочих групп в регионах</a:t>
          </a:r>
          <a:endParaRPr lang="ru-RU" sz="1200" dirty="0"/>
        </a:p>
      </dgm:t>
    </dgm:pt>
    <dgm:pt modelId="{113FA606-E10A-4982-AF00-271BECC56C0C}" type="parTrans" cxnId="{19696210-C081-4307-BC2F-1B940AD84F9F}">
      <dgm:prSet/>
      <dgm:spPr/>
      <dgm:t>
        <a:bodyPr/>
        <a:lstStyle/>
        <a:p>
          <a:endParaRPr lang="ru-RU"/>
        </a:p>
      </dgm:t>
    </dgm:pt>
    <dgm:pt modelId="{2F195302-1519-46BB-9ED1-08FB8382C80F}" type="sibTrans" cxnId="{19696210-C081-4307-BC2F-1B940AD84F9F}">
      <dgm:prSet/>
      <dgm:spPr/>
      <dgm:t>
        <a:bodyPr/>
        <a:lstStyle/>
        <a:p>
          <a:endParaRPr lang="ru-RU"/>
        </a:p>
      </dgm:t>
    </dgm:pt>
    <dgm:pt modelId="{5938CC95-00C0-4587-AA79-48689EF91532}">
      <dgm:prSet custT="1"/>
      <dgm:spPr/>
      <dgm:t>
        <a:bodyPr/>
        <a:lstStyle/>
        <a:p>
          <a:r>
            <a:rPr lang="ru-RU" sz="1100" dirty="0" smtClean="0"/>
            <a:t>Приняты НПА субъектов РФ, регламентирующие порядок формирования региональных социальных заказов, а также решения об организации оказания услуг</a:t>
          </a:r>
          <a:endParaRPr lang="ru-RU" sz="1100" dirty="0"/>
        </a:p>
      </dgm:t>
    </dgm:pt>
    <dgm:pt modelId="{DACAC925-1B5C-4D74-9E57-AF949ED30FA2}" type="parTrans" cxnId="{D208F279-4464-40AA-AE9A-8B33CF6AC165}">
      <dgm:prSet/>
      <dgm:spPr/>
      <dgm:t>
        <a:bodyPr/>
        <a:lstStyle/>
        <a:p>
          <a:endParaRPr lang="ru-RU"/>
        </a:p>
      </dgm:t>
    </dgm:pt>
    <dgm:pt modelId="{B9281381-6894-4352-938A-D38406A0B17B}" type="sibTrans" cxnId="{D208F279-4464-40AA-AE9A-8B33CF6AC165}">
      <dgm:prSet/>
      <dgm:spPr/>
      <dgm:t>
        <a:bodyPr/>
        <a:lstStyle/>
        <a:p>
          <a:endParaRPr lang="ru-RU"/>
        </a:p>
      </dgm:t>
    </dgm:pt>
    <dgm:pt modelId="{EC7878A4-BAA0-4622-8C72-3D0E57DE11BA}">
      <dgm:prSet custT="1"/>
      <dgm:spPr/>
      <dgm:t>
        <a:bodyPr/>
        <a:lstStyle/>
        <a:p>
          <a:endParaRPr lang="ru-RU" sz="1100" dirty="0"/>
        </a:p>
      </dgm:t>
    </dgm:pt>
    <dgm:pt modelId="{AF8E4545-D033-4862-ABD7-9837551D1CD2}" type="parTrans" cxnId="{D6DDF3EB-7EB0-4ADB-BBA2-E72805C15502}">
      <dgm:prSet/>
      <dgm:spPr/>
      <dgm:t>
        <a:bodyPr/>
        <a:lstStyle/>
        <a:p>
          <a:endParaRPr lang="ru-RU"/>
        </a:p>
      </dgm:t>
    </dgm:pt>
    <dgm:pt modelId="{43B6166D-6CBD-4AD3-9FC4-66A7FAA585E1}" type="sibTrans" cxnId="{D6DDF3EB-7EB0-4ADB-BBA2-E72805C15502}">
      <dgm:prSet/>
      <dgm:spPr/>
      <dgm:t>
        <a:bodyPr/>
        <a:lstStyle/>
        <a:p>
          <a:endParaRPr lang="ru-RU"/>
        </a:p>
      </dgm:t>
    </dgm:pt>
    <dgm:pt modelId="{2873BDF9-3B02-4BA9-82EC-6EDB849EB1A8}">
      <dgm:prSet custT="1"/>
      <dgm:spPr/>
      <dgm:t>
        <a:bodyPr/>
        <a:lstStyle/>
        <a:p>
          <a:endParaRPr lang="ru-RU" sz="4400" dirty="0"/>
        </a:p>
      </dgm:t>
    </dgm:pt>
    <dgm:pt modelId="{00907FA4-8508-4261-8884-80B563C8F732}" type="parTrans" cxnId="{4E117B3B-FA19-442B-BC61-AAC0FA8818E8}">
      <dgm:prSet/>
      <dgm:spPr/>
      <dgm:t>
        <a:bodyPr/>
        <a:lstStyle/>
        <a:p>
          <a:endParaRPr lang="ru-RU"/>
        </a:p>
      </dgm:t>
    </dgm:pt>
    <dgm:pt modelId="{EECB5E4A-06AA-47AD-8D72-04843FAE309E}" type="sibTrans" cxnId="{4E117B3B-FA19-442B-BC61-AAC0FA8818E8}">
      <dgm:prSet/>
      <dgm:spPr/>
      <dgm:t>
        <a:bodyPr/>
        <a:lstStyle/>
        <a:p>
          <a:endParaRPr lang="ru-RU"/>
        </a:p>
      </dgm:t>
    </dgm:pt>
    <dgm:pt modelId="{DC836E4F-FA56-445D-BD77-85FB0B6033B3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/>
            </a:rPr>
            <a:t>Мероприятия по информатизации</a:t>
          </a:r>
          <a:endParaRPr lang="ru-RU" b="0" cap="none" spc="0" dirty="0">
            <a:ln w="0"/>
            <a:solidFill>
              <a:schemeClr val="tx1"/>
            </a:solidFill>
            <a:effectLst/>
          </a:endParaRPr>
        </a:p>
      </dgm:t>
    </dgm:pt>
    <dgm:pt modelId="{3526302F-EA1A-4663-A556-A2CB18629654}" type="parTrans" cxnId="{63AF776E-12EF-4627-8DF2-4A24A0BBE913}">
      <dgm:prSet/>
      <dgm:spPr/>
      <dgm:t>
        <a:bodyPr/>
        <a:lstStyle/>
        <a:p>
          <a:endParaRPr lang="ru-RU"/>
        </a:p>
      </dgm:t>
    </dgm:pt>
    <dgm:pt modelId="{766868C4-C1E0-43D8-9D38-3D7FF7301BE3}" type="sibTrans" cxnId="{63AF776E-12EF-4627-8DF2-4A24A0BBE913}">
      <dgm:prSet/>
      <dgm:spPr/>
      <dgm:t>
        <a:bodyPr/>
        <a:lstStyle/>
        <a:p>
          <a:endParaRPr lang="ru-RU"/>
        </a:p>
      </dgm:t>
    </dgm:pt>
    <dgm:pt modelId="{A24AEA75-4797-4716-8594-72CE17D90C2D}">
      <dgm:prSet custT="1"/>
      <dgm:spPr/>
      <dgm:t>
        <a:bodyPr/>
        <a:lstStyle/>
        <a:p>
          <a:r>
            <a:rPr lang="ru-RU" sz="1100" dirty="0" smtClean="0"/>
            <a:t>Приняты НПА Правительства РФ</a:t>
          </a:r>
          <a:endParaRPr lang="ru-RU" sz="1100" dirty="0"/>
        </a:p>
      </dgm:t>
    </dgm:pt>
    <dgm:pt modelId="{C7ABA56E-762D-473B-AFAC-C8C4629C9C1B}" type="parTrans" cxnId="{131F992C-F2C0-4E0D-9FA2-EF95D331F33D}">
      <dgm:prSet/>
      <dgm:spPr/>
      <dgm:t>
        <a:bodyPr/>
        <a:lstStyle/>
        <a:p>
          <a:endParaRPr lang="ru-RU"/>
        </a:p>
      </dgm:t>
    </dgm:pt>
    <dgm:pt modelId="{12B76B14-0E8D-4312-B734-40D6AB6F813A}" type="sibTrans" cxnId="{131F992C-F2C0-4E0D-9FA2-EF95D331F33D}">
      <dgm:prSet/>
      <dgm:spPr/>
      <dgm:t>
        <a:bodyPr/>
        <a:lstStyle/>
        <a:p>
          <a:endParaRPr lang="ru-RU"/>
        </a:p>
      </dgm:t>
    </dgm:pt>
    <dgm:pt modelId="{8015BEBB-4605-4D92-97F6-16375D3F9B5F}">
      <dgm:prSet custT="1"/>
      <dgm:spPr/>
      <dgm:t>
        <a:bodyPr/>
        <a:lstStyle/>
        <a:p>
          <a:r>
            <a:rPr lang="ru-RU" sz="1200" dirty="0" smtClean="0"/>
            <a:t>Обеспечено формирование федерального социального заказа в ГИИС «Электронный бюджет»</a:t>
          </a:r>
          <a:endParaRPr lang="ru-RU" sz="1200" dirty="0"/>
        </a:p>
      </dgm:t>
    </dgm:pt>
    <dgm:pt modelId="{5B8ADBBF-5C1C-4C0E-ADCA-503E1A1AEBE2}" type="parTrans" cxnId="{7EFA5E04-86F8-4C09-9F5E-C02CCBB54B0F}">
      <dgm:prSet/>
      <dgm:spPr/>
      <dgm:t>
        <a:bodyPr/>
        <a:lstStyle/>
        <a:p>
          <a:endParaRPr lang="ru-RU"/>
        </a:p>
      </dgm:t>
    </dgm:pt>
    <dgm:pt modelId="{C8DFC293-0AB2-47E1-9700-C1D5E06851FC}" type="sibTrans" cxnId="{7EFA5E04-86F8-4C09-9F5E-C02CCBB54B0F}">
      <dgm:prSet/>
      <dgm:spPr/>
      <dgm:t>
        <a:bodyPr/>
        <a:lstStyle/>
        <a:p>
          <a:endParaRPr lang="ru-RU"/>
        </a:p>
      </dgm:t>
    </dgm:pt>
    <dgm:pt modelId="{DAA65375-88AE-4DBB-8D61-92C112704E4C}">
      <dgm:prSet custT="1"/>
      <dgm:spPr/>
      <dgm:t>
        <a:bodyPr/>
        <a:lstStyle/>
        <a:p>
          <a:r>
            <a:rPr lang="ru-RU" sz="1200" dirty="0" smtClean="0"/>
            <a:t>Обеспечено размещение информации на Едином портале бюджетной системы</a:t>
          </a:r>
          <a:endParaRPr lang="ru-RU" sz="1200" dirty="0"/>
        </a:p>
      </dgm:t>
    </dgm:pt>
    <dgm:pt modelId="{59C150FB-D818-4B57-AEF4-45332245C1BA}" type="parTrans" cxnId="{D15B50A0-317A-4DF8-A3D4-AD3E7442935A}">
      <dgm:prSet/>
      <dgm:spPr/>
      <dgm:t>
        <a:bodyPr/>
        <a:lstStyle/>
        <a:p>
          <a:endParaRPr lang="ru-RU"/>
        </a:p>
      </dgm:t>
    </dgm:pt>
    <dgm:pt modelId="{E50DFC09-7601-42B6-8F2C-498BD0B32176}" type="sibTrans" cxnId="{D15B50A0-317A-4DF8-A3D4-AD3E7442935A}">
      <dgm:prSet/>
      <dgm:spPr/>
      <dgm:t>
        <a:bodyPr/>
        <a:lstStyle/>
        <a:p>
          <a:endParaRPr lang="ru-RU"/>
        </a:p>
      </dgm:t>
    </dgm:pt>
    <dgm:pt modelId="{AC6CCBE8-FB1B-4E94-B080-B387D26EFD0E}">
      <dgm:prSet custT="1"/>
      <dgm:spPr/>
      <dgm:t>
        <a:bodyPr/>
        <a:lstStyle/>
        <a:p>
          <a:r>
            <a:rPr lang="ru-RU" sz="1200" dirty="0" smtClean="0"/>
            <a:t>Приняты решения по развитию Единого портала государственных услуг</a:t>
          </a:r>
          <a:endParaRPr lang="ru-RU" sz="1200" dirty="0"/>
        </a:p>
      </dgm:t>
    </dgm:pt>
    <dgm:pt modelId="{B1E13235-3296-45E6-AC0D-94870B1475EE}" type="parTrans" cxnId="{45C06934-DCA8-4DB8-A494-AF663C8F36E0}">
      <dgm:prSet/>
      <dgm:spPr/>
      <dgm:t>
        <a:bodyPr/>
        <a:lstStyle/>
        <a:p>
          <a:endParaRPr lang="ru-RU"/>
        </a:p>
      </dgm:t>
    </dgm:pt>
    <dgm:pt modelId="{AB264A6E-411C-4BCE-BABB-07B63023E907}" type="sibTrans" cxnId="{45C06934-DCA8-4DB8-A494-AF663C8F36E0}">
      <dgm:prSet/>
      <dgm:spPr/>
      <dgm:t>
        <a:bodyPr/>
        <a:lstStyle/>
        <a:p>
          <a:endParaRPr lang="ru-RU"/>
        </a:p>
      </dgm:t>
    </dgm:pt>
    <dgm:pt modelId="{80EF2086-26C2-4E5A-A529-6802D78A8EEF}" type="pres">
      <dgm:prSet presAssocID="{DAB39DCE-B71D-44BD-90B1-14F01E64A5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409B22-0235-4528-9673-9F4DA1F999CA}" type="pres">
      <dgm:prSet presAssocID="{5D515E7F-858B-4A2B-9100-6D32467C1D13}" presName="linNode" presStyleCnt="0"/>
      <dgm:spPr/>
    </dgm:pt>
    <dgm:pt modelId="{10285E98-7387-4077-B9FE-32A83CEC41D1}" type="pres">
      <dgm:prSet presAssocID="{5D515E7F-858B-4A2B-9100-6D32467C1D13}" presName="parentShp" presStyleLbl="node1" presStyleIdx="0" presStyleCnt="5" custScaleX="72131" custScaleY="81396" custLinFactY="13999" custLinFactNeighborX="-12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A6440-4AE4-4115-9A5F-7B4F8A1DFE6F}" type="pres">
      <dgm:prSet presAssocID="{5D515E7F-858B-4A2B-9100-6D32467C1D13}" presName="childShp" presStyleLbl="bgAccFollowNode1" presStyleIdx="0" presStyleCnt="5" custScaleX="107974" custLinFactNeighborX="1882" custLinFactNeighborY="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BAE85-1CE2-456E-8BDE-9E705301B413}" type="pres">
      <dgm:prSet presAssocID="{32C91FE6-98D1-495D-BA2E-0E8F2D8A07CC}" presName="spacing" presStyleCnt="0"/>
      <dgm:spPr/>
    </dgm:pt>
    <dgm:pt modelId="{1E0B9BD4-CAF0-40D8-9F03-8F4FA3A06B45}" type="pres">
      <dgm:prSet presAssocID="{28AD7B87-CF20-4220-BAEF-152061F35B6B}" presName="linNode" presStyleCnt="0"/>
      <dgm:spPr/>
    </dgm:pt>
    <dgm:pt modelId="{5E220834-0A17-4A45-894B-64E1927975D0}" type="pres">
      <dgm:prSet presAssocID="{28AD7B87-CF20-4220-BAEF-152061F35B6B}" presName="parentShp" presStyleLbl="node1" presStyleIdx="1" presStyleCnt="5" custScaleX="72131" custScaleY="81396" custLinFactY="-2238" custLinFactNeighborX="-12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CD6D1-5BA8-400A-AF05-4B037FE02FB7}" type="pres">
      <dgm:prSet presAssocID="{28AD7B87-CF20-4220-BAEF-152061F35B6B}" presName="childShp" presStyleLbl="bgAccFollowNode1" presStyleIdx="1" presStyleCnt="5" custScaleX="107974" custLinFactNeighborX="1882" custLinFactNeighborY="2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811C1-091A-43EB-8556-DA5927C7D6DA}" type="pres">
      <dgm:prSet presAssocID="{4B2EA35A-A3A6-4267-80FE-93F8C174941B}" presName="spacing" presStyleCnt="0"/>
      <dgm:spPr/>
    </dgm:pt>
    <dgm:pt modelId="{150D7DC9-7810-4A91-9A77-43E8071E8328}" type="pres">
      <dgm:prSet presAssocID="{EEE31DFF-E4A0-48B8-BC9A-85D3A51B76FA}" presName="linNode" presStyleCnt="0"/>
      <dgm:spPr/>
    </dgm:pt>
    <dgm:pt modelId="{33196C50-40FF-40A7-8624-0C4473197DB7}" type="pres">
      <dgm:prSet presAssocID="{EEE31DFF-E4A0-48B8-BC9A-85D3A51B76FA}" presName="parentShp" presStyleLbl="node1" presStyleIdx="2" presStyleCnt="5" custScaleX="72194" custScaleY="81475" custLinFactNeighborX="-1810" custLinFactNeighborY="-4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F0295-8963-488C-8F71-17F8394671F3}" type="pres">
      <dgm:prSet presAssocID="{EEE31DFF-E4A0-48B8-BC9A-85D3A51B76FA}" presName="childShp" presStyleLbl="bgAccFollowNode1" presStyleIdx="2" presStyleCnt="5" custScaleX="108085" custScaleY="100097" custLinFactNeighborX="1942" custLinFactNeighborY="-4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9995A-6C50-4E5F-A884-0D01D50225EB}" type="pres">
      <dgm:prSet presAssocID="{7FC8F0DE-5DF4-4304-B818-7AC07B98CFDF}" presName="spacing" presStyleCnt="0"/>
      <dgm:spPr/>
    </dgm:pt>
    <dgm:pt modelId="{157A684A-44A6-4447-A4D4-3E00F3D032F7}" type="pres">
      <dgm:prSet presAssocID="{B597F1FC-80D1-47D7-B468-1D411268701F}" presName="linNode" presStyleCnt="0"/>
      <dgm:spPr/>
    </dgm:pt>
    <dgm:pt modelId="{A0D8DF4B-1DCD-4F17-BC4F-5EA3B138CCE8}" type="pres">
      <dgm:prSet presAssocID="{B597F1FC-80D1-47D7-B468-1D411268701F}" presName="parentShp" presStyleLbl="node1" presStyleIdx="3" presStyleCnt="5" custScaleX="71671" custScaleY="81396" custLinFactNeighborX="-1204" custLinFactNeighborY="-20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8DF57-34B5-4011-AF02-CAB83C3B328B}" type="pres">
      <dgm:prSet presAssocID="{B597F1FC-80D1-47D7-B468-1D411268701F}" presName="childShp" presStyleLbl="bgAccFollowNode1" presStyleIdx="3" presStyleCnt="5" custScaleX="107974" custLinFactNeighborX="2637" custLinFactNeighborY="-13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8DF9F-10F6-47F3-9116-F75FEFAB3AC3}" type="pres">
      <dgm:prSet presAssocID="{C144E783-5A66-400F-BCD2-D27B5A849576}" presName="spacing" presStyleCnt="0"/>
      <dgm:spPr/>
    </dgm:pt>
    <dgm:pt modelId="{AAC3609A-0B63-40AA-B02E-5BB6AC74A8FE}" type="pres">
      <dgm:prSet presAssocID="{DC836E4F-FA56-445D-BD77-85FB0B6033B3}" presName="linNode" presStyleCnt="0"/>
      <dgm:spPr/>
    </dgm:pt>
    <dgm:pt modelId="{DC16EFF2-F3E1-452C-9A5F-EE40657F8BE2}" type="pres">
      <dgm:prSet presAssocID="{DC836E4F-FA56-445D-BD77-85FB0B6033B3}" presName="parentShp" presStyleLbl="node1" presStyleIdx="4" presStyleCnt="5" custScaleX="72131" custScaleY="125214" custLinFactNeighborX="297" custLinFactNeighborY="-44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1E822-A770-4C33-A574-7D190EA96412}" type="pres">
      <dgm:prSet presAssocID="{DC836E4F-FA56-445D-BD77-85FB0B6033B3}" presName="childShp" presStyleLbl="bgAccFollowNode1" presStyleIdx="4" presStyleCnt="5" custScaleX="111837" custScaleY="176469" custLinFactNeighborX="6003" custLinFactNeighborY="-3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960A07-A15C-4AF0-9290-05CBF5781546}" srcId="{5D515E7F-858B-4A2B-9100-6D32467C1D13}" destId="{211855D3-DAE6-4A52-BE28-51F73ED27691}" srcOrd="0" destOrd="0" parTransId="{8F129D2C-A6F2-4874-8B1B-344423EB375B}" sibTransId="{28F6B0AE-02FB-453B-A25E-7063A034CE8D}"/>
    <dgm:cxn modelId="{0AC1A848-E365-4E57-9DD8-8D575ACFD22C}" type="presOf" srcId="{DAB39DCE-B71D-44BD-90B1-14F01E64A546}" destId="{80EF2086-26C2-4E5A-A529-6802D78A8EEF}" srcOrd="0" destOrd="0" presId="urn:microsoft.com/office/officeart/2005/8/layout/vList6"/>
    <dgm:cxn modelId="{131F992C-F2C0-4E0D-9FA2-EF95D331F33D}" srcId="{EEE31DFF-E4A0-48B8-BC9A-85D3A51B76FA}" destId="{A24AEA75-4797-4716-8594-72CE17D90C2D}" srcOrd="1" destOrd="0" parTransId="{C7ABA56E-762D-473B-AFAC-C8C4629C9C1B}" sibTransId="{12B76B14-0E8D-4312-B734-40D6AB6F813A}"/>
    <dgm:cxn modelId="{C4EA29EA-102B-4672-8384-F26BACB0F0A5}" srcId="{DAB39DCE-B71D-44BD-90B1-14F01E64A546}" destId="{B597F1FC-80D1-47D7-B468-1D411268701F}" srcOrd="3" destOrd="0" parTransId="{B9FEE428-3806-47E5-AEEA-2B0766184462}" sibTransId="{C144E783-5A66-400F-BCD2-D27B5A849576}"/>
    <dgm:cxn modelId="{EC13C9C8-E8B1-4C0A-A07D-A4ACE31E6662}" type="presOf" srcId="{5D515E7F-858B-4A2B-9100-6D32467C1D13}" destId="{10285E98-7387-4077-B9FE-32A83CEC41D1}" srcOrd="0" destOrd="0" presId="urn:microsoft.com/office/officeart/2005/8/layout/vList6"/>
    <dgm:cxn modelId="{D208F279-4464-40AA-AE9A-8B33CF6AC165}" srcId="{EEE31DFF-E4A0-48B8-BC9A-85D3A51B76FA}" destId="{5938CC95-00C0-4587-AA79-48689EF91532}" srcOrd="0" destOrd="0" parTransId="{DACAC925-1B5C-4D74-9E57-AF949ED30FA2}" sibTransId="{B9281381-6894-4352-938A-D38406A0B17B}"/>
    <dgm:cxn modelId="{BEE07A2B-F48E-49B3-8B82-A82C46558AFD}" type="presOf" srcId="{BBA38966-B1FC-4A1E-9577-F37B2DD1C6E3}" destId="{7EECD6D1-5BA8-400A-AF05-4B037FE02FB7}" srcOrd="0" destOrd="1" presId="urn:microsoft.com/office/officeart/2005/8/layout/vList6"/>
    <dgm:cxn modelId="{7089C8C8-CACB-4335-836F-9AB29839C456}" type="presOf" srcId="{2873BDF9-3B02-4BA9-82EC-6EDB849EB1A8}" destId="{E50F0295-8963-488C-8F71-17F8394671F3}" srcOrd="0" destOrd="2" presId="urn:microsoft.com/office/officeart/2005/8/layout/vList6"/>
    <dgm:cxn modelId="{0E86965D-F482-4F77-B172-8D7E38BCEBDF}" type="presOf" srcId="{A24AEA75-4797-4716-8594-72CE17D90C2D}" destId="{E50F0295-8963-488C-8F71-17F8394671F3}" srcOrd="0" destOrd="1" presId="urn:microsoft.com/office/officeart/2005/8/layout/vList6"/>
    <dgm:cxn modelId="{39685E1A-A876-4276-938F-6586565D7F79}" type="presOf" srcId="{EC7878A4-BAA0-4622-8C72-3D0E57DE11BA}" destId="{E50F0295-8963-488C-8F71-17F8394671F3}" srcOrd="0" destOrd="3" presId="urn:microsoft.com/office/officeart/2005/8/layout/vList6"/>
    <dgm:cxn modelId="{68992C0D-6AC1-445A-9FFA-3BEFF4E27FB8}" type="presOf" srcId="{EEE31DFF-E4A0-48B8-BC9A-85D3A51B76FA}" destId="{33196C50-40FF-40A7-8624-0C4473197DB7}" srcOrd="0" destOrd="0" presId="urn:microsoft.com/office/officeart/2005/8/layout/vList6"/>
    <dgm:cxn modelId="{D15B50A0-317A-4DF8-A3D4-AD3E7442935A}" srcId="{DC836E4F-FA56-445D-BD77-85FB0B6033B3}" destId="{DAA65375-88AE-4DBB-8D61-92C112704E4C}" srcOrd="1" destOrd="0" parTransId="{59C150FB-D818-4B57-AEF4-45332245C1BA}" sibTransId="{E50DFC09-7601-42B6-8F2C-498BD0B32176}"/>
    <dgm:cxn modelId="{57E48D58-FA2D-4F7C-AEA1-629919FCE16F}" type="presOf" srcId="{DC836E4F-FA56-445D-BD77-85FB0B6033B3}" destId="{DC16EFF2-F3E1-452C-9A5F-EE40657F8BE2}" srcOrd="0" destOrd="0" presId="urn:microsoft.com/office/officeart/2005/8/layout/vList6"/>
    <dgm:cxn modelId="{19696210-C081-4307-BC2F-1B940AD84F9F}" srcId="{28AD7B87-CF20-4220-BAEF-152061F35B6B}" destId="{BBA38966-B1FC-4A1E-9577-F37B2DD1C6E3}" srcOrd="1" destOrd="0" parTransId="{113FA606-E10A-4982-AF00-271BECC56C0C}" sibTransId="{2F195302-1519-46BB-9ED1-08FB8382C80F}"/>
    <dgm:cxn modelId="{6C5F5228-A789-455E-A275-B537859BAF49}" type="presOf" srcId="{DAA65375-88AE-4DBB-8D61-92C112704E4C}" destId="{4901E822-A770-4C33-A574-7D190EA96412}" srcOrd="0" destOrd="1" presId="urn:microsoft.com/office/officeart/2005/8/layout/vList6"/>
    <dgm:cxn modelId="{7EFA5E04-86F8-4C09-9F5E-C02CCBB54B0F}" srcId="{DC836E4F-FA56-445D-BD77-85FB0B6033B3}" destId="{8015BEBB-4605-4D92-97F6-16375D3F9B5F}" srcOrd="0" destOrd="0" parTransId="{5B8ADBBF-5C1C-4C0E-ADCA-503E1A1AEBE2}" sibTransId="{C8DFC293-0AB2-47E1-9700-C1D5E06851FC}"/>
    <dgm:cxn modelId="{D1F133BE-070D-49A1-B278-E347514C903A}" srcId="{28AD7B87-CF20-4220-BAEF-152061F35B6B}" destId="{B7DA0A20-798D-42A3-879C-A73BED5D422B}" srcOrd="0" destOrd="0" parTransId="{B823B6D3-F8F2-4EBC-97C7-03334C0D567E}" sibTransId="{1565E070-2772-487A-AA08-84B84399D0F1}"/>
    <dgm:cxn modelId="{B6A3F21C-1E22-42B3-B5DD-1AA0283BE3B9}" srcId="{DAB39DCE-B71D-44BD-90B1-14F01E64A546}" destId="{5D515E7F-858B-4A2B-9100-6D32467C1D13}" srcOrd="0" destOrd="0" parTransId="{ECB5E9F1-944F-4C0E-86C2-D547119EC0FD}" sibTransId="{32C91FE6-98D1-495D-BA2E-0E8F2D8A07CC}"/>
    <dgm:cxn modelId="{58EC05BC-200F-47E5-AD74-B8D4838C3DFD}" type="presOf" srcId="{5938CC95-00C0-4587-AA79-48689EF91532}" destId="{E50F0295-8963-488C-8F71-17F8394671F3}" srcOrd="0" destOrd="0" presId="urn:microsoft.com/office/officeart/2005/8/layout/vList6"/>
    <dgm:cxn modelId="{625280F9-D481-4CEE-BDA0-A294DB8EBEC6}" srcId="{B597F1FC-80D1-47D7-B468-1D411268701F}" destId="{BC0286F6-5F6E-4A52-9895-C6DEBAF65733}" srcOrd="0" destOrd="0" parTransId="{7DADA72A-A068-47BB-8064-57AD5B7B4EE8}" sibTransId="{359C25F1-0F54-4008-B111-F65C019E0A4C}"/>
    <dgm:cxn modelId="{676CAACD-FA4A-4A7F-91EC-4C7400B251A1}" type="presOf" srcId="{8015BEBB-4605-4D92-97F6-16375D3F9B5F}" destId="{4901E822-A770-4C33-A574-7D190EA96412}" srcOrd="0" destOrd="0" presId="urn:microsoft.com/office/officeart/2005/8/layout/vList6"/>
    <dgm:cxn modelId="{0F40726E-872A-4BAE-8144-2547F299E710}" type="presOf" srcId="{AC6CCBE8-FB1B-4E94-B080-B387D26EFD0E}" destId="{4901E822-A770-4C33-A574-7D190EA96412}" srcOrd="0" destOrd="2" presId="urn:microsoft.com/office/officeart/2005/8/layout/vList6"/>
    <dgm:cxn modelId="{D6DDF3EB-7EB0-4ADB-BBA2-E72805C15502}" srcId="{EEE31DFF-E4A0-48B8-BC9A-85D3A51B76FA}" destId="{EC7878A4-BAA0-4622-8C72-3D0E57DE11BA}" srcOrd="3" destOrd="0" parTransId="{AF8E4545-D033-4862-ABD7-9837551D1CD2}" sibTransId="{43B6166D-6CBD-4AD3-9FC4-66A7FAA585E1}"/>
    <dgm:cxn modelId="{0BFCE4D2-7ECE-405F-8787-1C6C2734D222}" type="presOf" srcId="{211855D3-DAE6-4A52-BE28-51F73ED27691}" destId="{169A6440-4AE4-4115-9A5F-7B4F8A1DFE6F}" srcOrd="0" destOrd="0" presId="urn:microsoft.com/office/officeart/2005/8/layout/vList6"/>
    <dgm:cxn modelId="{BE0A658A-6416-4FDC-9BC1-0FF26DBF66D1}" srcId="{DAB39DCE-B71D-44BD-90B1-14F01E64A546}" destId="{EEE31DFF-E4A0-48B8-BC9A-85D3A51B76FA}" srcOrd="2" destOrd="0" parTransId="{69625539-F7D4-4D04-9C57-8D482A98CBE9}" sibTransId="{7FC8F0DE-5DF4-4304-B818-7AC07B98CFDF}"/>
    <dgm:cxn modelId="{61E3B679-C93E-409D-805A-DECCAA420273}" type="presOf" srcId="{B7DA0A20-798D-42A3-879C-A73BED5D422B}" destId="{7EECD6D1-5BA8-400A-AF05-4B037FE02FB7}" srcOrd="0" destOrd="0" presId="urn:microsoft.com/office/officeart/2005/8/layout/vList6"/>
    <dgm:cxn modelId="{4E117B3B-FA19-442B-BC61-AAC0FA8818E8}" srcId="{EEE31DFF-E4A0-48B8-BC9A-85D3A51B76FA}" destId="{2873BDF9-3B02-4BA9-82EC-6EDB849EB1A8}" srcOrd="2" destOrd="0" parTransId="{00907FA4-8508-4261-8884-80B563C8F732}" sibTransId="{EECB5E4A-06AA-47AD-8D72-04843FAE309E}"/>
    <dgm:cxn modelId="{796CA683-76EF-4E37-8F4B-C764E72F76AB}" type="presOf" srcId="{28AD7B87-CF20-4220-BAEF-152061F35B6B}" destId="{5E220834-0A17-4A45-894B-64E1927975D0}" srcOrd="0" destOrd="0" presId="urn:microsoft.com/office/officeart/2005/8/layout/vList6"/>
    <dgm:cxn modelId="{45C06934-DCA8-4DB8-A494-AF663C8F36E0}" srcId="{DC836E4F-FA56-445D-BD77-85FB0B6033B3}" destId="{AC6CCBE8-FB1B-4E94-B080-B387D26EFD0E}" srcOrd="2" destOrd="0" parTransId="{B1E13235-3296-45E6-AC0D-94870B1475EE}" sibTransId="{AB264A6E-411C-4BCE-BABB-07B63023E907}"/>
    <dgm:cxn modelId="{63AF776E-12EF-4627-8DF2-4A24A0BBE913}" srcId="{DAB39DCE-B71D-44BD-90B1-14F01E64A546}" destId="{DC836E4F-FA56-445D-BD77-85FB0B6033B3}" srcOrd="4" destOrd="0" parTransId="{3526302F-EA1A-4663-A556-A2CB18629654}" sibTransId="{766868C4-C1E0-43D8-9D38-3D7FF7301BE3}"/>
    <dgm:cxn modelId="{87108945-EF01-454E-99A7-07CD677782CF}" type="presOf" srcId="{BC0286F6-5F6E-4A52-9895-C6DEBAF65733}" destId="{DC88DF57-34B5-4011-AF02-CAB83C3B328B}" srcOrd="0" destOrd="0" presId="urn:microsoft.com/office/officeart/2005/8/layout/vList6"/>
    <dgm:cxn modelId="{8F3102C8-484C-441E-B9EC-03DC17F29799}" srcId="{DAB39DCE-B71D-44BD-90B1-14F01E64A546}" destId="{28AD7B87-CF20-4220-BAEF-152061F35B6B}" srcOrd="1" destOrd="0" parTransId="{F35A49FF-37A0-4FA6-8F15-A43F1F701C31}" sibTransId="{4B2EA35A-A3A6-4267-80FE-93F8C174941B}"/>
    <dgm:cxn modelId="{A6D39C46-ED50-42B2-A552-CFBE543691E2}" type="presOf" srcId="{B597F1FC-80D1-47D7-B468-1D411268701F}" destId="{A0D8DF4B-1DCD-4F17-BC4F-5EA3B138CCE8}" srcOrd="0" destOrd="0" presId="urn:microsoft.com/office/officeart/2005/8/layout/vList6"/>
    <dgm:cxn modelId="{E3BF49D9-76E4-4D9D-BB47-9BC55FFDE35B}" type="presParOf" srcId="{80EF2086-26C2-4E5A-A529-6802D78A8EEF}" destId="{95409B22-0235-4528-9673-9F4DA1F999CA}" srcOrd="0" destOrd="0" presId="urn:microsoft.com/office/officeart/2005/8/layout/vList6"/>
    <dgm:cxn modelId="{9CCC6DE6-EF68-4024-A20A-C256F9694989}" type="presParOf" srcId="{95409B22-0235-4528-9673-9F4DA1F999CA}" destId="{10285E98-7387-4077-B9FE-32A83CEC41D1}" srcOrd="0" destOrd="0" presId="urn:microsoft.com/office/officeart/2005/8/layout/vList6"/>
    <dgm:cxn modelId="{6B1CB118-43A9-483F-8204-0C7686C9DF0A}" type="presParOf" srcId="{95409B22-0235-4528-9673-9F4DA1F999CA}" destId="{169A6440-4AE4-4115-9A5F-7B4F8A1DFE6F}" srcOrd="1" destOrd="0" presId="urn:microsoft.com/office/officeart/2005/8/layout/vList6"/>
    <dgm:cxn modelId="{678C82D4-A38B-4634-AAE4-8EFAD902955D}" type="presParOf" srcId="{80EF2086-26C2-4E5A-A529-6802D78A8EEF}" destId="{9B4BAE85-1CE2-456E-8BDE-9E705301B413}" srcOrd="1" destOrd="0" presId="urn:microsoft.com/office/officeart/2005/8/layout/vList6"/>
    <dgm:cxn modelId="{67295308-00B3-4496-9E97-A38AFEEE405A}" type="presParOf" srcId="{80EF2086-26C2-4E5A-A529-6802D78A8EEF}" destId="{1E0B9BD4-CAF0-40D8-9F03-8F4FA3A06B45}" srcOrd="2" destOrd="0" presId="urn:microsoft.com/office/officeart/2005/8/layout/vList6"/>
    <dgm:cxn modelId="{53C8A60F-C988-4F31-9B3C-4401B4AF65DB}" type="presParOf" srcId="{1E0B9BD4-CAF0-40D8-9F03-8F4FA3A06B45}" destId="{5E220834-0A17-4A45-894B-64E1927975D0}" srcOrd="0" destOrd="0" presId="urn:microsoft.com/office/officeart/2005/8/layout/vList6"/>
    <dgm:cxn modelId="{CDF43E01-3B8A-4AF2-8E85-49B398AFD830}" type="presParOf" srcId="{1E0B9BD4-CAF0-40D8-9F03-8F4FA3A06B45}" destId="{7EECD6D1-5BA8-400A-AF05-4B037FE02FB7}" srcOrd="1" destOrd="0" presId="urn:microsoft.com/office/officeart/2005/8/layout/vList6"/>
    <dgm:cxn modelId="{63A6E3A8-E8FA-4A2F-80C7-EA63C0081895}" type="presParOf" srcId="{80EF2086-26C2-4E5A-A529-6802D78A8EEF}" destId="{374811C1-091A-43EB-8556-DA5927C7D6DA}" srcOrd="3" destOrd="0" presId="urn:microsoft.com/office/officeart/2005/8/layout/vList6"/>
    <dgm:cxn modelId="{760392E1-FF45-4FF0-8761-00636DBF780E}" type="presParOf" srcId="{80EF2086-26C2-4E5A-A529-6802D78A8EEF}" destId="{150D7DC9-7810-4A91-9A77-43E8071E8328}" srcOrd="4" destOrd="0" presId="urn:microsoft.com/office/officeart/2005/8/layout/vList6"/>
    <dgm:cxn modelId="{C620922F-9733-4548-9CA4-D03D91BFB2DA}" type="presParOf" srcId="{150D7DC9-7810-4A91-9A77-43E8071E8328}" destId="{33196C50-40FF-40A7-8624-0C4473197DB7}" srcOrd="0" destOrd="0" presId="urn:microsoft.com/office/officeart/2005/8/layout/vList6"/>
    <dgm:cxn modelId="{9B8C8D90-8591-44FA-891C-C42E7C5ACF6F}" type="presParOf" srcId="{150D7DC9-7810-4A91-9A77-43E8071E8328}" destId="{E50F0295-8963-488C-8F71-17F8394671F3}" srcOrd="1" destOrd="0" presId="urn:microsoft.com/office/officeart/2005/8/layout/vList6"/>
    <dgm:cxn modelId="{A41C0F8E-36FA-4E21-8415-B4F16CCB9DC1}" type="presParOf" srcId="{80EF2086-26C2-4E5A-A529-6802D78A8EEF}" destId="{9E69995A-6C50-4E5F-A884-0D01D50225EB}" srcOrd="5" destOrd="0" presId="urn:microsoft.com/office/officeart/2005/8/layout/vList6"/>
    <dgm:cxn modelId="{485457BD-5C52-4CC7-8C2D-14CD7C7BE378}" type="presParOf" srcId="{80EF2086-26C2-4E5A-A529-6802D78A8EEF}" destId="{157A684A-44A6-4447-A4D4-3E00F3D032F7}" srcOrd="6" destOrd="0" presId="urn:microsoft.com/office/officeart/2005/8/layout/vList6"/>
    <dgm:cxn modelId="{6F7019E9-FAB8-438C-9F88-950A88F41A17}" type="presParOf" srcId="{157A684A-44A6-4447-A4D4-3E00F3D032F7}" destId="{A0D8DF4B-1DCD-4F17-BC4F-5EA3B138CCE8}" srcOrd="0" destOrd="0" presId="urn:microsoft.com/office/officeart/2005/8/layout/vList6"/>
    <dgm:cxn modelId="{8AE123A7-C7AF-4B15-A709-FCB7798AC1B8}" type="presParOf" srcId="{157A684A-44A6-4447-A4D4-3E00F3D032F7}" destId="{DC88DF57-34B5-4011-AF02-CAB83C3B328B}" srcOrd="1" destOrd="0" presId="urn:microsoft.com/office/officeart/2005/8/layout/vList6"/>
    <dgm:cxn modelId="{ECCD6D42-9008-4564-9CDA-FE934DBACC14}" type="presParOf" srcId="{80EF2086-26C2-4E5A-A529-6802D78A8EEF}" destId="{1388DF9F-10F6-47F3-9116-F75FEFAB3AC3}" srcOrd="7" destOrd="0" presId="urn:microsoft.com/office/officeart/2005/8/layout/vList6"/>
    <dgm:cxn modelId="{CA68DF30-9FCC-4E01-B9A7-8C2612146C8F}" type="presParOf" srcId="{80EF2086-26C2-4E5A-A529-6802D78A8EEF}" destId="{AAC3609A-0B63-40AA-B02E-5BB6AC74A8FE}" srcOrd="8" destOrd="0" presId="urn:microsoft.com/office/officeart/2005/8/layout/vList6"/>
    <dgm:cxn modelId="{CD528C2A-1CB6-4AB3-9D83-B651F45887BF}" type="presParOf" srcId="{AAC3609A-0B63-40AA-B02E-5BB6AC74A8FE}" destId="{DC16EFF2-F3E1-452C-9A5F-EE40657F8BE2}" srcOrd="0" destOrd="0" presId="urn:microsoft.com/office/officeart/2005/8/layout/vList6"/>
    <dgm:cxn modelId="{34251F1C-87D1-4E5E-A3DE-F0B95071ADB0}" type="presParOf" srcId="{AAC3609A-0B63-40AA-B02E-5BB6AC74A8FE}" destId="{4901E822-A770-4C33-A574-7D190EA9641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A4136-8342-4B1B-BCEC-D6536242A424}">
      <dsp:nvSpPr>
        <dsp:cNvPr id="0" name=""/>
        <dsp:cNvSpPr/>
      </dsp:nvSpPr>
      <dsp:spPr>
        <a:xfrm rot="16200000">
          <a:off x="320091" y="-320091"/>
          <a:ext cx="1376040" cy="2016224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Плановая экономика и отсутствие в хозяйственном обороте иной формы собственности</a:t>
          </a:r>
          <a:endParaRPr lang="ru-RU" sz="1100" kern="1200" dirty="0"/>
        </a:p>
      </dsp:txBody>
      <dsp:txXfrm rot="5400000">
        <a:off x="-1" y="1"/>
        <a:ext cx="2016224" cy="1032030"/>
      </dsp:txXfrm>
    </dsp:sp>
    <dsp:sp modelId="{B9F0BC26-55F4-4DA6-B0E6-B1C07E813E24}">
      <dsp:nvSpPr>
        <dsp:cNvPr id="0" name=""/>
        <dsp:cNvSpPr/>
      </dsp:nvSpPr>
      <dsp:spPr>
        <a:xfrm>
          <a:off x="2016224" y="0"/>
          <a:ext cx="2016224" cy="1376040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Распределительная система</a:t>
          </a:r>
          <a:endParaRPr lang="ru-RU" sz="1100" kern="1200" dirty="0"/>
        </a:p>
      </dsp:txBody>
      <dsp:txXfrm>
        <a:off x="2016224" y="0"/>
        <a:ext cx="2016224" cy="1032030"/>
      </dsp:txXfrm>
    </dsp:sp>
    <dsp:sp modelId="{E0AD0BE7-5164-4C6E-93DE-2787F335F5B3}">
      <dsp:nvSpPr>
        <dsp:cNvPr id="0" name=""/>
        <dsp:cNvSpPr/>
      </dsp:nvSpPr>
      <dsp:spPr>
        <a:xfrm rot="10800000">
          <a:off x="0" y="1376040"/>
          <a:ext cx="2016224" cy="1376040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Бюджетная смета </a:t>
          </a:r>
          <a:endParaRPr lang="ru-RU" sz="1100" kern="1200" dirty="0"/>
        </a:p>
      </dsp:txBody>
      <dsp:txXfrm rot="10800000">
        <a:off x="0" y="1720050"/>
        <a:ext cx="2016224" cy="1032030"/>
      </dsp:txXfrm>
    </dsp:sp>
    <dsp:sp modelId="{8ED925A7-7451-4B86-8FAB-44888E89730E}">
      <dsp:nvSpPr>
        <dsp:cNvPr id="0" name=""/>
        <dsp:cNvSpPr/>
      </dsp:nvSpPr>
      <dsp:spPr>
        <a:xfrm rot="5400000">
          <a:off x="2336316" y="1055948"/>
          <a:ext cx="1376040" cy="2016224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Субсидиарная ответственность собственника</a:t>
          </a:r>
          <a:endParaRPr lang="ru-RU" sz="1100" kern="1200" dirty="0"/>
        </a:p>
      </dsp:txBody>
      <dsp:txXfrm rot="-5400000">
        <a:off x="2016223" y="1720050"/>
        <a:ext cx="2016224" cy="1032030"/>
      </dsp:txXfrm>
    </dsp:sp>
    <dsp:sp modelId="{79634E6D-3D95-402C-B399-CC3EBDB14EE0}">
      <dsp:nvSpPr>
        <dsp:cNvPr id="0" name=""/>
        <dsp:cNvSpPr/>
      </dsp:nvSpPr>
      <dsp:spPr>
        <a:xfrm>
          <a:off x="1411356" y="1032030"/>
          <a:ext cx="1209734" cy="688020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Государственное (муниципальное) учреждение</a:t>
          </a:r>
          <a:endParaRPr lang="ru-RU" sz="1100" kern="1200" dirty="0"/>
        </a:p>
      </dsp:txBody>
      <dsp:txXfrm>
        <a:off x="1444942" y="1065616"/>
        <a:ext cx="1142562" cy="620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A4136-8342-4B1B-BCEC-D6536242A424}">
      <dsp:nvSpPr>
        <dsp:cNvPr id="0" name=""/>
        <dsp:cNvSpPr/>
      </dsp:nvSpPr>
      <dsp:spPr>
        <a:xfrm rot="16200000">
          <a:off x="320091" y="-320091"/>
          <a:ext cx="1376040" cy="2016224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Рыночная экономика и частная собственность</a:t>
          </a:r>
          <a:endParaRPr lang="ru-RU" sz="1100" kern="1200" dirty="0"/>
        </a:p>
      </dsp:txBody>
      <dsp:txXfrm rot="5400000">
        <a:off x="-1" y="1"/>
        <a:ext cx="2016224" cy="1032030"/>
      </dsp:txXfrm>
    </dsp:sp>
    <dsp:sp modelId="{B9F0BC26-55F4-4DA6-B0E6-B1C07E813E24}">
      <dsp:nvSpPr>
        <dsp:cNvPr id="0" name=""/>
        <dsp:cNvSpPr/>
      </dsp:nvSpPr>
      <dsp:spPr>
        <a:xfrm>
          <a:off x="2016224" y="0"/>
          <a:ext cx="2016224" cy="1376040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Право оперативного управления</a:t>
          </a:r>
          <a:endParaRPr lang="ru-RU" sz="1100" kern="1200" dirty="0"/>
        </a:p>
      </dsp:txBody>
      <dsp:txXfrm>
        <a:off x="2016224" y="0"/>
        <a:ext cx="2016224" cy="1032030"/>
      </dsp:txXfrm>
    </dsp:sp>
    <dsp:sp modelId="{E0AD0BE7-5164-4C6E-93DE-2787F335F5B3}">
      <dsp:nvSpPr>
        <dsp:cNvPr id="0" name=""/>
        <dsp:cNvSpPr/>
      </dsp:nvSpPr>
      <dsp:spPr>
        <a:xfrm rot="10800000">
          <a:off x="0" y="1376040"/>
          <a:ext cx="2016224" cy="1376040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Право на самостоятельное распоряжение доходами от приносящей доход деятельности </a:t>
          </a:r>
          <a:endParaRPr lang="ru-RU" sz="1100" kern="1200" dirty="0"/>
        </a:p>
      </dsp:txBody>
      <dsp:txXfrm rot="10800000">
        <a:off x="0" y="1720050"/>
        <a:ext cx="2016224" cy="1032030"/>
      </dsp:txXfrm>
    </dsp:sp>
    <dsp:sp modelId="{8ED925A7-7451-4B86-8FAB-44888E89730E}">
      <dsp:nvSpPr>
        <dsp:cNvPr id="0" name=""/>
        <dsp:cNvSpPr/>
      </dsp:nvSpPr>
      <dsp:spPr>
        <a:xfrm rot="5400000">
          <a:off x="2336316" y="1055948"/>
          <a:ext cx="1376040" cy="2016224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Имущественная ответственность при бронировании особо ценного имущества от взыскания кредиторов</a:t>
          </a:r>
          <a:endParaRPr lang="ru-RU" sz="1100" kern="1200" dirty="0"/>
        </a:p>
      </dsp:txBody>
      <dsp:txXfrm rot="-5400000">
        <a:off x="2016223" y="1720050"/>
        <a:ext cx="2016224" cy="1032030"/>
      </dsp:txXfrm>
    </dsp:sp>
    <dsp:sp modelId="{79634E6D-3D95-402C-B399-CC3EBDB14EE0}">
      <dsp:nvSpPr>
        <dsp:cNvPr id="0" name=""/>
        <dsp:cNvSpPr/>
      </dsp:nvSpPr>
      <dsp:spPr>
        <a:xfrm>
          <a:off x="1411356" y="1032030"/>
          <a:ext cx="1209734" cy="688020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Государственное (муниципальное) учреждение</a:t>
          </a:r>
          <a:endParaRPr lang="ru-RU" sz="1100" kern="1200" dirty="0"/>
        </a:p>
      </dsp:txBody>
      <dsp:txXfrm>
        <a:off x="1444942" y="1065616"/>
        <a:ext cx="1142562" cy="620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507AE-3B8C-4881-8811-DEEF6786A320}">
      <dsp:nvSpPr>
        <dsp:cNvPr id="0" name=""/>
        <dsp:cNvSpPr/>
      </dsp:nvSpPr>
      <dsp:spPr>
        <a:xfrm>
          <a:off x="1728189" y="855532"/>
          <a:ext cx="7805690" cy="156439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A9B9-E5A1-44F4-9723-5470E21C9BD8}">
      <dsp:nvSpPr>
        <dsp:cNvPr id="0" name=""/>
        <dsp:cNvSpPr/>
      </dsp:nvSpPr>
      <dsp:spPr>
        <a:xfrm>
          <a:off x="3240360" y="1726221"/>
          <a:ext cx="107839" cy="10783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631AA2-E445-4DBF-AD70-CD1FB99347D6}">
      <dsp:nvSpPr>
        <dsp:cNvPr id="0" name=""/>
        <dsp:cNvSpPr/>
      </dsp:nvSpPr>
      <dsp:spPr>
        <a:xfrm>
          <a:off x="2275244" y="1471137"/>
          <a:ext cx="4005622" cy="74917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42" tIns="0" rIns="0" bIns="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2275244" y="1471137"/>
        <a:ext cx="4005622" cy="749171"/>
      </dsp:txXfrm>
    </dsp:sp>
    <dsp:sp modelId="{5B18EEBC-4E6A-4BC5-950F-3D65F9462E5B}">
      <dsp:nvSpPr>
        <dsp:cNvPr id="0" name=""/>
        <dsp:cNvSpPr/>
      </dsp:nvSpPr>
      <dsp:spPr>
        <a:xfrm>
          <a:off x="5040560" y="1269056"/>
          <a:ext cx="194940" cy="194940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FE7F0F-1D37-4BB8-9646-CF62D7D04B6A}">
      <dsp:nvSpPr>
        <dsp:cNvPr id="0" name=""/>
        <dsp:cNvSpPr/>
      </dsp:nvSpPr>
      <dsp:spPr>
        <a:xfrm>
          <a:off x="1712439" y="786759"/>
          <a:ext cx="7088289" cy="141020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95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712439" y="786759"/>
        <a:ext cx="7088289" cy="1410204"/>
      </dsp:txXfrm>
    </dsp:sp>
    <dsp:sp modelId="{F3EF8EB8-3897-4CF1-A5CB-D9E15307A574}">
      <dsp:nvSpPr>
        <dsp:cNvPr id="0" name=""/>
        <dsp:cNvSpPr/>
      </dsp:nvSpPr>
      <dsp:spPr>
        <a:xfrm>
          <a:off x="7848871" y="979016"/>
          <a:ext cx="269597" cy="269597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0862E-8F6C-4DFC-A1E5-C20DE3CFE601}">
      <dsp:nvSpPr>
        <dsp:cNvPr id="0" name=""/>
        <dsp:cNvSpPr/>
      </dsp:nvSpPr>
      <dsp:spPr>
        <a:xfrm>
          <a:off x="3846629" y="0"/>
          <a:ext cx="5184074" cy="259228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54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3846629" y="0"/>
        <a:ext cx="5184074" cy="2592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AAF5D-E7D6-4794-8083-1D0F3D1E1F91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1. Публично определяется социальный заказ</a:t>
          </a:r>
          <a:endParaRPr lang="ru-RU" sz="2100" kern="1200" dirty="0"/>
        </a:p>
      </dsp:txBody>
      <dsp:txXfrm>
        <a:off x="1748064" y="2975"/>
        <a:ext cx="3342605" cy="2005563"/>
      </dsp:txXfrm>
    </dsp:sp>
    <dsp:sp modelId="{FCF55760-D1FC-4CE6-8913-E0D8A140EFA0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2. Применение новых способов организации оказания государственных (муниципальных) услуг</a:t>
          </a:r>
          <a:endParaRPr lang="ru-RU" sz="2100" kern="1200" dirty="0"/>
        </a:p>
      </dsp:txBody>
      <dsp:txXfrm>
        <a:off x="5424930" y="2975"/>
        <a:ext cx="3342605" cy="2005563"/>
      </dsp:txXfrm>
    </dsp:sp>
    <dsp:sp modelId="{2921F8DA-0865-4D04-96A3-4492C37C7157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3. Единые подходы к финансовому обеспечению государственных и негосударственных исполнителей</a:t>
          </a:r>
          <a:endParaRPr lang="ru-RU" sz="2100" kern="1200" dirty="0"/>
        </a:p>
      </dsp:txBody>
      <dsp:txXfrm>
        <a:off x="1748064" y="2342799"/>
        <a:ext cx="3342605" cy="2005563"/>
      </dsp:txXfrm>
    </dsp:sp>
    <dsp:sp modelId="{46EC60CC-37C7-4A40-BD83-C0A4D39BC37D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4. Разграничивается ответственность за неоказание (ненадлежащее оказание) государственных (муниципальных) услуг</a:t>
          </a:r>
          <a:endParaRPr lang="ru-RU" sz="2100" kern="1200" dirty="0"/>
        </a:p>
      </dsp:txBody>
      <dsp:txXfrm>
        <a:off x="5424930" y="2342799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6B2E1-F691-43AC-BADE-D75235A3FB11}">
      <dsp:nvSpPr>
        <dsp:cNvPr id="0" name=""/>
        <dsp:cNvSpPr/>
      </dsp:nvSpPr>
      <dsp:spPr>
        <a:xfrm>
          <a:off x="1638299" y="0"/>
          <a:ext cx="7670800" cy="47942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41AE60-9DB1-4EFC-813B-283D5E9AC209}">
      <dsp:nvSpPr>
        <dsp:cNvPr id="0" name=""/>
        <dsp:cNvSpPr/>
      </dsp:nvSpPr>
      <dsp:spPr>
        <a:xfrm>
          <a:off x="2393873" y="3565004"/>
          <a:ext cx="176428" cy="176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0BF64-C5FD-4E4E-AB3B-D7C3DDA9A389}">
      <dsp:nvSpPr>
        <dsp:cNvPr id="0" name=""/>
        <dsp:cNvSpPr/>
      </dsp:nvSpPr>
      <dsp:spPr>
        <a:xfrm>
          <a:off x="2420624" y="3653218"/>
          <a:ext cx="1260786" cy="1141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8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Утверждение и публикация социальных заказов </a:t>
          </a:r>
          <a:endParaRPr lang="ru-RU" sz="1100" kern="1200" dirty="0"/>
        </a:p>
      </dsp:txBody>
      <dsp:txXfrm>
        <a:off x="2420624" y="3653218"/>
        <a:ext cx="1260786" cy="1141031"/>
      </dsp:txXfrm>
    </dsp:sp>
    <dsp:sp modelId="{15B49D2F-3E5F-4CC2-816A-4BAA35B61856}">
      <dsp:nvSpPr>
        <dsp:cNvPr id="0" name=""/>
        <dsp:cNvSpPr/>
      </dsp:nvSpPr>
      <dsp:spPr>
        <a:xfrm>
          <a:off x="3348888" y="2647384"/>
          <a:ext cx="276148" cy="2761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C91D7-6509-4241-AFEF-59DEDE3A271B}">
      <dsp:nvSpPr>
        <dsp:cNvPr id="0" name=""/>
        <dsp:cNvSpPr/>
      </dsp:nvSpPr>
      <dsp:spPr>
        <a:xfrm>
          <a:off x="3486962" y="2785459"/>
          <a:ext cx="1273352" cy="200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Определение целевых показателей, плана их достижения </a:t>
          </a:r>
          <a:endParaRPr lang="ru-RU" sz="1200" kern="1200" dirty="0"/>
        </a:p>
      </dsp:txBody>
      <dsp:txXfrm>
        <a:off x="3486962" y="2785459"/>
        <a:ext cx="1273352" cy="2008790"/>
      </dsp:txXfrm>
    </dsp:sp>
    <dsp:sp modelId="{0299D50C-5494-4707-8F5A-1688EAB636C3}">
      <dsp:nvSpPr>
        <dsp:cNvPr id="0" name=""/>
        <dsp:cNvSpPr/>
      </dsp:nvSpPr>
      <dsp:spPr>
        <a:xfrm>
          <a:off x="4576216" y="1915782"/>
          <a:ext cx="368198" cy="3681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89EBC-C678-4D38-9478-86A8DB0D0715}">
      <dsp:nvSpPr>
        <dsp:cNvPr id="0" name=""/>
        <dsp:cNvSpPr/>
      </dsp:nvSpPr>
      <dsp:spPr>
        <a:xfrm>
          <a:off x="4760315" y="2099881"/>
          <a:ext cx="1480464" cy="269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0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Определение «площадок для диалога» и коммуникационная стратегия</a:t>
          </a:r>
          <a:endParaRPr lang="ru-RU" sz="1200" kern="1200" dirty="0"/>
        </a:p>
      </dsp:txBody>
      <dsp:txXfrm>
        <a:off x="4760315" y="2099881"/>
        <a:ext cx="1480464" cy="2694368"/>
      </dsp:txXfrm>
    </dsp:sp>
    <dsp:sp modelId="{41B3ABDF-DF42-4AA2-99C1-46EEC4B256F3}">
      <dsp:nvSpPr>
        <dsp:cNvPr id="0" name=""/>
        <dsp:cNvSpPr/>
      </dsp:nvSpPr>
      <dsp:spPr>
        <a:xfrm>
          <a:off x="6002985" y="1344307"/>
          <a:ext cx="475589" cy="4755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234691-FF11-43E4-8C24-74399EF0B041}">
      <dsp:nvSpPr>
        <dsp:cNvPr id="0" name=""/>
        <dsp:cNvSpPr/>
      </dsp:nvSpPr>
      <dsp:spPr>
        <a:xfrm>
          <a:off x="6240780" y="1582102"/>
          <a:ext cx="1534160" cy="3212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Определение исполнителей услуг </a:t>
          </a:r>
          <a:endParaRPr lang="ru-RU" sz="1200" kern="1200" dirty="0"/>
        </a:p>
      </dsp:txBody>
      <dsp:txXfrm>
        <a:off x="6240780" y="1582102"/>
        <a:ext cx="1534160" cy="3212147"/>
      </dsp:txXfrm>
    </dsp:sp>
    <dsp:sp modelId="{41D62D7A-CCA4-49E7-A6B0-84E595199AEC}">
      <dsp:nvSpPr>
        <dsp:cNvPr id="0" name=""/>
        <dsp:cNvSpPr/>
      </dsp:nvSpPr>
      <dsp:spPr>
        <a:xfrm>
          <a:off x="7471943" y="962685"/>
          <a:ext cx="605993" cy="605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0D351-C9F2-4142-8CFF-AE8141C134EF}">
      <dsp:nvSpPr>
        <dsp:cNvPr id="0" name=""/>
        <dsp:cNvSpPr/>
      </dsp:nvSpPr>
      <dsp:spPr>
        <a:xfrm>
          <a:off x="7774940" y="1265681"/>
          <a:ext cx="1534160" cy="352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10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Оказание услуг исполнителем, мониторинг исполнения</a:t>
          </a:r>
          <a:endParaRPr lang="ru-RU" sz="1200" kern="1200" dirty="0"/>
        </a:p>
      </dsp:txBody>
      <dsp:txXfrm>
        <a:off x="7774940" y="1265681"/>
        <a:ext cx="1534160" cy="3528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DB02-33F9-4EBC-9CB2-30AB18FC97E7}">
      <dsp:nvSpPr>
        <dsp:cNvPr id="0" name=""/>
        <dsp:cNvSpPr/>
      </dsp:nvSpPr>
      <dsp:spPr>
        <a:xfrm>
          <a:off x="-6036253" y="-923617"/>
          <a:ext cx="7185710" cy="7185710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FC0A5-DFAA-4792-A387-4618954F009B}">
      <dsp:nvSpPr>
        <dsp:cNvPr id="0" name=""/>
        <dsp:cNvSpPr/>
      </dsp:nvSpPr>
      <dsp:spPr>
        <a:xfrm>
          <a:off x="601603" y="410421"/>
          <a:ext cx="10867381" cy="821270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88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Нормативное правовое обеспечение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01603" y="410421"/>
        <a:ext cx="10867381" cy="821270"/>
      </dsp:txXfrm>
    </dsp:sp>
    <dsp:sp modelId="{AB5AFF3F-0D5B-4226-ADB3-0BC78590A641}">
      <dsp:nvSpPr>
        <dsp:cNvPr id="0" name=""/>
        <dsp:cNvSpPr/>
      </dsp:nvSpPr>
      <dsp:spPr>
        <a:xfrm>
          <a:off x="88308" y="307763"/>
          <a:ext cx="1026588" cy="1026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84D0D-F83E-4883-9DCB-7767048BBAD8}">
      <dsp:nvSpPr>
        <dsp:cNvPr id="0" name=""/>
        <dsp:cNvSpPr/>
      </dsp:nvSpPr>
      <dsp:spPr>
        <a:xfrm>
          <a:off x="1072456" y="1642541"/>
          <a:ext cx="10396527" cy="821270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88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Проведение мероприятий в сфере информатизации, обеспечивающих формирование и реализацию государственного (муниципального) социального заказа в части информационного обеспечения социального заказа(при необходимости доработка информационных систем субъекта Российской Федерации)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072456" y="1642541"/>
        <a:ext cx="10396527" cy="821270"/>
      </dsp:txXfrm>
    </dsp:sp>
    <dsp:sp modelId="{22776D03-C6A1-4A43-BD09-2C8D76B7F433}">
      <dsp:nvSpPr>
        <dsp:cNvPr id="0" name=""/>
        <dsp:cNvSpPr/>
      </dsp:nvSpPr>
      <dsp:spPr>
        <a:xfrm>
          <a:off x="559162" y="1539883"/>
          <a:ext cx="1026588" cy="1026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BD39C-C41F-4ECC-96D5-1C2199A54DD7}">
      <dsp:nvSpPr>
        <dsp:cNvPr id="0" name=""/>
        <dsp:cNvSpPr/>
      </dsp:nvSpPr>
      <dsp:spPr>
        <a:xfrm>
          <a:off x="1072456" y="2874662"/>
          <a:ext cx="10396527" cy="821270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88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Коммуникационная поддержка</a:t>
          </a:r>
          <a:endParaRPr lang="ru-RU" sz="1600" kern="1200" dirty="0"/>
        </a:p>
      </dsp:txBody>
      <dsp:txXfrm>
        <a:off x="1072456" y="2874662"/>
        <a:ext cx="10396527" cy="821270"/>
      </dsp:txXfrm>
    </dsp:sp>
    <dsp:sp modelId="{C78ADB80-80A3-422A-8572-BEF367639CA9}">
      <dsp:nvSpPr>
        <dsp:cNvPr id="0" name=""/>
        <dsp:cNvSpPr/>
      </dsp:nvSpPr>
      <dsp:spPr>
        <a:xfrm>
          <a:off x="559162" y="2772003"/>
          <a:ext cx="1026588" cy="1026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99486-3211-4BD4-9804-6E4CDCC5CAB5}">
      <dsp:nvSpPr>
        <dsp:cNvPr id="0" name=""/>
        <dsp:cNvSpPr/>
      </dsp:nvSpPr>
      <dsp:spPr>
        <a:xfrm>
          <a:off x="601603" y="4106782"/>
          <a:ext cx="10867381" cy="821270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88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Обеспечение проведения социологического исследования по оценке спроса и анализа рынка государственных (муниципальных) услуг в социальной сфере, выбор инструментов для отбора исполнителей государственных (муниципальных) услуг</a:t>
          </a:r>
        </a:p>
      </dsp:txBody>
      <dsp:txXfrm>
        <a:off x="601603" y="4106782"/>
        <a:ext cx="10867381" cy="821270"/>
      </dsp:txXfrm>
    </dsp:sp>
    <dsp:sp modelId="{2ACF08F3-92EC-4859-B246-0CAB6CD808E4}">
      <dsp:nvSpPr>
        <dsp:cNvPr id="0" name=""/>
        <dsp:cNvSpPr/>
      </dsp:nvSpPr>
      <dsp:spPr>
        <a:xfrm>
          <a:off x="88308" y="4004123"/>
          <a:ext cx="1026588" cy="1026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5A447-9BD7-4325-9730-4C2AB67522EE}">
      <dsp:nvSpPr>
        <dsp:cNvPr id="0" name=""/>
        <dsp:cNvSpPr/>
      </dsp:nvSpPr>
      <dsp:spPr>
        <a:xfrm>
          <a:off x="-4387788" y="-673007"/>
          <a:ext cx="5227452" cy="5227452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29AC2-3C99-4224-977E-1C9DF7E6BEDA}">
      <dsp:nvSpPr>
        <dsp:cNvPr id="0" name=""/>
        <dsp:cNvSpPr/>
      </dsp:nvSpPr>
      <dsp:spPr>
        <a:xfrm>
          <a:off x="540004" y="388143"/>
          <a:ext cx="9339092" cy="776287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1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Конкурентный отбор исполнителей государственных (муниципальных) услуг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40004" y="388143"/>
        <a:ext cx="9339092" cy="776287"/>
      </dsp:txXfrm>
    </dsp:sp>
    <dsp:sp modelId="{83022F54-E0C8-45EA-A5D1-7DF3153CEDEC}">
      <dsp:nvSpPr>
        <dsp:cNvPr id="0" name=""/>
        <dsp:cNvSpPr/>
      </dsp:nvSpPr>
      <dsp:spPr>
        <a:xfrm>
          <a:off x="6384" y="346088"/>
          <a:ext cx="970359" cy="970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B4E72-A6A3-417E-8DE1-3EAF10346BDE}">
      <dsp:nvSpPr>
        <dsp:cNvPr id="0" name=""/>
        <dsp:cNvSpPr/>
      </dsp:nvSpPr>
      <dsp:spPr>
        <a:xfrm>
          <a:off x="822184" y="1552575"/>
          <a:ext cx="9056912" cy="776287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1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Формирование системы мониторинга результатов оказания государственных (муниципальных) услуг (разработка методических рекомендаций по разработке системы мониторинга и оценки результатов оказания услуг)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22184" y="1552575"/>
        <a:ext cx="9056912" cy="776287"/>
      </dsp:txXfrm>
    </dsp:sp>
    <dsp:sp modelId="{5A8F6257-6B51-425A-B1ED-4033FC047DE1}">
      <dsp:nvSpPr>
        <dsp:cNvPr id="0" name=""/>
        <dsp:cNvSpPr/>
      </dsp:nvSpPr>
      <dsp:spPr>
        <a:xfrm>
          <a:off x="337005" y="1455539"/>
          <a:ext cx="970359" cy="970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46DAE-6EB6-4CE5-ADF6-9DDDBC95405D}">
      <dsp:nvSpPr>
        <dsp:cNvPr id="0" name=""/>
        <dsp:cNvSpPr/>
      </dsp:nvSpPr>
      <dsp:spPr>
        <a:xfrm>
          <a:off x="540004" y="2717006"/>
          <a:ext cx="9339092" cy="776287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1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Оценка результатов пилотной апробации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40004" y="2717006"/>
        <a:ext cx="9339092" cy="776287"/>
      </dsp:txXfrm>
    </dsp:sp>
    <dsp:sp modelId="{93E390ED-3381-4074-833D-6C365ADB08AC}">
      <dsp:nvSpPr>
        <dsp:cNvPr id="0" name=""/>
        <dsp:cNvSpPr/>
      </dsp:nvSpPr>
      <dsp:spPr>
        <a:xfrm>
          <a:off x="54824" y="2619970"/>
          <a:ext cx="970359" cy="970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A6440-4AE4-4115-9A5F-7B4F8A1DFE6F}">
      <dsp:nvSpPr>
        <dsp:cNvPr id="0" name=""/>
        <dsp:cNvSpPr/>
      </dsp:nvSpPr>
      <dsp:spPr>
        <a:xfrm>
          <a:off x="3678826" y="58711"/>
          <a:ext cx="7269101" cy="7419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Определены и опубликованы объемы социальных гарантий, реализуемых в регионах</a:t>
          </a:r>
          <a:endParaRPr lang="ru-RU" sz="1200" kern="1200" dirty="0"/>
        </a:p>
      </dsp:txBody>
      <dsp:txXfrm>
        <a:off x="3678826" y="151460"/>
        <a:ext cx="6990856" cy="556491"/>
      </dsp:txXfrm>
    </dsp:sp>
    <dsp:sp modelId="{10285E98-7387-4077-B9FE-32A83CEC41D1}">
      <dsp:nvSpPr>
        <dsp:cNvPr id="0" name=""/>
        <dsp:cNvSpPr/>
      </dsp:nvSpPr>
      <dsp:spPr>
        <a:xfrm>
          <a:off x="275933" y="915998"/>
          <a:ext cx="3237369" cy="60394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Реализация принципа работы</a:t>
          </a:r>
          <a:br>
            <a:rPr lang="ru-RU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ru-RU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«все со всеми»</a:t>
          </a:r>
          <a:endParaRPr lang="ru-RU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05415" y="945480"/>
        <a:ext cx="3178405" cy="544985"/>
      </dsp:txXfrm>
    </dsp:sp>
    <dsp:sp modelId="{7EECD6D1-5BA8-400A-AF05-4B037FE02FB7}">
      <dsp:nvSpPr>
        <dsp:cNvPr id="0" name=""/>
        <dsp:cNvSpPr/>
      </dsp:nvSpPr>
      <dsp:spPr>
        <a:xfrm>
          <a:off x="3678826" y="834320"/>
          <a:ext cx="7269101" cy="7419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Вовлечение отраслевых ФОИВ в реализацию апробации</a:t>
          </a:r>
          <a:endParaRPr lang="ru-RU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Формирование межведомственных рабочих групп в регионах</a:t>
          </a:r>
          <a:endParaRPr lang="ru-RU" sz="1200" kern="1200" dirty="0"/>
        </a:p>
      </dsp:txBody>
      <dsp:txXfrm>
        <a:off x="3678826" y="927069"/>
        <a:ext cx="6990856" cy="556491"/>
      </dsp:txXfrm>
    </dsp:sp>
    <dsp:sp modelId="{5E220834-0A17-4A45-894B-64E1927975D0}">
      <dsp:nvSpPr>
        <dsp:cNvPr id="0" name=""/>
        <dsp:cNvSpPr/>
      </dsp:nvSpPr>
      <dsp:spPr>
        <a:xfrm>
          <a:off x="275933" y="127731"/>
          <a:ext cx="3237369" cy="60394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Утверждение социальных заказов</a:t>
          </a:r>
          <a:endParaRPr lang="ru-RU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05415" y="157213"/>
        <a:ext cx="3178405" cy="544985"/>
      </dsp:txXfrm>
    </dsp:sp>
    <dsp:sp modelId="{E50F0295-8963-488C-8F71-17F8394671F3}">
      <dsp:nvSpPr>
        <dsp:cNvPr id="0" name=""/>
        <dsp:cNvSpPr/>
      </dsp:nvSpPr>
      <dsp:spPr>
        <a:xfrm>
          <a:off x="3682966" y="1603339"/>
          <a:ext cx="7262368" cy="7427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Приняты НПА субъектов РФ, регламентирующие порядок формирования региональных социальных заказов, а также решения об организации оказания услуг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Приняты НПА Правительства РФ</a:t>
          </a:r>
          <a:endParaRPr lang="ru-RU" sz="11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3682966" y="1696178"/>
        <a:ext cx="6983853" cy="557031"/>
      </dsp:txXfrm>
    </dsp:sp>
    <dsp:sp modelId="{33196C50-40FF-40A7-8624-0C4473197DB7}">
      <dsp:nvSpPr>
        <dsp:cNvPr id="0" name=""/>
        <dsp:cNvSpPr/>
      </dsp:nvSpPr>
      <dsp:spPr>
        <a:xfrm>
          <a:off x="240488" y="1671001"/>
          <a:ext cx="3233871" cy="60453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Формирование нормативной правовой базы</a:t>
          </a:r>
          <a:endParaRPr lang="ru-RU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69999" y="1700512"/>
        <a:ext cx="3174849" cy="545513"/>
      </dsp:txXfrm>
    </dsp:sp>
    <dsp:sp modelId="{DC88DF57-34B5-4011-AF02-CAB83C3B328B}">
      <dsp:nvSpPr>
        <dsp:cNvPr id="0" name=""/>
        <dsp:cNvSpPr/>
      </dsp:nvSpPr>
      <dsp:spPr>
        <a:xfrm>
          <a:off x="3702389" y="2353519"/>
          <a:ext cx="7269101" cy="7419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Обеспечено планирования бюджетных ассигнований с учетом объема оказания государственных услуг в  социальной сферы</a:t>
          </a:r>
          <a:endParaRPr lang="ru-RU" sz="1200" kern="1200" dirty="0"/>
        </a:p>
      </dsp:txBody>
      <dsp:txXfrm>
        <a:off x="3702389" y="2446268"/>
        <a:ext cx="6990856" cy="556491"/>
      </dsp:txXfrm>
    </dsp:sp>
    <dsp:sp modelId="{A0D8DF4B-1DCD-4F17-BC4F-5EA3B138CCE8}">
      <dsp:nvSpPr>
        <dsp:cNvPr id="0" name=""/>
        <dsp:cNvSpPr/>
      </dsp:nvSpPr>
      <dsp:spPr>
        <a:xfrm>
          <a:off x="286256" y="2370815"/>
          <a:ext cx="3216723" cy="60394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Обеспечение взаимосвязи натурального объема бюджетных услуг и финансового обеспечения</a:t>
          </a:r>
          <a:endParaRPr lang="ru-RU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15738" y="2400297"/>
        <a:ext cx="3157759" cy="544985"/>
      </dsp:txXfrm>
    </dsp:sp>
    <dsp:sp modelId="{4901E822-A770-4C33-A574-7D190EA96412}">
      <dsp:nvSpPr>
        <dsp:cNvPr id="0" name=""/>
        <dsp:cNvSpPr/>
      </dsp:nvSpPr>
      <dsp:spPr>
        <a:xfrm>
          <a:off x="3698633" y="3006225"/>
          <a:ext cx="7521816" cy="13093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Обеспечено формирование федерального социального заказа в ГИИС «Электронный бюджет»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Обеспечено размещение информации на Едином портале бюджетной системы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Приняты решения по развитию Единого портала государственных услуг</a:t>
          </a:r>
          <a:endParaRPr lang="ru-RU" sz="1200" kern="1200" dirty="0"/>
        </a:p>
      </dsp:txBody>
      <dsp:txXfrm>
        <a:off x="3698633" y="3169898"/>
        <a:ext cx="7030799" cy="982035"/>
      </dsp:txXfrm>
    </dsp:sp>
    <dsp:sp modelId="{DC16EFF2-F3E1-452C-9A5F-EE40657F8BE2}">
      <dsp:nvSpPr>
        <dsp:cNvPr id="0" name=""/>
        <dsp:cNvSpPr/>
      </dsp:nvSpPr>
      <dsp:spPr>
        <a:xfrm>
          <a:off x="252188" y="3123715"/>
          <a:ext cx="3234207" cy="92907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cap="none" spc="0" dirty="0" smtClean="0">
              <a:ln w="0"/>
              <a:solidFill>
                <a:schemeClr val="tx1"/>
              </a:solidFill>
              <a:effectLst/>
            </a:rPr>
            <a:t>Мероприятия по информатизации</a:t>
          </a:r>
          <a:endParaRPr lang="ru-RU" sz="1100" b="0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297542" y="3169069"/>
        <a:ext cx="3143499" cy="838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0.82469</cdr:x>
      <cdr:y>0.48272</cdr:y>
    </cdr:from>
    <cdr:to>
      <cdr:x>0.86453</cdr:x>
      <cdr:y>0.52944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452320" y="2232248"/>
          <a:ext cx="36004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0.0358</cdr:x>
      <cdr:y>0.63844</cdr:y>
    </cdr:from>
    <cdr:to>
      <cdr:x>0.20314</cdr:x>
      <cdr:y>0.80842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3528" y="2952328"/>
          <a:ext cx="1512168" cy="7860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/>
            <a:t>2</a:t>
          </a:r>
          <a:r>
            <a:rPr lang="ru-RU" sz="1400" b="1" dirty="0" smtClean="0"/>
            <a:t>. Потребности, не финансируемые из бюджета</a:t>
          </a:r>
        </a:p>
      </cdr:txBody>
    </cdr:sp>
  </cdr:relSizeAnchor>
  <cdr:relSizeAnchor xmlns:cdr="http://schemas.openxmlformats.org/drawingml/2006/chartDrawing">
    <cdr:from>
      <cdr:x>0.00797</cdr:x>
      <cdr:y>0.343</cdr:y>
    </cdr:from>
    <cdr:to>
      <cdr:x>0.17531</cdr:x>
      <cdr:y>0.62387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2008" y="1586152"/>
          <a:ext cx="1512168" cy="12988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/>
            <a:t>1. Аналогичные потребности в пределах спроса, объем которого не обеспечен из бюджета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0.38746</cdr:x>
      <cdr:y>0.42425</cdr:y>
    </cdr:from>
    <cdr:to>
      <cdr:x>0.5906</cdr:x>
      <cdr:y>0.59883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1977" y="2740045"/>
          <a:ext cx="1123021" cy="1127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1 998 371</a:t>
          </a:r>
          <a:br>
            <a:rPr lang="ru-RU" sz="1800" b="1" dirty="0" smtClean="0"/>
          </a:br>
          <a:r>
            <a:rPr lang="ru-RU" sz="1800" b="1" dirty="0" smtClean="0"/>
            <a:t>человек</a:t>
          </a:r>
          <a:endParaRPr lang="ru-RU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0.34455</cdr:x>
      <cdr:y>0.46133</cdr:y>
    </cdr:from>
    <cdr:to>
      <cdr:x>0.54769</cdr:x>
      <cdr:y>0.63591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4203" y="2806048"/>
          <a:ext cx="1099109" cy="1061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115 078</a:t>
          </a:r>
          <a:br>
            <a:rPr lang="ru-RU" sz="1800" b="1" dirty="0" smtClean="0"/>
          </a:br>
          <a:r>
            <a:rPr lang="ru-RU" sz="1800" b="1" dirty="0" smtClean="0"/>
            <a:t>человек</a:t>
          </a:r>
          <a:endParaRPr lang="ru-RU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0.64462</cdr:x>
      <cdr:y>0.78144</cdr:y>
    </cdr:from>
    <cdr:to>
      <cdr:x>0.96693</cdr:x>
      <cdr:y>0.83993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171928" y="5345623"/>
          <a:ext cx="2085965" cy="40012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0.06502</cdr:x>
      <cdr:y>0.2307</cdr:y>
    </cdr:from>
    <cdr:to>
      <cdr:x>0.19453</cdr:x>
      <cdr:y>0.29754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20804" y="1578169"/>
          <a:ext cx="838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На дому</a:t>
          </a:r>
          <a:endParaRPr lang="ru-RU" sz="1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0.39307</cdr:x>
      <cdr:y>0.43886</cdr:y>
    </cdr:from>
    <cdr:to>
      <cdr:x>0.59621</cdr:x>
      <cdr:y>0.61344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26770" y="2693920"/>
          <a:ext cx="1099110" cy="1071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260 668</a:t>
          </a:r>
          <a:br>
            <a:rPr lang="ru-RU" sz="1800" b="1" dirty="0" smtClean="0"/>
          </a:br>
          <a:r>
            <a:rPr lang="ru-RU" sz="1800" b="1" dirty="0" smtClean="0"/>
            <a:t>человек</a:t>
          </a:r>
          <a:endParaRPr lang="ru-RU" sz="18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0.36146</cdr:x>
      <cdr:y>0.45803</cdr:y>
    </cdr:from>
    <cdr:to>
      <cdr:x>0.5646</cdr:x>
      <cdr:y>0.63261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5701" y="2867595"/>
          <a:ext cx="1099110" cy="109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156 583</a:t>
          </a:r>
          <a:br>
            <a:rPr lang="ru-RU" sz="1800" b="1" dirty="0" smtClean="0"/>
          </a:br>
          <a:r>
            <a:rPr lang="ru-RU" sz="1800" b="1" dirty="0" smtClean="0"/>
            <a:t>человек</a:t>
          </a:r>
          <a:endParaRPr lang="ru-RU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AA4F9-9F0A-44DF-9450-5203C14AEBF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AC3A-EE76-45A6-BFD8-E98C04330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5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BD50-F8B2-43E8-B9A1-9C8CEA1F6460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7D6FD-0A53-46A7-80EF-41571CDA3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3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9894F-0D99-4852-B968-AA7355BD37E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9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9894F-0D99-4852-B968-AA7355BD37E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0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11125" y="801688"/>
            <a:ext cx="7150100" cy="4022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13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470BE-6B8A-457D-AD51-4F516FF0E1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0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470BE-6B8A-457D-AD51-4F516FF0E1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8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470BE-6B8A-457D-AD51-4F516FF0E1B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56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470BE-6B8A-457D-AD51-4F516FF0E1B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1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6450"/>
            <a:ext cx="7186613" cy="4043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113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470BE-6B8A-457D-AD51-4F516FF0E1B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3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221-C4BF-4E3F-8FCF-A4969EF78FF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00AA-3B8E-4D11-A6F5-F69CC517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3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221-C4BF-4E3F-8FCF-A4969EF78FF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00AA-3B8E-4D11-A6F5-F69CC517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8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221-C4BF-4E3F-8FCF-A4969EF78FF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00AA-3B8E-4D11-A6F5-F69CC517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9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12113684" y="-1586"/>
            <a:ext cx="7620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12058651" y="-1586"/>
            <a:ext cx="3810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12033257" y="-1586"/>
            <a:ext cx="12700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1969751" y="-1586"/>
            <a:ext cx="33867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1834289" y="-786"/>
            <a:ext cx="12700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10851984" y="0"/>
            <a:ext cx="1100667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18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8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2113684" y="-1588"/>
            <a:ext cx="7620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12058651" y="-1588"/>
            <a:ext cx="3810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12033251" y="-1588"/>
            <a:ext cx="12700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1969751" y="-1588"/>
            <a:ext cx="33867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11834284" y="1"/>
            <a:ext cx="12700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26"/>
          <p:cNvSpPr>
            <a:spLocks noGrp="1"/>
          </p:cNvSpPr>
          <p:nvPr>
            <p:ph type="sldNum" sz="quarter" idx="10"/>
          </p:nvPr>
        </p:nvSpPr>
        <p:spPr>
          <a:xfrm>
            <a:off x="10898717" y="1588"/>
            <a:ext cx="1016000" cy="366712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96D22AF8-9CE5-42C2-82AD-32016400C4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6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221-C4BF-4E3F-8FCF-A4969EF78FF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00AA-3B8E-4D11-A6F5-F69CC517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0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221-C4BF-4E3F-8FCF-A4969EF78FF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00AA-3B8E-4D11-A6F5-F69CC517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4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221-C4BF-4E3F-8FCF-A4969EF78FF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00AA-3B8E-4D11-A6F5-F69CC517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9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221-C4BF-4E3F-8FCF-A4969EF78FF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00AA-3B8E-4D11-A6F5-F69CC517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4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221-C4BF-4E3F-8FCF-A4969EF78FF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00AA-3B8E-4D11-A6F5-F69CC517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3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221-C4BF-4E3F-8FCF-A4969EF78FF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00AA-3B8E-4D11-A6F5-F69CC517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0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221-C4BF-4E3F-8FCF-A4969EF78FF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00AA-3B8E-4D11-A6F5-F69CC517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5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221-C4BF-4E3F-8FCF-A4969EF78FF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00AA-3B8E-4D11-A6F5-F69CC517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6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6221-C4BF-4E3F-8FCF-A4969EF78FFB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00AA-3B8E-4D11-A6F5-F69CC5179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1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29" y="397739"/>
            <a:ext cx="8963422" cy="1517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2125" y="2227315"/>
            <a:ext cx="10401300" cy="2387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00602B"/>
                </a:solidFill>
                <a:latin typeface="Calibri"/>
                <a:ea typeface="+mn-ea"/>
                <a:cs typeface="+mn-cs"/>
              </a:rPr>
              <a:t>О ходе пилотного проекта по применению государственного (муниципального) заказа при организации оказания государственных (муниципальных) услуг</a:t>
            </a:r>
            <a:endParaRPr lang="ru-RU" sz="3600" b="1" dirty="0">
              <a:solidFill>
                <a:srgbClr val="00602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13938" y="4926685"/>
            <a:ext cx="3922503" cy="16557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Заместитель Директора Департамента правового регулирования бюджетных отношений Минфина России</a:t>
            </a:r>
          </a:p>
          <a:p>
            <a:r>
              <a:rPr lang="ru-RU" dirty="0" smtClean="0"/>
              <a:t>В.А. Сергеева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1" y="0"/>
            <a:ext cx="2304488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36" y="267416"/>
            <a:ext cx="9752015" cy="6756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3636" y="1242203"/>
            <a:ext cx="4741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 реализации социального заказа в сфере занятости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89362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7175" y="-50512"/>
            <a:ext cx="11658600" cy="1320800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Структура плана апробации – первая часть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4852088"/>
              </p:ext>
            </p:extLst>
          </p:nvPr>
        </p:nvGraphicFramePr>
        <p:xfrm>
          <a:off x="485776" y="1079788"/>
          <a:ext cx="11544300" cy="533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3534" y="1714733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727" y="2936914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2857" y="4139559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III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730" y="5521036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IV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4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4102"/>
            <a:ext cx="12192000" cy="1320800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Структура </a:t>
            </a:r>
            <a:r>
              <a:rPr lang="ru-RU" dirty="0">
                <a:solidFill>
                  <a:schemeClr val="tx1"/>
                </a:solidFill>
              </a:rPr>
              <a:t>плана апробации </a:t>
            </a:r>
            <a:r>
              <a:rPr lang="ru-RU" dirty="0" smtClean="0">
                <a:solidFill>
                  <a:schemeClr val="tx1"/>
                </a:solidFill>
              </a:rPr>
              <a:t>– вторая часть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1621229"/>
              </p:ext>
            </p:extLst>
          </p:nvPr>
        </p:nvGraphicFramePr>
        <p:xfrm>
          <a:off x="624840" y="1547495"/>
          <a:ext cx="9931400" cy="38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202" y="2211576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683" y="3244989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202" y="4527282"/>
            <a:ext cx="4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15501"/>
              </p:ext>
            </p:extLst>
          </p:nvPr>
        </p:nvGraphicFramePr>
        <p:xfrm>
          <a:off x="4618413" y="5621526"/>
          <a:ext cx="6909953" cy="67887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8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Этап пилотной апробации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Мероприятие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Срок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Результат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Ответственные исполнители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47948" y="5591629"/>
            <a:ext cx="281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Пример оформления: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89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39240" y="34766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 социального заказа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5492" y="1505585"/>
            <a:ext cx="11315007" cy="4118918"/>
          </a:xfrm>
        </p:spPr>
        <p:txBody>
          <a:bodyPr>
            <a:normAutofit fontScale="70000" lnSpcReduction="20000"/>
          </a:bodyPr>
          <a:lstStyle/>
          <a:p>
            <a:r>
              <a:rPr lang="ru-RU" sz="3800" dirty="0"/>
              <a:t>увеличение охвата услугами/доступа к услугам, повышение качества оказанных услуг</a:t>
            </a:r>
            <a:r>
              <a:rPr lang="ru-RU" sz="3800" dirty="0" smtClean="0"/>
              <a:t>;</a:t>
            </a:r>
          </a:p>
          <a:p>
            <a:pPr marL="0" indent="0">
              <a:buNone/>
            </a:pPr>
            <a:endParaRPr lang="ru-RU" sz="3800" dirty="0" smtClean="0"/>
          </a:p>
          <a:p>
            <a:r>
              <a:rPr lang="ru-RU" sz="3800" dirty="0" smtClean="0"/>
              <a:t> </a:t>
            </a:r>
            <a:r>
              <a:rPr lang="ru-RU" sz="3800" dirty="0"/>
              <a:t>рост удовлетворенности граждан оказанием государственных услуг в социальной сфере;</a:t>
            </a:r>
          </a:p>
          <a:p>
            <a:endParaRPr lang="ru-RU" sz="3800" dirty="0"/>
          </a:p>
          <a:p>
            <a:r>
              <a:rPr lang="ru-RU" sz="3800" dirty="0"/>
              <a:t> улучшение условий для оказания государственных услуг </a:t>
            </a:r>
            <a:r>
              <a:rPr lang="ru-RU" sz="3800" dirty="0" smtClean="0"/>
              <a:t>организациями-исполнителями;</a:t>
            </a:r>
            <a:endParaRPr lang="ru-RU" sz="3800" dirty="0"/>
          </a:p>
          <a:p>
            <a:endParaRPr lang="ru-RU" sz="3800" dirty="0"/>
          </a:p>
          <a:p>
            <a:r>
              <a:rPr lang="ru-RU" sz="3800" dirty="0"/>
              <a:t> усиление конкуренции, развитие государственно-частного партнерства в социальной сфере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0272" y="5792143"/>
            <a:ext cx="1117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Цель социального заказа – повысить качество жизни на территории региона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33675" y="-8255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Структура </a:t>
            </a:r>
            <a:r>
              <a:rPr lang="ru-RU" dirty="0" smtClean="0">
                <a:solidFill>
                  <a:schemeClr val="tx1"/>
                </a:solidFill>
              </a:rPr>
              <a:t>показателей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11480" y="788670"/>
            <a:ext cx="8596313" cy="3879850"/>
          </a:xfrm>
        </p:spPr>
        <p:txBody>
          <a:bodyPr/>
          <a:lstStyle/>
          <a:p>
            <a:r>
              <a:rPr lang="ru-RU" dirty="0" smtClean="0"/>
              <a:t>Результат</a:t>
            </a:r>
          </a:p>
          <a:p>
            <a:r>
              <a:rPr lang="ru-RU" dirty="0" smtClean="0"/>
              <a:t>Тип показателя (процесс/результат)</a:t>
            </a:r>
          </a:p>
          <a:p>
            <a:r>
              <a:rPr lang="ru-RU" dirty="0" smtClean="0"/>
              <a:t>Показатель</a:t>
            </a:r>
          </a:p>
          <a:p>
            <a:r>
              <a:rPr lang="ru-RU" dirty="0" smtClean="0"/>
              <a:t>Базовая величина</a:t>
            </a:r>
          </a:p>
          <a:p>
            <a:r>
              <a:rPr lang="ru-RU" dirty="0" smtClean="0"/>
              <a:t>Целевой ориентир</a:t>
            </a:r>
          </a:p>
          <a:p>
            <a:r>
              <a:rPr lang="ru-RU" dirty="0" smtClean="0"/>
              <a:t>Ответственный за достижение показателя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73521" y="3966044"/>
          <a:ext cx="10314261" cy="25532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9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2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9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4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Тип </a:t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индикатора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Базовая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величина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*заполняется субъектом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Российской Федерации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Целевой </a:t>
                      </a:r>
                      <a:b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ориентир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*заполняется субъектом Российской Федерации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Ответственный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исполнитель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524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условий для оказания услуг некоммерческими организациями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Процесс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Общее количество некоммерческих организаций на территории субъекта РФ,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оказывающих услуги в отраслях социальной сферы, которым предоставляется государственная поддержка (обучение, налоговые льготы и другие виды поддержки), 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Минэкономики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314"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Итоговый результат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некоммерческих организаций на территории субъекта РФ, оказывающих услуги в социальной сфере, выбранные для апробации, 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Минсоцразвития</a:t>
                      </a:r>
                      <a:endParaRPr lang="ru-RU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0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0;p13"/>
          <p:cNvSpPr txBox="1">
            <a:spLocks/>
          </p:cNvSpPr>
          <p:nvPr/>
        </p:nvSpPr>
        <p:spPr>
          <a:xfrm>
            <a:off x="0" y="608119"/>
            <a:ext cx="12390119" cy="62046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 </a:t>
            </a:r>
            <a:r>
              <a:rPr lang="ru-RU" sz="4400" dirty="0"/>
              <a:t>Итоги реализации Закона о социальном заказе </a:t>
            </a:r>
            <a:endParaRPr lang="ru-RU" sz="4400" dirty="0" smtClean="0"/>
          </a:p>
          <a:p>
            <a:pPr algn="ctr">
              <a:lnSpc>
                <a:spcPct val="80000"/>
              </a:lnSpc>
            </a:pPr>
            <a:r>
              <a:rPr lang="ru-RU" sz="4400" dirty="0" smtClean="0"/>
              <a:t>в </a:t>
            </a:r>
            <a:r>
              <a:rPr lang="ru-RU" sz="4400" dirty="0"/>
              <a:t>2020 году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8793" y="1753128"/>
            <a:ext cx="8136903" cy="5277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публикация данных о количестве получателей бюджетных услуг и гарантированное финансовое обеспечение таких данных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2448474"/>
              </p:ext>
            </p:extLst>
          </p:nvPr>
        </p:nvGraphicFramePr>
        <p:xfrm>
          <a:off x="701040" y="2280912"/>
          <a:ext cx="11220450" cy="457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72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/>
          </p:cNvGraphicFramePr>
          <p:nvPr>
            <p:extLst/>
          </p:nvPr>
        </p:nvGraphicFramePr>
        <p:xfrm>
          <a:off x="1637096" y="1387965"/>
          <a:ext cx="4682692" cy="4666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6468" y="3721253"/>
            <a:ext cx="153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3 262 798 чел.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5837110" y="1332608"/>
          <a:ext cx="4588844" cy="461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21284" y="3538726"/>
            <a:ext cx="15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64 456 чел.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834" y="3722265"/>
            <a:ext cx="153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3 262 798 чел.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5830476" y="1333620"/>
          <a:ext cx="4588844" cy="461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14650" y="3539738"/>
            <a:ext cx="15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64 456 чел.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340993"/>
            <a:ext cx="12192000" cy="642962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Агрегированные показатели социального заказа </a:t>
            </a:r>
          </a:p>
        </p:txBody>
      </p:sp>
    </p:spTree>
    <p:extLst>
      <p:ext uri="{BB962C8B-B14F-4D97-AF65-F5344CB8AC3E}">
        <p14:creationId xmlns:p14="http://schemas.microsoft.com/office/powerpoint/2010/main" val="40802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881" y="78927"/>
            <a:ext cx="10515600" cy="641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Содействие занятости населения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5159141" y="499561"/>
          <a:ext cx="7032859" cy="618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133350" y="399442"/>
          <a:ext cx="5528310" cy="645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31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775" y="0"/>
            <a:ext cx="10515600" cy="641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Спортивная подготовка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252513" y="641032"/>
          <a:ext cx="5410600" cy="621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5080027" y="656847"/>
          <a:ext cx="6839350" cy="609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69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0" y="0"/>
          <a:ext cx="6471919" cy="684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5775158" y="525303"/>
          <a:ext cx="6416842" cy="643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46396" y="61585"/>
            <a:ext cx="10515600" cy="641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Социальное обслуживание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39233" y="764202"/>
            <a:ext cx="5257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Доля получателей услуг от общей численности населения региона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044" y="793389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Распределение объема услуг в сфере социального обслуживания между регионами</a:t>
            </a:r>
          </a:p>
          <a:p>
            <a:endParaRPr lang="ru-RU" sz="1400" b="1" cap="all" spc="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2900" y="5345634"/>
            <a:ext cx="25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Всего на дому: 329280 (чел.) </a:t>
            </a:r>
          </a:p>
          <a:p>
            <a:r>
              <a:rPr lang="ru-RU" sz="1000" i="1" dirty="0" smtClean="0"/>
              <a:t>Всего полустационар: 804981 (чел.)</a:t>
            </a:r>
            <a:endParaRPr lang="ru-RU" sz="1000" i="1" dirty="0"/>
          </a:p>
        </p:txBody>
      </p:sp>
      <p:sp>
        <p:nvSpPr>
          <p:cNvPr id="10" name="TextBox 1"/>
          <p:cNvSpPr txBox="1"/>
          <p:nvPr/>
        </p:nvSpPr>
        <p:spPr>
          <a:xfrm>
            <a:off x="4953001" y="3283682"/>
            <a:ext cx="1209674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Полустационар</a:t>
            </a:r>
            <a:endParaRPr lang="ru-RU" sz="1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53013" y="3283682"/>
            <a:ext cx="1109662" cy="288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624" y="1578169"/>
            <a:ext cx="656457" cy="260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52475" y="1857375"/>
            <a:ext cx="1438275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2"/>
          </p:cNvCxnSpPr>
          <p:nvPr/>
        </p:nvCxnSpPr>
        <p:spPr>
          <a:xfrm flipH="1">
            <a:off x="5053013" y="3571875"/>
            <a:ext cx="554831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9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329457"/>
            <a:ext cx="12396158" cy="1089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Этапы развития </a:t>
            </a:r>
            <a:r>
              <a:rPr lang="ru-RU" sz="3600" b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организации </a:t>
            </a:r>
            <a:r>
              <a:rPr lang="ru-RU" sz="3600" b="1" dirty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оказания государственных (муниципальных) услуг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945130" y="1277909"/>
          <a:ext cx="4032448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6301520" y="1245514"/>
          <a:ext cx="4032448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31856" y="1101498"/>
            <a:ext cx="101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I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этап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7623" y="1101498"/>
            <a:ext cx="101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II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этап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 rot="16200000" flipH="1">
            <a:off x="5918949" y="930134"/>
            <a:ext cx="377349" cy="6624736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2" name="Схема 11"/>
          <p:cNvGraphicFramePr/>
          <p:nvPr>
            <p:extLst/>
          </p:nvPr>
        </p:nvGraphicFramePr>
        <p:xfrm>
          <a:off x="563006" y="4368945"/>
          <a:ext cx="1051316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29226" y="5224479"/>
            <a:ext cx="2664296" cy="9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prstClr val="black"/>
                </a:solidFill>
                <a:latin typeface="Calibri"/>
              </a:rPr>
              <a:t>Монополия государства на оказание государственных (муниципальных) услуг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28729" y="4875233"/>
            <a:ext cx="26642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prstClr val="black"/>
                </a:solidFill>
                <a:latin typeface="Calibri"/>
              </a:rPr>
              <a:t>Типы государственных (муниципальных) учреждений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96398" y="4438110"/>
            <a:ext cx="338437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prstClr val="black"/>
                </a:solidFill>
                <a:latin typeface="Calibri"/>
              </a:rPr>
              <a:t>Вовлечение негосударственных организаций в сферу оказания государственных (муниципальных) услуг</a:t>
            </a:r>
          </a:p>
        </p:txBody>
      </p:sp>
    </p:spTree>
    <p:extLst>
      <p:ext uri="{BB962C8B-B14F-4D97-AF65-F5344CB8AC3E}">
        <p14:creationId xmlns:p14="http://schemas.microsoft.com/office/powerpoint/2010/main" val="268597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775" y="33745"/>
            <a:ext cx="10515600" cy="641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Паллиативная медицинская помощь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0" y="719599"/>
          <a:ext cx="5410600" cy="61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5352650" y="719599"/>
          <a:ext cx="6839350" cy="609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02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775" y="-100726"/>
            <a:ext cx="10515600" cy="641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Санаторно-курортное лечение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0" y="540306"/>
          <a:ext cx="5410600" cy="626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5276450" y="613529"/>
          <a:ext cx="6839350" cy="609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57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0;p13"/>
          <p:cNvSpPr txBox="1">
            <a:spLocks/>
          </p:cNvSpPr>
          <p:nvPr/>
        </p:nvSpPr>
        <p:spPr>
          <a:xfrm>
            <a:off x="154017" y="266161"/>
            <a:ext cx="11559397" cy="7230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Задачи реализации Закона о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соцзаказе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 на 2021-2022 годы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31059"/>
              </p:ext>
            </p:extLst>
          </p:nvPr>
        </p:nvGraphicFramePr>
        <p:xfrm>
          <a:off x="923109" y="2126864"/>
          <a:ext cx="10546080" cy="442198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53249">
                  <a:extLst>
                    <a:ext uri="{9D8B030D-6E8A-4147-A177-3AD203B41FA5}">
                      <a16:colId xmlns:a16="http://schemas.microsoft.com/office/drawing/2014/main" val="2489548054"/>
                    </a:ext>
                  </a:extLst>
                </a:gridCol>
                <a:gridCol w="1821390">
                  <a:extLst>
                    <a:ext uri="{9D8B030D-6E8A-4147-A177-3AD203B41FA5}">
                      <a16:colId xmlns:a16="http://schemas.microsoft.com/office/drawing/2014/main" val="235588645"/>
                    </a:ext>
                  </a:extLst>
                </a:gridCol>
                <a:gridCol w="8471441">
                  <a:extLst>
                    <a:ext uri="{9D8B030D-6E8A-4147-A177-3AD203B41FA5}">
                      <a16:colId xmlns:a16="http://schemas.microsoft.com/office/drawing/2014/main" val="2182467511"/>
                    </a:ext>
                  </a:extLst>
                </a:gridCol>
              </a:tblGrid>
              <a:tr h="203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№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Задача</a:t>
                      </a:r>
                      <a:endParaRPr lang="ru-RU" sz="105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Мероприятия</a:t>
                      </a:r>
                      <a:endParaRPr lang="ru-RU" sz="105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extLst>
                  <a:ext uri="{0D108BD9-81ED-4DB2-BD59-A6C34878D82A}">
                    <a16:rowId xmlns:a16="http://schemas.microsoft.com/office/drawing/2014/main" val="1556570046"/>
                  </a:ext>
                </a:extLst>
              </a:tr>
              <a:tr h="964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Коммуникационная</a:t>
                      </a:r>
                      <a:r>
                        <a:rPr lang="ru-RU" sz="1400" b="1" baseline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поддержка апробации</a:t>
                      </a:r>
                      <a:endParaRPr lang="ru-RU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Разработка медиа-плана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Создание «площадки для диалога» органов власти и негосударственных организаций, общественных объединений указанных организаций,</a:t>
                      </a:r>
                      <a:r>
                        <a:rPr lang="ru-RU" sz="14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региональных институтов развития, представителей сообществ получателей услуг</a:t>
                      </a:r>
                      <a:endParaRPr lang="ru-RU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extLst>
                  <a:ext uri="{0D108BD9-81ED-4DB2-BD59-A6C34878D82A}">
                    <a16:rowId xmlns:a16="http://schemas.microsoft.com/office/drawing/2014/main" val="2660298949"/>
                  </a:ext>
                </a:extLst>
              </a:tr>
              <a:tr h="91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Конкурентное</a:t>
                      </a:r>
                      <a:r>
                        <a:rPr lang="ru-RU" sz="1400" b="1" baseline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распределение социального заказа</a:t>
                      </a:r>
                      <a:endParaRPr lang="ru-RU" sz="14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Обеспечение проведения конкурентного отбора исполнителей</a:t>
                      </a:r>
                      <a:r>
                        <a:rPr lang="ru-RU" sz="14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услуг</a:t>
                      </a: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269875" indent="-269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Заключение</a:t>
                      </a:r>
                      <a:r>
                        <a:rPr lang="ru-RU" sz="1400" baseline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соглашений с исполнителями услуг по результатам проведения </a:t>
                      </a: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конкурентного отбора 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extLst>
                  <a:ext uri="{0D108BD9-81ED-4DB2-BD59-A6C34878D82A}">
                    <a16:rowId xmlns:a16="http://schemas.microsoft.com/office/drawing/2014/main" val="496322063"/>
                  </a:ext>
                </a:extLst>
              </a:tr>
              <a:tr h="1520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Цифровизация</a:t>
                      </a:r>
                      <a:r>
                        <a:rPr lang="ru-RU" sz="1400" b="1" baseline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процессов формирования и исполнения социальных заказов</a:t>
                      </a:r>
                      <a:endParaRPr lang="ru-RU" sz="14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99695" algn="l"/>
                        </a:tabLst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Развитие ГИИС «Электронный бюджет» в части</a:t>
                      </a:r>
                      <a:r>
                        <a:rPr lang="ru-RU" sz="14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в</a:t>
                      </a: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ведения</a:t>
                      </a:r>
                      <a:r>
                        <a:rPr lang="ru-RU" sz="14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в эксплуатацию модулей обеспечивающих проведение конкурса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99695" algn="l"/>
                        </a:tabLst>
                      </a:pPr>
                      <a:r>
                        <a:rPr lang="ru-RU" sz="14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Обеспечение размещения профилей участников конкурса на сайте</a:t>
                      </a:r>
                      <a:r>
                        <a:rPr lang="en-US" sz="14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для размещения информации о государственных (муниципальных) учреждениях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99695" algn="l"/>
                        </a:tabLst>
                      </a:pPr>
                      <a:r>
                        <a:rPr lang="ru-RU" sz="14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Развитие и ввод в эксплуатацию сервисов Единого портала государственных и муниципальных услуг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99695" algn="l"/>
                        </a:tabLst>
                      </a:pPr>
                      <a:r>
                        <a:rPr lang="ru-RU" sz="14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Определение объема работ, необходимых для </a:t>
                      </a: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доработки региональных информационных систем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extLst>
                  <a:ext uri="{0D108BD9-81ED-4DB2-BD59-A6C34878D82A}">
                    <a16:rowId xmlns:a16="http://schemas.microsoft.com/office/drawing/2014/main" val="1105536106"/>
                  </a:ext>
                </a:extLst>
              </a:tr>
              <a:tr h="815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Создание</a:t>
                      </a:r>
                      <a:r>
                        <a:rPr lang="ru-RU" sz="1400" b="1" baseline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нормативной правовой базы (новые регионы)</a:t>
                      </a:r>
                      <a:endParaRPr lang="ru-RU" sz="14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aseline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Разработка и утверждение актов субъектов РФ, необходимых для исполнения социального заказа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extLst>
                  <a:ext uri="{0D108BD9-81ED-4DB2-BD59-A6C34878D82A}">
                    <a16:rowId xmlns:a16="http://schemas.microsoft.com/office/drawing/2014/main" val="1732830836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992777" y="1304035"/>
            <a:ext cx="10398034" cy="6788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Цель</a:t>
            </a: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обеспечить повышения качества и удобства оказания государственных (муниципальных) услуг в социальной сфере 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019" y="-46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Взаимодействие органов власти с целевыми группами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642350" y="1220788"/>
            <a:ext cx="3549650" cy="505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Цели взаимодействия:</a:t>
            </a:r>
          </a:p>
          <a:p>
            <a:r>
              <a:rPr lang="ru-RU" sz="2400" dirty="0"/>
              <a:t>проведение информационной и разъяснительной работы </a:t>
            </a:r>
            <a:r>
              <a:rPr lang="ru-RU" sz="2400" dirty="0" smtClean="0"/>
              <a:t> для целевых групп</a:t>
            </a:r>
          </a:p>
          <a:p>
            <a:r>
              <a:rPr lang="ru-RU" sz="2400" dirty="0" smtClean="0"/>
              <a:t>получение обратной связи от целевых групп</a:t>
            </a:r>
          </a:p>
        </p:txBody>
      </p:sp>
      <p:sp>
        <p:nvSpPr>
          <p:cNvPr id="6" name="Овал 5"/>
          <p:cNvSpPr/>
          <p:nvPr/>
        </p:nvSpPr>
        <p:spPr>
          <a:xfrm>
            <a:off x="3587827" y="3821911"/>
            <a:ext cx="2410968" cy="226866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10826" y="3073293"/>
            <a:ext cx="2444496" cy="2268663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82328" y="2461336"/>
            <a:ext cx="2410968" cy="226866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4557702">
            <a:off x="2150298" y="2980427"/>
            <a:ext cx="2414532" cy="2378372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9949047" flipV="1">
            <a:off x="3641214" y="3878992"/>
            <a:ext cx="2304193" cy="2298848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2182891">
            <a:off x="3709091" y="2490890"/>
            <a:ext cx="2426596" cy="2286712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094399">
            <a:off x="2302096" y="3112991"/>
            <a:ext cx="2185781" cy="2536408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9542249">
            <a:off x="3620180" y="3865122"/>
            <a:ext cx="2414532" cy="2378372"/>
          </a:xfrm>
          <a:prstGeom prst="arc">
            <a:avLst>
              <a:gd name="adj1" fmla="val 15988543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7839347">
            <a:off x="3726772" y="2384275"/>
            <a:ext cx="2414532" cy="2378372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Скругленная соединительная линия 14"/>
          <p:cNvCxnSpPr>
            <a:stCxn id="6" idx="5"/>
          </p:cNvCxnSpPr>
          <p:nvPr/>
        </p:nvCxnSpPr>
        <p:spPr>
          <a:xfrm rot="5400000" flipH="1" flipV="1">
            <a:off x="6037561" y="5087831"/>
            <a:ext cx="278660" cy="1062349"/>
          </a:xfrm>
          <a:prstGeom prst="curvedConnector4">
            <a:avLst>
              <a:gd name="adj1" fmla="val 511902"/>
              <a:gd name="adj2" fmla="val 666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58845" y="5275671"/>
            <a:ext cx="130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граждане</a:t>
            </a:r>
            <a:endParaRPr lang="ru-RU" dirty="0"/>
          </a:p>
        </p:txBody>
      </p:sp>
      <p:cxnSp>
        <p:nvCxnSpPr>
          <p:cNvPr id="22" name="Скругленная соединительная линия 21"/>
          <p:cNvCxnSpPr>
            <a:stCxn id="4" idx="3"/>
          </p:cNvCxnSpPr>
          <p:nvPr/>
        </p:nvCxnSpPr>
        <p:spPr>
          <a:xfrm rot="5400000" flipH="1">
            <a:off x="1329302" y="3870207"/>
            <a:ext cx="1105229" cy="1173795"/>
          </a:xfrm>
          <a:prstGeom prst="curvedConnector4">
            <a:avLst>
              <a:gd name="adj1" fmla="val 205181"/>
              <a:gd name="adj2" fmla="val 434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6929" y="3838292"/>
            <a:ext cx="165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госсектор</a:t>
            </a:r>
            <a:endParaRPr lang="ru-RU" dirty="0"/>
          </a:p>
        </p:txBody>
      </p:sp>
      <p:cxnSp>
        <p:nvCxnSpPr>
          <p:cNvPr id="31" name="Скругленная соединительная линия 30"/>
          <p:cNvCxnSpPr>
            <a:stCxn id="5" idx="0"/>
          </p:cNvCxnSpPr>
          <p:nvPr/>
        </p:nvCxnSpPr>
        <p:spPr>
          <a:xfrm rot="16200000" flipH="1">
            <a:off x="5106140" y="2243008"/>
            <a:ext cx="1170414" cy="1607070"/>
          </a:xfrm>
          <a:prstGeom prst="curvedConnector4">
            <a:avLst>
              <a:gd name="adj1" fmla="val -19532"/>
              <a:gd name="adj2" fmla="val 141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56106" y="3300985"/>
            <a:ext cx="140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Негоссектор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760943" y="1831692"/>
            <a:ext cx="19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Площадка для диалога</a:t>
            </a:r>
            <a:endParaRPr lang="ru-RU" dirty="0"/>
          </a:p>
        </p:txBody>
      </p:sp>
      <p:cxnSp>
        <p:nvCxnSpPr>
          <p:cNvPr id="50" name="Прямая соединительная линия 49"/>
          <p:cNvCxnSpPr>
            <a:stCxn id="12" idx="0"/>
          </p:cNvCxnSpPr>
          <p:nvPr/>
        </p:nvCxnSpPr>
        <p:spPr>
          <a:xfrm>
            <a:off x="4098214" y="4114870"/>
            <a:ext cx="7442" cy="342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270248" y="4022958"/>
            <a:ext cx="9144" cy="574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402241" y="3968164"/>
            <a:ext cx="23455" cy="558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915814" y="2471435"/>
            <a:ext cx="1550216" cy="76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466030" y="2479043"/>
            <a:ext cx="686271" cy="15068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19075" y="750785"/>
          <a:ext cx="11791950" cy="6072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3195236762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1087826148"/>
                    </a:ext>
                  </a:extLst>
                </a:gridCol>
                <a:gridCol w="8353425">
                  <a:extLst>
                    <a:ext uri="{9D8B030D-6E8A-4147-A177-3AD203B41FA5}">
                      <a16:colId xmlns:a16="http://schemas.microsoft.com/office/drawing/2014/main" val="2022075928"/>
                    </a:ext>
                  </a:extLst>
                </a:gridCol>
              </a:tblGrid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«Площадка для диалога»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537393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Региональное отделение Опоры России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24072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общественная палата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61165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Региональное отделение Опоры России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563442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общественная палата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864108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ХМАО-Югра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общественная палата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423388"/>
                  </a:ext>
                </a:extLst>
              </a:tr>
              <a:tr h="337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«Центр поддержки гражданских инициатив и развития некоммерческого сектора экономики Челябинской области»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40933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общественная палата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22867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общественная палата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89398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Региональное отделение Опоры России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399437"/>
                  </a:ext>
                </a:extLst>
              </a:tr>
              <a:tr h="206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Ресурсный центр развития гражданских инициатив и поддержки социально ориентированных НКО Алтайского края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780200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Региональное отделение Опоры России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62952"/>
                  </a:ext>
                </a:extLst>
              </a:tr>
              <a:tr h="327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общественная палата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557630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Общественный совет при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Минтруде Самарской 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916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общественная палата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02426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Общественный совет при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Минздраве Ставропольского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81259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ресурсный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1" marR="21081" marT="14054" marB="140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51757"/>
                  </a:ext>
                </a:extLst>
              </a:tr>
            </a:tbl>
          </a:graphicData>
        </a:graphic>
      </p:graphicFrame>
      <p:sp>
        <p:nvSpPr>
          <p:cNvPr id="4" name="Google Shape;240;p13"/>
          <p:cNvSpPr txBox="1">
            <a:spLocks/>
          </p:cNvSpPr>
          <p:nvPr/>
        </p:nvSpPr>
        <p:spPr>
          <a:xfrm>
            <a:off x="219075" y="180436"/>
            <a:ext cx="11559397" cy="7230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Информация о «площадках для диалога»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472518"/>
            <a:ext cx="9058275" cy="6385482"/>
          </a:xfrm>
          <a:prstGeom prst="rect">
            <a:avLst/>
          </a:prstGeom>
        </p:spPr>
      </p:pic>
      <p:sp>
        <p:nvSpPr>
          <p:cNvPr id="4" name="Google Shape;240;p13"/>
          <p:cNvSpPr txBox="1">
            <a:spLocks/>
          </p:cNvSpPr>
          <p:nvPr/>
        </p:nvSpPr>
        <p:spPr>
          <a:xfrm>
            <a:off x="171450" y="358634"/>
            <a:ext cx="11744326" cy="7230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Пример совместной дорожной карты региона и «площадки для диалога»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H="1" flipV="1">
            <a:off x="5288632" y="895511"/>
            <a:ext cx="1824990" cy="54261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419100" y="193611"/>
            <a:ext cx="12687300" cy="71590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Медиа сопровождение </a:t>
            </a:r>
            <a:r>
              <a:rPr lang="ru-RU" sz="2800" b="1" dirty="0" smtClean="0"/>
              <a:t>апробации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1800" b="1" i="1" dirty="0"/>
              <a:t>Количество публикаций о социальном заказе в период с февраля по июль 2021 </a:t>
            </a:r>
            <a:r>
              <a:rPr lang="ru-RU" sz="1800" b="1" i="1" dirty="0" smtClean="0"/>
              <a:t>года*</a:t>
            </a:r>
            <a:endParaRPr lang="ru-RU" sz="1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13622" y="6550223"/>
            <a:ext cx="507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*По результатам мониторинга пресс-службы Минфина России</a:t>
            </a:r>
            <a:endParaRPr lang="ru-RU" sz="1400" b="1" dirty="0"/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247650" y="1495810"/>
          <a:ext cx="11612655" cy="513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7650" y="851712"/>
            <a:ext cx="47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32</a:t>
            </a:r>
            <a:endParaRPr lang="ru-RU" sz="1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436620" y="895511"/>
            <a:ext cx="1852012" cy="54261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86325" y="874094"/>
            <a:ext cx="47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120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0;p13"/>
          <p:cNvSpPr txBox="1">
            <a:spLocks/>
          </p:cNvSpPr>
          <p:nvPr/>
        </p:nvSpPr>
        <p:spPr>
          <a:xfrm>
            <a:off x="171450" y="358634"/>
            <a:ext cx="11744326" cy="7230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Пример медиа-плана региона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295399"/>
            <a:ext cx="10658186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62068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  <a:ea typeface="+mj-ea"/>
                <a:cs typeface="+mj-cs"/>
              </a:rPr>
              <a:t>Целевые показатели реализации социального заказа</a:t>
            </a: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3575720" y="172206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780329" y="3158827"/>
            <a:ext cx="481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Показатель, характеризующий </a:t>
            </a:r>
          </a:p>
          <a:p>
            <a:pPr algn="ctr"/>
            <a:r>
              <a:rPr lang="ru-RU" sz="1200" i="1" dirty="0"/>
              <a:t>объем оказания услуг, включенных в </a:t>
            </a:r>
            <a:r>
              <a:rPr lang="ru-RU" sz="1200" i="1" dirty="0" err="1"/>
              <a:t>соцзаказы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8144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Объект 8" descr="Akceptacja Ok Zgoda · Darmowy obraz na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58" y="5431903"/>
            <a:ext cx="517440" cy="342265"/>
          </a:xfrm>
          <a:prstGeom prst="rect">
            <a:avLst/>
          </a:prstGeom>
        </p:spPr>
      </p:pic>
      <p:pic>
        <p:nvPicPr>
          <p:cNvPr id="30" name="Объект 8" descr="Akceptacja Ok Zgoda · Darmowy obraz na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38" y="4694760"/>
            <a:ext cx="517440" cy="342265"/>
          </a:xfrm>
          <a:prstGeom prst="rect">
            <a:avLst/>
          </a:prstGeom>
        </p:spPr>
      </p:pic>
      <p:pic>
        <p:nvPicPr>
          <p:cNvPr id="28" name="Объект 8" descr="Akceptacja Ok Zgoda · Darmowy obraz na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56" y="4570340"/>
            <a:ext cx="517440" cy="342265"/>
          </a:xfrm>
          <a:prstGeom prst="rect">
            <a:avLst/>
          </a:prstGeom>
        </p:spPr>
      </p:pic>
      <p:pic>
        <p:nvPicPr>
          <p:cNvPr id="29" name="Объект 8" descr="Akceptacja Ok Zgoda · Darmowy obraz na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44" y="5633624"/>
            <a:ext cx="555984" cy="423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6325" y="601242"/>
            <a:ext cx="10385425" cy="765175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Целевые показатели реализации социального заказа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Объект 15" descr="Russia flag PN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8760"/>
            <a:ext cx="2346325" cy="1760537"/>
          </a:xfrm>
        </p:spPr>
      </p:pic>
      <p:sp>
        <p:nvSpPr>
          <p:cNvPr id="19" name="TextBox 18"/>
          <p:cNvSpPr txBox="1"/>
          <p:nvPr/>
        </p:nvSpPr>
        <p:spPr>
          <a:xfrm>
            <a:off x="1661671" y="4088908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равительство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Объект 3" descr="75+ Free Stock Images 3D Human Character Best Collectio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38" y="2087436"/>
            <a:ext cx="2174385" cy="20276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81538" y="4147244"/>
            <a:ext cx="217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Общество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 descr="Reseña: Grandes Héroes (Big Hero 6) | Ornitorrinco Digita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902" y="2294085"/>
            <a:ext cx="2110669" cy="1775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16178" y="4115051"/>
            <a:ext cx="2705365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Негосударственные исполнители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5851" y="4664910"/>
            <a:ext cx="325281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Проведение налоговой и денежно-кредитной политики (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налоги,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финансовые инструменты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Создание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новых рынков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5250" y="4731641"/>
            <a:ext cx="2104346" cy="8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Выгоды в виде качества и доступности услуг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16178" y="4665540"/>
            <a:ext cx="312192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Право наравне с другими заключать соглашения об оказании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услуг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Возможность расширения масштабов организационной модели</a:t>
            </a:r>
          </a:p>
        </p:txBody>
      </p:sp>
      <p:pic>
        <p:nvPicPr>
          <p:cNvPr id="31" name="Объект 8" descr="Akceptacja Ok Zgoda · Darmowy obraz na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08" y="4570340"/>
            <a:ext cx="517440" cy="3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52391" y="2397386"/>
            <a:ext cx="1512168" cy="3043833"/>
          </a:xfrm>
          <a:prstGeom prst="rect">
            <a:avLst/>
          </a:prstGeom>
          <a:gradFill>
            <a:gsLst>
              <a:gs pos="48749">
                <a:srgbClr val="F4ECD4"/>
              </a:gs>
              <a:gs pos="32499">
                <a:srgbClr val="F8EDD3"/>
              </a:gs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3513" y="1844824"/>
            <a:ext cx="2160239" cy="3888432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2763" y="5908631"/>
            <a:ext cx="216024" cy="235099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" name="Диаграмма 1"/>
          <p:cNvGraphicFramePr/>
          <p:nvPr>
            <p:extLst/>
          </p:nvPr>
        </p:nvGraphicFramePr>
        <p:xfrm>
          <a:off x="1703512" y="1455527"/>
          <a:ext cx="9036496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79976" y="3353922"/>
            <a:ext cx="2232248" cy="113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Calibri"/>
              </a:rPr>
              <a:t>Предоставление государственных (муниципальных) гарантий в объеме, финансируемом из бюджета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210312" y="1858567"/>
            <a:ext cx="1729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Calibri"/>
              </a:rPr>
              <a:t>Поддержка обеспечения потребностей, не финансируемых из 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бюджета (гранты)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2931" y="5841513"/>
            <a:ext cx="772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- финансы фирм (пожертвования), финансы домохозяйств (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волонтерство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82763" y="6281146"/>
            <a:ext cx="216024" cy="235099"/>
          </a:xfrm>
          <a:prstGeom prst="rect">
            <a:avLst/>
          </a:prstGeom>
          <a:gradFill>
            <a:gsLst>
              <a:gs pos="48749">
                <a:srgbClr val="F4ECD4"/>
              </a:gs>
              <a:gs pos="32499">
                <a:srgbClr val="F8EDD3"/>
              </a:gs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2931" y="6214028"/>
            <a:ext cx="692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- государственные (муниципальные) финансы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571876" y="2636912"/>
            <a:ext cx="5911717" cy="1030213"/>
          </a:xfrm>
          <a:custGeom>
            <a:avLst/>
            <a:gdLst>
              <a:gd name="connsiteX0" fmla="*/ 5229225 w 5911717"/>
              <a:gd name="connsiteY0" fmla="*/ 1148218 h 1148218"/>
              <a:gd name="connsiteX1" fmla="*/ 5905500 w 5911717"/>
              <a:gd name="connsiteY1" fmla="*/ 519568 h 1148218"/>
              <a:gd name="connsiteX2" fmla="*/ 4876800 w 5911717"/>
              <a:gd name="connsiteY2" fmla="*/ 167143 h 1148218"/>
              <a:gd name="connsiteX3" fmla="*/ 3695700 w 5911717"/>
              <a:gd name="connsiteY3" fmla="*/ 100468 h 1148218"/>
              <a:gd name="connsiteX4" fmla="*/ 1333500 w 5911717"/>
              <a:gd name="connsiteY4" fmla="*/ 5218 h 1148218"/>
              <a:gd name="connsiteX5" fmla="*/ 0 w 5911717"/>
              <a:gd name="connsiteY5" fmla="*/ 271918 h 1148218"/>
              <a:gd name="connsiteX6" fmla="*/ 0 w 5911717"/>
              <a:gd name="connsiteY6" fmla="*/ 271918 h 114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1717" h="1148218">
                <a:moveTo>
                  <a:pt x="5229225" y="1148218"/>
                </a:moveTo>
                <a:cubicBezTo>
                  <a:pt x="5596731" y="915649"/>
                  <a:pt x="5964237" y="683080"/>
                  <a:pt x="5905500" y="519568"/>
                </a:cubicBezTo>
                <a:cubicBezTo>
                  <a:pt x="5846763" y="356056"/>
                  <a:pt x="5245100" y="236993"/>
                  <a:pt x="4876800" y="167143"/>
                </a:cubicBezTo>
                <a:cubicBezTo>
                  <a:pt x="4508500" y="97293"/>
                  <a:pt x="3695700" y="100468"/>
                  <a:pt x="3695700" y="100468"/>
                </a:cubicBezTo>
                <a:cubicBezTo>
                  <a:pt x="3105150" y="73480"/>
                  <a:pt x="1949450" y="-23357"/>
                  <a:pt x="1333500" y="5218"/>
                </a:cubicBezTo>
                <a:cubicBezTo>
                  <a:pt x="717550" y="33793"/>
                  <a:pt x="0" y="271918"/>
                  <a:pt x="0" y="271918"/>
                </a:cubicBezTo>
                <a:lnTo>
                  <a:pt x="0" y="271918"/>
                </a:ln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4507948">
            <a:off x="3499867" y="2819164"/>
            <a:ext cx="144016" cy="216024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1" y="387158"/>
            <a:ext cx="12525555" cy="7920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Межсекторальные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взаимодействия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 распределении финансовых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157587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4421814" y="2139883"/>
            <a:ext cx="4554506" cy="4112840"/>
          </a:xfrm>
          <a:prstGeom prst="ellipse">
            <a:avLst/>
          </a:prstGeom>
          <a:gradFill flip="none" rotWithShape="1">
            <a:gsLst>
              <a:gs pos="48749">
                <a:srgbClr val="F4ECD4"/>
              </a:gs>
              <a:gs pos="32499">
                <a:srgbClr val="F8EDD3"/>
              </a:gs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48392" y="1204156"/>
            <a:ext cx="3924436" cy="3996444"/>
          </a:xfrm>
          <a:prstGeom prst="ellipse">
            <a:avLst/>
          </a:prstGeom>
          <a:gradFill flip="none" rotWithShape="1">
            <a:gsLst>
              <a:gs pos="48749">
                <a:srgbClr val="F4ECD4"/>
              </a:gs>
              <a:gs pos="32499">
                <a:srgbClr val="F8EDD3"/>
              </a:gs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0837" y="2492896"/>
            <a:ext cx="3240360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бюджетное учреждение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7728" y="3532913"/>
            <a:ext cx="2952328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автономное учреждение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6622" y="4173835"/>
            <a:ext cx="2781250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казенное учреждение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1864" y="3045781"/>
            <a:ext cx="2376264" cy="3960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Calibri"/>
              </a:rPr>
              <a:t>негос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НКО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97041" y="4656694"/>
            <a:ext cx="2792848" cy="428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>
                <a:solidFill>
                  <a:prstClr val="black"/>
                </a:solidFill>
                <a:latin typeface="Calibri"/>
              </a:rPr>
              <a:t>коммерческие организации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5193" y="1556793"/>
            <a:ext cx="310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Calibri"/>
              </a:rPr>
              <a:t>Государственные (муниципальные) услуги в социальной сфере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4123" y="5085185"/>
            <a:ext cx="310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Calibri"/>
              </a:rPr>
              <a:t>Социальные не государственные (муниципальные) услуги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30691" y="1412776"/>
            <a:ext cx="269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область пересечения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731247" y="1556792"/>
            <a:ext cx="0" cy="729998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31247" y="1556792"/>
            <a:ext cx="1858082" cy="0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629729" y="331661"/>
            <a:ext cx="11274724" cy="5760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Инфраструктура оказания социальных услуг</a:t>
            </a:r>
          </a:p>
        </p:txBody>
      </p:sp>
      <p:sp>
        <p:nvSpPr>
          <p:cNvPr id="24" name="Управляющая кнопка: справка 23">
            <a:hlinkClick r:id="" action="ppaction://noaction" highlightClick="1"/>
          </p:cNvPr>
          <p:cNvSpPr/>
          <p:nvPr/>
        </p:nvSpPr>
        <p:spPr>
          <a:xfrm>
            <a:off x="1703512" y="5210307"/>
            <a:ext cx="1042416" cy="1042416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27133" y="5316016"/>
            <a:ext cx="27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Calibri"/>
              </a:rPr>
              <a:t>потребитель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31723" y="5651956"/>
            <a:ext cx="287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Что мы можем дать?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0297" y="6021288"/>
            <a:ext cx="29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Что ему нужно?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75056" y="4036968"/>
            <a:ext cx="2728665" cy="3725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ИП, физ. лица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Дуга 13"/>
          <p:cNvSpPr/>
          <p:nvPr/>
        </p:nvSpPr>
        <p:spPr>
          <a:xfrm rot="16200000">
            <a:off x="3179677" y="3762955"/>
            <a:ext cx="5616625" cy="2664296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Дуга 15"/>
          <p:cNvSpPr/>
          <p:nvPr/>
        </p:nvSpPr>
        <p:spPr>
          <a:xfrm rot="5400000">
            <a:off x="1839466" y="944722"/>
            <a:ext cx="5616625" cy="2664296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5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702" y="29532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Инструменты закона 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соцзаказе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5263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 rot="10800000" flipV="1">
            <a:off x="9786113" y="1169011"/>
            <a:ext cx="2335200" cy="79424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Социальное обслуживание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(за исключением услуг в сфере социального обслуживания в стационарной форме)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288264"/>
              </p:ext>
            </p:extLst>
          </p:nvPr>
        </p:nvGraphicFramePr>
        <p:xfrm>
          <a:off x="226905" y="1169012"/>
          <a:ext cx="8487447" cy="446769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487447">
                  <a:extLst>
                    <a:ext uri="{9D8B030D-6E8A-4147-A177-3AD203B41FA5}">
                      <a16:colId xmlns:a16="http://schemas.microsoft.com/office/drawing/2014/main" val="1817223430"/>
                    </a:ext>
                  </a:extLst>
                </a:gridCol>
              </a:tblGrid>
              <a:tr h="3931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1. Алтайский край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184644"/>
                  </a:ext>
                </a:extLst>
              </a:tr>
              <a:tr h="293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2. Красноярский край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07929"/>
                  </a:ext>
                </a:extLst>
              </a:tr>
              <a:tr h="319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3. Ставропольский край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729989"/>
                  </a:ext>
                </a:extLst>
              </a:tr>
              <a:tr h="319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4. Белгородская 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12562"/>
                  </a:ext>
                </a:extLst>
              </a:tr>
              <a:tr h="4788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5. Воронежская 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534086"/>
                  </a:ext>
                </a:extLst>
              </a:tr>
              <a:tr h="293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6. Калининградская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28691"/>
                  </a:ext>
                </a:extLst>
              </a:tr>
              <a:tr h="3753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7. Московская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48430"/>
                  </a:ext>
                </a:extLst>
              </a:tr>
              <a:tr h="3368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8. Новосибирская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36841"/>
                  </a:ext>
                </a:extLst>
              </a:tr>
              <a:tr h="3464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9. Новгородская область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7408"/>
                  </a:ext>
                </a:extLst>
              </a:tr>
              <a:tr h="293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10. Оренбургская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302588"/>
                  </a:ext>
                </a:extLst>
              </a:tr>
              <a:tr h="2983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11. Самарская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925985"/>
                  </a:ext>
                </a:extLst>
              </a:tr>
              <a:tr h="3176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12. Тюменская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162178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13. Челябинская</a:t>
                      </a:r>
                      <a:r>
                        <a:rPr lang="ru-RU" sz="1800" b="0" baseline="0" dirty="0" smtClean="0">
                          <a:effectLst/>
                        </a:rPr>
                        <a:t> область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70690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098818" y="891975"/>
            <a:ext cx="802065" cy="27703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92486" y="891976"/>
            <a:ext cx="795647" cy="2770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0010" y="891977"/>
            <a:ext cx="837354" cy="277035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97136" y="891975"/>
            <a:ext cx="816499" cy="277036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97853" y="888771"/>
            <a:ext cx="816499" cy="28024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9063610" y="3050667"/>
            <a:ext cx="795547" cy="40095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>
            <a:off x="9063610" y="2301953"/>
            <a:ext cx="798131" cy="41001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V="1">
            <a:off x="9063610" y="1260226"/>
            <a:ext cx="798131" cy="419570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flipV="1">
            <a:off x="9056407" y="4026762"/>
            <a:ext cx="802750" cy="416955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flipV="1">
            <a:off x="9076460" y="4862531"/>
            <a:ext cx="782697" cy="386679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 flipV="1">
            <a:off x="9889384" y="3050666"/>
            <a:ext cx="2229733" cy="5862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Санаторно-курортное лечение (за исключением услуг, предоставляемых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рамках государственной социальной помощи)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10800000" flipV="1">
            <a:off x="9889384" y="2325932"/>
            <a:ext cx="2302616" cy="3620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Содействие занятости населения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 rot="10800000" flipV="1">
            <a:off x="10045671" y="4135342"/>
            <a:ext cx="2146329" cy="20700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Спортивная подготовка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9927081" y="4799825"/>
            <a:ext cx="2248187" cy="378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Оказание паллиативной медицинской помощи</a:t>
            </a:r>
          </a:p>
        </p:txBody>
      </p:sp>
      <p:pic>
        <p:nvPicPr>
          <p:cNvPr id="1026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40" y="1190394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84" y="1544966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84" y="3337117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222994" y="1536786"/>
            <a:ext cx="8491358" cy="8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22994" y="1839946"/>
            <a:ext cx="8491358" cy="28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4992" y="2202228"/>
            <a:ext cx="8459360" cy="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40949" y="2548860"/>
            <a:ext cx="8473403" cy="1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54992" y="2939224"/>
            <a:ext cx="8459360" cy="17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40949" y="3302910"/>
            <a:ext cx="8473403" cy="15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54992" y="3652660"/>
            <a:ext cx="8459360" cy="35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0949" y="3973789"/>
            <a:ext cx="8477315" cy="22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40949" y="4347154"/>
            <a:ext cx="8477315" cy="76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40949" y="4650029"/>
            <a:ext cx="8473403" cy="387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40949" y="4945290"/>
            <a:ext cx="8473403" cy="43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54992" y="5295664"/>
            <a:ext cx="8396421" cy="11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84" y="3686544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63" y="3996017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88" y="4335648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63" y="4342345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199" y="5232940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88" y="5596564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40" y="1529261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00" y="1245682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95" y="2970552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33" y="3353880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48" y="3652660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24" y="4952166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44" y="4956180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44" y="4602642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30" y="5600169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Заголовок 1"/>
          <p:cNvSpPr txBox="1">
            <a:spLocks/>
          </p:cNvSpPr>
          <p:nvPr/>
        </p:nvSpPr>
        <p:spPr bwMode="auto">
          <a:xfrm>
            <a:off x="1761413" y="26144"/>
            <a:ext cx="8819959" cy="11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39" tIns="54420" rIns="108839" bIns="54420" numCol="1" anchor="ctr" anchorCtr="0" compatLnSpc="1">
            <a:prstTxWarp prst="textNoShape">
              <a:avLst/>
            </a:prstTxWarp>
            <a:normAutofit/>
          </a:bodyPr>
          <a:lstStyle>
            <a:lvl1pPr algn="ctr" defTabSz="2176463" rtl="0" fontAlgn="base">
              <a:spcBef>
                <a:spcPct val="0"/>
              </a:spcBef>
              <a:spcAft>
                <a:spcPct val="0"/>
              </a:spcAft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2pPr>
            <a:lvl3pPr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3pPr>
            <a:lvl4pPr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4pPr>
            <a:lvl5pPr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99" b="1" dirty="0" smtClean="0">
                <a:solidFill>
                  <a:schemeClr val="accent6">
                    <a:lumMod val="50000"/>
                  </a:schemeClr>
                </a:solidFill>
              </a:rPr>
              <a:t>Регионы 2020 года</a:t>
            </a:r>
            <a:endParaRPr lang="ru-RU" sz="2699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270462" y="5596564"/>
            <a:ext cx="8396421" cy="11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90525" y="5588005"/>
            <a:ext cx="257666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 smtClean="0"/>
              <a:t>14. Ярославская область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254991" y="5929336"/>
            <a:ext cx="8396421" cy="11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90524" y="5888252"/>
            <a:ext cx="23465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 smtClean="0"/>
              <a:t>15. г. Санкт-Петербург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254990" y="6245854"/>
            <a:ext cx="8396421" cy="11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190524" y="6180882"/>
            <a:ext cx="171322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 smtClean="0"/>
              <a:t>16. ХМАО-Югра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88" y="6281346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30" y="6291904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88" y="5918165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65" y="2218482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019" y="2234598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91" y="2628377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12" y="1888018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 rot="10800000" flipV="1">
            <a:off x="9858688" y="1325669"/>
            <a:ext cx="2335200" cy="79424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Социальное обслуживание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(за исключением услуг в сфере социального обслуживания в стационарной форме)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99480" y="1325670"/>
          <a:ext cx="8487447" cy="446769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487447">
                  <a:extLst>
                    <a:ext uri="{9D8B030D-6E8A-4147-A177-3AD203B41FA5}">
                      <a16:colId xmlns:a16="http://schemas.microsoft.com/office/drawing/2014/main" val="1817223430"/>
                    </a:ext>
                  </a:extLst>
                </a:gridCol>
              </a:tblGrid>
              <a:tr h="3931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1. Республика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Адыгея (Адыгея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)                     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184644"/>
                  </a:ext>
                </a:extLst>
              </a:tr>
              <a:tr h="293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2. Республика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Карелия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07929"/>
                  </a:ext>
                </a:extLst>
              </a:tr>
              <a:tr h="319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3. Республика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Башкортостан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729989"/>
                  </a:ext>
                </a:extLst>
              </a:tr>
              <a:tr h="319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4. Республика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Саха (Якутия)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12562"/>
                  </a:ext>
                </a:extLst>
              </a:tr>
              <a:tr h="4788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5. Чувашская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Республика - Чувашия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534086"/>
                  </a:ext>
                </a:extLst>
              </a:tr>
              <a:tr h="293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6. Пермский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край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28691"/>
                  </a:ext>
                </a:extLst>
              </a:tr>
              <a:tr h="3753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7. Вологодская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48430"/>
                  </a:ext>
                </a:extLst>
              </a:tr>
              <a:tr h="3368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8. Костромская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36841"/>
                  </a:ext>
                </a:extLst>
              </a:tr>
              <a:tr h="3464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9. Курская область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7408"/>
                  </a:ext>
                </a:extLst>
              </a:tr>
              <a:tr h="293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10. Псковская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302588"/>
                  </a:ext>
                </a:extLst>
              </a:tr>
              <a:tr h="2983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11. Сахалинская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925985"/>
                  </a:ext>
                </a:extLst>
              </a:tr>
              <a:tr h="3176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12. Ульяновская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162178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13. Ямало-Ненецкий </a:t>
                      </a:r>
                      <a:r>
                        <a:rPr lang="ru-RU" sz="1800" b="0" dirty="0">
                          <a:effectLst/>
                        </a:rPr>
                        <a:t>автономный округ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4" marR="544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70690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171393" y="1048633"/>
            <a:ext cx="802065" cy="27703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65061" y="1048634"/>
            <a:ext cx="795647" cy="2770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02585" y="1048635"/>
            <a:ext cx="837354" cy="277035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69711" y="1048633"/>
            <a:ext cx="816499" cy="277036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70428" y="1045429"/>
            <a:ext cx="816499" cy="28024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9136185" y="3207325"/>
            <a:ext cx="795547" cy="40095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>
            <a:off x="9136185" y="2458611"/>
            <a:ext cx="798131" cy="41001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V="1">
            <a:off x="9136185" y="1416884"/>
            <a:ext cx="798131" cy="419570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flipV="1">
            <a:off x="9128982" y="4183420"/>
            <a:ext cx="802750" cy="416955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flipV="1">
            <a:off x="9149035" y="5019189"/>
            <a:ext cx="782697" cy="386679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 flipV="1">
            <a:off x="9961959" y="3207324"/>
            <a:ext cx="2229733" cy="5862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Санаторно-курортное лечение (за исключением услуг, предоставляемых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рамках государственной социальной помощи)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10800000" flipV="1">
            <a:off x="9961959" y="2482590"/>
            <a:ext cx="2302616" cy="3620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Содействие занятости населения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 rot="10800000" flipV="1">
            <a:off x="10118246" y="4292000"/>
            <a:ext cx="2146329" cy="20700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Спортивная подготовка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9999656" y="4956483"/>
            <a:ext cx="2248187" cy="378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Оказание паллиативной медицинской помощи</a:t>
            </a:r>
          </a:p>
        </p:txBody>
      </p:sp>
      <p:pic>
        <p:nvPicPr>
          <p:cNvPr id="1026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15" y="1347052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59" y="1701624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05" y="3113176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295569" y="1693444"/>
            <a:ext cx="8491358" cy="8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95569" y="1996604"/>
            <a:ext cx="8491358" cy="28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7567" y="2358886"/>
            <a:ext cx="8459360" cy="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13524" y="2705518"/>
            <a:ext cx="8473403" cy="1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7567" y="3095882"/>
            <a:ext cx="8459360" cy="17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13524" y="3459568"/>
            <a:ext cx="8473403" cy="15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27567" y="3809318"/>
            <a:ext cx="8459360" cy="35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3524" y="4130447"/>
            <a:ext cx="8477315" cy="22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13524" y="4503812"/>
            <a:ext cx="8477315" cy="76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13524" y="4806687"/>
            <a:ext cx="8473403" cy="387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524" y="5101948"/>
            <a:ext cx="8473403" cy="43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27567" y="5452322"/>
            <a:ext cx="8396421" cy="11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54" y="3521072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38" y="4152675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05" y="4157420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38" y="4499003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64" y="5105930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97" y="5459090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05" y="2005583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15" y="1996604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71" y="2359126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38" y="2749490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3" y="3809318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71" y="4799250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71" y="5145643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51" y="4448686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Иконка «Галочка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14" y="5462266"/>
            <a:ext cx="346392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Заголовок 1"/>
          <p:cNvSpPr txBox="1">
            <a:spLocks/>
          </p:cNvSpPr>
          <p:nvPr/>
        </p:nvSpPr>
        <p:spPr bwMode="auto">
          <a:xfrm>
            <a:off x="2206329" y="39495"/>
            <a:ext cx="8819959" cy="11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39" tIns="54420" rIns="108839" bIns="54420" numCol="1" anchor="ctr" anchorCtr="0" compatLnSpc="1">
            <a:prstTxWarp prst="textNoShape">
              <a:avLst/>
            </a:prstTxWarp>
            <a:normAutofit/>
          </a:bodyPr>
          <a:lstStyle>
            <a:lvl1pPr algn="ctr" defTabSz="2176463" rtl="0" fontAlgn="base">
              <a:spcBef>
                <a:spcPct val="0"/>
              </a:spcBef>
              <a:spcAft>
                <a:spcPct val="0"/>
              </a:spcAft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2pPr>
            <a:lvl3pPr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3pPr>
            <a:lvl4pPr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4pPr>
            <a:lvl5pPr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2176463" rtl="0" fontAlgn="base">
              <a:spcBef>
                <a:spcPct val="0"/>
              </a:spcBef>
              <a:spcAft>
                <a:spcPct val="0"/>
              </a:spcAft>
              <a:defRPr sz="10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99" b="1" dirty="0" smtClean="0">
                <a:solidFill>
                  <a:schemeClr val="accent6">
                    <a:lumMod val="50000"/>
                  </a:schemeClr>
                </a:solidFill>
              </a:rPr>
              <a:t>Регионы 2021 года</a:t>
            </a:r>
            <a:endParaRPr lang="ru-RU" sz="2699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 rot="20104380">
            <a:off x="867208" y="2440708"/>
            <a:ext cx="10859963" cy="315973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2188" y="0"/>
            <a:ext cx="10895012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Этапы проведения апробации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39522077"/>
              </p:ext>
            </p:extLst>
          </p:nvPr>
        </p:nvGraphicFramePr>
        <p:xfrm>
          <a:off x="-304800" y="1155700"/>
          <a:ext cx="10947400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 rot="21543536">
            <a:off x="1372968" y="4027372"/>
            <a:ext cx="83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21543536">
            <a:off x="2306764" y="3309347"/>
            <a:ext cx="83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21543536">
            <a:off x="3621447" y="2530638"/>
            <a:ext cx="83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III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1543536">
            <a:off x="5214824" y="1884307"/>
            <a:ext cx="83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IV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1543536">
            <a:off x="6808201" y="1532664"/>
            <a:ext cx="83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21543536">
            <a:off x="7481381" y="4469051"/>
            <a:ext cx="99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391325" y="4811184"/>
            <a:ext cx="33078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Отчет, контроль, </a:t>
            </a:r>
            <a:r>
              <a:rPr lang="ru-RU" sz="1300" b="1" dirty="0" smtClean="0"/>
              <a:t>оценка эффективности</a:t>
            </a:r>
            <a:endParaRPr lang="ru-RU" sz="1300" b="1" dirty="0"/>
          </a:p>
        </p:txBody>
      </p:sp>
      <p:pic>
        <p:nvPicPr>
          <p:cNvPr id="19" name="Объект 3" descr="Mark Botón Signo De Exclamación · Gráficos vectoriales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3536">
            <a:off x="6606548" y="4333257"/>
            <a:ext cx="665771" cy="6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old.zauralonline.ru/images/photos/big/9af866350167ef7066fbb36b6d671d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604936"/>
            <a:ext cx="2052642" cy="12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806489" y="337883"/>
            <a:ext cx="8442536" cy="993775"/>
          </a:xfr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200" b="1" dirty="0"/>
              <a:t>Порядок организации работы по внедрению закона о </a:t>
            </a:r>
            <a:r>
              <a:rPr lang="ru-RU" sz="3200" b="1" dirty="0" err="1"/>
              <a:t>соцзаказе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19537" y="1331657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Этап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536" y="1751130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Подписание соглашения о сотрудничестве с Минфином России;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Принятие решения региона о применении Закона о </a:t>
            </a:r>
            <a:r>
              <a:rPr lang="ru-RU" sz="1600" b="1" dirty="0" err="1"/>
              <a:t>соцзаказе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7708" y="1604935"/>
            <a:ext cx="36806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заключается в ГИС «Электронный бюджет»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67708" y="2888509"/>
            <a:ext cx="3680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утверждает дорожную карту, показатели эффективности, состав рабочей группы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19536" y="3724874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Этап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6490" y="4144347"/>
            <a:ext cx="385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Принятие акта о формировании социального заказа и отчете о его исполнении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Утверждение социальных заказов и размещение информации о нем на ЕПБС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2720" y="4079551"/>
            <a:ext cx="3655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в соответствии с общими требованиями Правительства РФ</a:t>
            </a:r>
          </a:p>
          <a:p>
            <a:r>
              <a:rPr lang="ru-RU" sz="1600" i="1" dirty="0"/>
              <a:t>(постановление от 15.10.2020 N 1694)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7888" y="6127303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Методическое сопровождение осуществляется Минфином России и отраслевыми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ФОИВами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2720" y="5102210"/>
            <a:ext cx="354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Определение объемных показателей </a:t>
            </a:r>
          </a:p>
        </p:txBody>
      </p:sp>
    </p:spTree>
    <p:extLst>
      <p:ext uri="{BB962C8B-B14F-4D97-AF65-F5344CB8AC3E}">
        <p14:creationId xmlns:p14="http://schemas.microsoft.com/office/powerpoint/2010/main" val="757039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1709</Words>
  <Application>Microsoft Office PowerPoint</Application>
  <PresentationFormat>Широкоэкранный</PresentationFormat>
  <Paragraphs>373</Paragraphs>
  <Slides>29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Times New Roman</vt:lpstr>
      <vt:lpstr>Trebuchet MS</vt:lpstr>
      <vt:lpstr>Wingdings</vt:lpstr>
      <vt:lpstr>Тема Office</vt:lpstr>
      <vt:lpstr>О ходе пилотного проекта по применению государственного (муниципального) заказа при организации оказания государственных (муниципальных) услуг</vt:lpstr>
      <vt:lpstr>Презентация PowerPoint</vt:lpstr>
      <vt:lpstr>Презентация PowerPoint</vt:lpstr>
      <vt:lpstr>Презентация PowerPoint</vt:lpstr>
      <vt:lpstr>Инструменты закона о соцзаказе</vt:lpstr>
      <vt:lpstr>Презентация PowerPoint</vt:lpstr>
      <vt:lpstr>Презентация PowerPoint</vt:lpstr>
      <vt:lpstr>Этапы проведения апробации</vt:lpstr>
      <vt:lpstr>Презентация PowerPoint</vt:lpstr>
      <vt:lpstr>Презентация PowerPoint</vt:lpstr>
      <vt:lpstr>Структура плана апробации – первая часть</vt:lpstr>
      <vt:lpstr>Структура плана апробации – вторая часть</vt:lpstr>
      <vt:lpstr>Результаты социального заказа</vt:lpstr>
      <vt:lpstr>Структура показателей</vt:lpstr>
      <vt:lpstr>Презентация PowerPoint</vt:lpstr>
      <vt:lpstr>Презентация PowerPoint</vt:lpstr>
      <vt:lpstr>Содействие занятости населения</vt:lpstr>
      <vt:lpstr>Спортивная подготовка</vt:lpstr>
      <vt:lpstr>Презентация PowerPoint</vt:lpstr>
      <vt:lpstr>Паллиативная медицинская помощь</vt:lpstr>
      <vt:lpstr>Санаторно-курортное лечение</vt:lpstr>
      <vt:lpstr>Презентация PowerPoint</vt:lpstr>
      <vt:lpstr>Взаимодействие органов власти с целевыми группами</vt:lpstr>
      <vt:lpstr>Презентация PowerPoint</vt:lpstr>
      <vt:lpstr>Презентация PowerPoint</vt:lpstr>
      <vt:lpstr>Медиа сопровождение апробации Количество публикаций о социальном заказе в период с февраля по июль 2021 года*</vt:lpstr>
      <vt:lpstr>Презентация PowerPoint</vt:lpstr>
      <vt:lpstr>Презентация PowerPoint</vt:lpstr>
      <vt:lpstr>Целевые показатели реализации социального заказа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Гюрова Анастасия Сергеевна</dc:creator>
  <cp:lastModifiedBy>СЕРГЕЕВА ВЕРОНИКА АЛЕКСАНДРОВНА</cp:lastModifiedBy>
  <cp:revision>14</cp:revision>
  <cp:lastPrinted>2021-10-07T17:16:31Z</cp:lastPrinted>
  <dcterms:created xsi:type="dcterms:W3CDTF">2021-10-06T10:02:20Z</dcterms:created>
  <dcterms:modified xsi:type="dcterms:W3CDTF">2021-10-08T08:41:57Z</dcterms:modified>
</cp:coreProperties>
</file>