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3"/>
  </p:notesMasterIdLst>
  <p:sldIdLst>
    <p:sldId id="378" r:id="rId3"/>
    <p:sldId id="521" r:id="rId4"/>
    <p:sldId id="599" r:id="rId5"/>
    <p:sldId id="600" r:id="rId6"/>
    <p:sldId id="603" r:id="rId7"/>
    <p:sldId id="606" r:id="rId8"/>
    <p:sldId id="607" r:id="rId9"/>
    <p:sldId id="605" r:id="rId10"/>
    <p:sldId id="529" r:id="rId11"/>
    <p:sldId id="565" r:id="rId12"/>
    <p:sldId id="530" r:id="rId13"/>
    <p:sldId id="526" r:id="rId14"/>
    <p:sldId id="572" r:id="rId15"/>
    <p:sldId id="568" r:id="rId16"/>
    <p:sldId id="573" r:id="rId17"/>
    <p:sldId id="579" r:id="rId18"/>
    <p:sldId id="574" r:id="rId19"/>
    <p:sldId id="575" r:id="rId20"/>
    <p:sldId id="585" r:id="rId21"/>
    <p:sldId id="586" r:id="rId22"/>
  </p:sldIdLst>
  <p:sldSz cx="10680700" cy="7556500"/>
  <p:notesSz cx="9872663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Arial Unicode MS" panose="020B0604020202020204" charset="-128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6395" autoAdjust="0"/>
  </p:normalViewPr>
  <p:slideViewPr>
    <p:cSldViewPr>
      <p:cViewPr varScale="1">
        <p:scale>
          <a:sx n="101" d="100"/>
          <a:sy n="101" d="100"/>
        </p:scale>
        <p:origin x="1086" y="1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7470" cy="344341"/>
          </a:xfrm>
          <a:prstGeom prst="rect">
            <a:avLst/>
          </a:prstGeom>
        </p:spPr>
        <p:txBody>
          <a:bodyPr vert="horz" lIns="83860" tIns="41930" rIns="83860" bIns="4193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59" y="3"/>
            <a:ext cx="4277469" cy="344341"/>
          </a:xfrm>
          <a:prstGeom prst="rect">
            <a:avLst/>
          </a:prstGeom>
        </p:spPr>
        <p:txBody>
          <a:bodyPr vert="horz" lIns="83860" tIns="41930" rIns="83860" bIns="41930" rtlCol="0"/>
          <a:lstStyle>
            <a:lvl1pPr algn="r">
              <a:defRPr sz="1100"/>
            </a:lvl1pPr>
          </a:lstStyle>
          <a:p>
            <a:fld id="{7D90B359-6A48-4E11-8569-83680650C4D9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0413" y="857250"/>
            <a:ext cx="3271837" cy="2316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60" tIns="41930" rIns="83860" bIns="4193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560" y="3300773"/>
            <a:ext cx="7897543" cy="2699978"/>
          </a:xfrm>
          <a:prstGeom prst="rect">
            <a:avLst/>
          </a:prstGeom>
        </p:spPr>
        <p:txBody>
          <a:bodyPr vert="horz" lIns="83860" tIns="41930" rIns="83860" bIns="419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513662"/>
            <a:ext cx="4277470" cy="344340"/>
          </a:xfrm>
          <a:prstGeom prst="rect">
            <a:avLst/>
          </a:prstGeom>
        </p:spPr>
        <p:txBody>
          <a:bodyPr vert="horz" lIns="83860" tIns="41930" rIns="83860" bIns="4193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59" y="6513662"/>
            <a:ext cx="4277469" cy="344340"/>
          </a:xfrm>
          <a:prstGeom prst="rect">
            <a:avLst/>
          </a:prstGeom>
        </p:spPr>
        <p:txBody>
          <a:bodyPr vert="horz" lIns="83860" tIns="41930" rIns="83860" bIns="41930" rtlCol="0" anchor="b"/>
          <a:lstStyle>
            <a:lvl1pPr algn="r">
              <a:defRPr sz="1100"/>
            </a:lvl1pPr>
          </a:lstStyle>
          <a:p>
            <a:fld id="{943584EF-8297-4E74-9649-EB49B33ECB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2213" y="52388"/>
            <a:ext cx="4941887" cy="3497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120" y="3591681"/>
            <a:ext cx="9603128" cy="381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957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238">
              <a:defRPr/>
            </a:pPr>
            <a:fld id="{54DF7488-F959-4354-8519-2DD858B41BD7}" type="slidenum">
              <a:rPr lang="ru-RU">
                <a:solidFill>
                  <a:prstClr val="black"/>
                </a:solidFill>
                <a:latin typeface="Calibri"/>
              </a:rPr>
              <a:pPr defTabSz="913238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79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6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1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98425"/>
            <a:ext cx="6600825" cy="4672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1"/>
          <p:cNvSpPr>
            <a:spLocks noGrp="1"/>
          </p:cNvSpPr>
          <p:nvPr/>
        </p:nvSpPr>
        <p:spPr bwMode="auto">
          <a:xfrm>
            <a:off x="677908" y="4757565"/>
            <a:ext cx="5404073" cy="45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90" tIns="41504" rIns="82990" bIns="41504"/>
          <a:lstStyle/>
          <a:p>
            <a:pPr eaLnBrk="0" hangingPunct="0">
              <a:spcBef>
                <a:spcPct val="30000"/>
              </a:spcBef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21508" name="Заметки 2"/>
          <p:cNvSpPr>
            <a:spLocks noGrp="1"/>
          </p:cNvSpPr>
          <p:nvPr>
            <p:ph type="body" idx="3"/>
          </p:nvPr>
        </p:nvSpPr>
        <p:spPr>
          <a:xfrm>
            <a:off x="78855" y="4911190"/>
            <a:ext cx="6602176" cy="49207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4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4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1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7488-F959-4354-8519-2DD858B41BD7}" type="slidenum">
              <a:rPr lang="ru-RU" smtClean="0">
                <a:solidFill>
                  <a:prstClr val="black"/>
                </a:solidFill>
              </a:r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4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82" name="Прямоугольник 11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4" name="Прямоугольник 4"/>
          <p:cNvSpPr/>
          <p:nvPr/>
        </p:nvSpPr>
        <p:spPr>
          <a:xfrm>
            <a:off x="0" y="0"/>
            <a:ext cx="10680700" cy="34284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5" name="Прямоугольник 5"/>
          <p:cNvSpPr/>
          <p:nvPr/>
        </p:nvSpPr>
        <p:spPr bwMode="invGray">
          <a:xfrm>
            <a:off x="10612092" y="-1750"/>
            <a:ext cx="66754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6" name="Прямоугольник 6"/>
          <p:cNvSpPr/>
          <p:nvPr/>
        </p:nvSpPr>
        <p:spPr bwMode="invGray">
          <a:xfrm>
            <a:off x="10563881" y="-1750"/>
            <a:ext cx="33377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7" name="Прямоугольник 7"/>
          <p:cNvSpPr/>
          <p:nvPr/>
        </p:nvSpPr>
        <p:spPr bwMode="invGray">
          <a:xfrm>
            <a:off x="10541629" y="-1750"/>
            <a:ext cx="11126" cy="34459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8" name="Прямоугольник 8"/>
          <p:cNvSpPr/>
          <p:nvPr/>
        </p:nvSpPr>
        <p:spPr bwMode="invGray">
          <a:xfrm>
            <a:off x="10486002" y="-1750"/>
            <a:ext cx="29669" cy="34459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grpSp>
        <p:nvGrpSpPr>
          <p:cNvPr id="26" name="Group 23"/>
          <p:cNvGrpSpPr/>
          <p:nvPr userDrawn="1"/>
        </p:nvGrpSpPr>
        <p:grpSpPr bwMode="auto">
          <a:xfrm>
            <a:off x="10367326" y="12"/>
            <a:ext cx="111257" cy="367330"/>
            <a:chOff x="8875715" y="-787"/>
            <a:chExt cx="95251" cy="295141"/>
          </a:xfrm>
        </p:grpSpPr>
        <p:sp>
          <p:nvSpPr>
            <p:cNvPr id="1048589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  <p:sp>
          <p:nvSpPr>
            <p:cNvPr id="1048590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591" name="Прямоугольник 16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92" name="Прямоугольник 27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9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97152" name="Рисунок 2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9" y="17492"/>
            <a:ext cx="363440" cy="40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Номер слайда 26"/>
          <p:cNvSpPr>
            <a:spLocks noGrp="1"/>
          </p:cNvSpPr>
          <p:nvPr>
            <p:ph type="sldNum" sz="quarter" idx="10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775511AA-970C-4D24-87C0-819CD0553917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446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424" smtClean="0"/>
              <a:pPr/>
              <a:t>‹#›</a:t>
            </a:fld>
            <a:endParaRPr lang="en-US" sz="2424" dirty="0"/>
          </a:p>
        </p:txBody>
      </p:sp>
    </p:spTree>
    <p:extLst>
      <p:ext uri="{BB962C8B-B14F-4D97-AF65-F5344CB8AC3E}">
        <p14:creationId xmlns:p14="http://schemas.microsoft.com/office/powerpoint/2010/main" val="176709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82" name="Прямоугольник 11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4" name="Прямоугольник 4"/>
          <p:cNvSpPr/>
          <p:nvPr/>
        </p:nvSpPr>
        <p:spPr>
          <a:xfrm>
            <a:off x="0" y="0"/>
            <a:ext cx="10680700" cy="34284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5" name="Прямоугольник 5"/>
          <p:cNvSpPr/>
          <p:nvPr/>
        </p:nvSpPr>
        <p:spPr bwMode="invGray">
          <a:xfrm>
            <a:off x="10612092" y="-1750"/>
            <a:ext cx="66754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6" name="Прямоугольник 6"/>
          <p:cNvSpPr/>
          <p:nvPr/>
        </p:nvSpPr>
        <p:spPr bwMode="invGray">
          <a:xfrm>
            <a:off x="10563881" y="-1750"/>
            <a:ext cx="33377" cy="34459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7" name="Прямоугольник 7"/>
          <p:cNvSpPr/>
          <p:nvPr/>
        </p:nvSpPr>
        <p:spPr bwMode="invGray">
          <a:xfrm>
            <a:off x="10541629" y="-1750"/>
            <a:ext cx="11126" cy="34459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1048588" name="Прямоугольник 8"/>
          <p:cNvSpPr/>
          <p:nvPr/>
        </p:nvSpPr>
        <p:spPr bwMode="invGray">
          <a:xfrm>
            <a:off x="10486002" y="-1750"/>
            <a:ext cx="29669" cy="34459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83" dirty="0">
              <a:solidFill>
                <a:prstClr val="white"/>
              </a:solidFill>
            </a:endParaRPr>
          </a:p>
        </p:txBody>
      </p:sp>
      <p:grpSp>
        <p:nvGrpSpPr>
          <p:cNvPr id="26" name="Group 23"/>
          <p:cNvGrpSpPr/>
          <p:nvPr userDrawn="1"/>
        </p:nvGrpSpPr>
        <p:grpSpPr bwMode="auto">
          <a:xfrm>
            <a:off x="10367326" y="12"/>
            <a:ext cx="111257" cy="367330"/>
            <a:chOff x="8875715" y="-787"/>
            <a:chExt cx="95251" cy="295141"/>
          </a:xfrm>
        </p:grpSpPr>
        <p:sp>
          <p:nvSpPr>
            <p:cNvPr id="1048589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  <p:sp>
          <p:nvSpPr>
            <p:cNvPr id="1048590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83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591" name="Прямоугольник 16"/>
          <p:cNvSpPr/>
          <p:nvPr userDrawn="1"/>
        </p:nvSpPr>
        <p:spPr>
          <a:xfrm>
            <a:off x="632314" y="12"/>
            <a:ext cx="541452" cy="41805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2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983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92" name="Прямоугольник 27"/>
          <p:cNvSpPr>
            <a:spLocks noChangeArrowheads="1"/>
          </p:cNvSpPr>
          <p:nvPr userDrawn="1"/>
        </p:nvSpPr>
        <p:spPr bwMode="auto">
          <a:xfrm>
            <a:off x="1125553" y="-22739"/>
            <a:ext cx="227948" cy="2802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21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983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93" name="TextBox 13"/>
          <p:cNvSpPr txBox="1">
            <a:spLocks noChangeArrowheads="1"/>
          </p:cNvSpPr>
          <p:nvPr userDrawn="1"/>
        </p:nvSpPr>
        <p:spPr bwMode="auto">
          <a:xfrm>
            <a:off x="904894" y="-68219"/>
            <a:ext cx="364202" cy="350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78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678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97152" name="Рисунок 2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9" y="17492"/>
            <a:ext cx="363440" cy="40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Номер слайда 26"/>
          <p:cNvSpPr>
            <a:spLocks noGrp="1"/>
          </p:cNvSpPr>
          <p:nvPr>
            <p:ph type="sldNum" sz="quarter" idx="10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775511AA-970C-4D24-87C0-819CD055391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3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9947756" y="107578"/>
            <a:ext cx="991444" cy="592208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424" smtClean="0"/>
              <a:pPr/>
              <a:t>‹#›</a:t>
            </a:fld>
            <a:endParaRPr lang="en-US" sz="2424" dirty="0"/>
          </a:p>
        </p:txBody>
      </p:sp>
    </p:spTree>
    <p:extLst>
      <p:ext uri="{BB962C8B-B14F-4D97-AF65-F5344CB8AC3E}">
        <p14:creationId xmlns:p14="http://schemas.microsoft.com/office/powerpoint/2010/main" val="70577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0680700" cy="34284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4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0612092" y="-1748"/>
            <a:ext cx="66755" cy="34459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4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0563881" y="-1748"/>
            <a:ext cx="33377" cy="34459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4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0541634" y="-1748"/>
            <a:ext cx="11126" cy="34459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4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0486000" y="-1748"/>
            <a:ext cx="29669" cy="34459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41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367329" y="-867"/>
            <a:ext cx="111259" cy="367405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41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4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5438394" y="9944862"/>
            <a:ext cx="1737264" cy="27699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66" y="2459482"/>
            <a:ext cx="6797992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93F5EE38-6BA4-4EC3-9516-CB50A61B2542}" type="datetimeFigureOut">
              <a:rPr lang="ru-RU" smtClean="0"/>
              <a:t>09.11.2022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4" y="1151468"/>
            <a:ext cx="10075333" cy="17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85" y="3778250"/>
            <a:ext cx="9556930" cy="93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Новации бюджетного </a:t>
            </a:r>
            <a:r>
              <a:rPr lang="ru-RU" sz="2800" b="1" dirty="0" smtClean="0">
                <a:solidFill>
                  <a:schemeClr val="tx2"/>
                </a:solidFill>
              </a:rPr>
              <a:t>законодательства </a:t>
            </a:r>
            <a:r>
              <a:rPr lang="ru-RU" sz="2800" b="1" dirty="0" smtClean="0">
                <a:solidFill>
                  <a:schemeClr val="tx2"/>
                </a:solidFill>
              </a:rPr>
              <a:t>2023 года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645" b="1" dirty="0" smtClean="0">
              <a:solidFill>
                <a:srgbClr val="44546A"/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4" y="1149779"/>
            <a:ext cx="10075333" cy="17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" y="374156"/>
            <a:ext cx="10680699" cy="4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56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Упрощение казначейского сопровождения (1)</a:t>
            </a:r>
            <a:r>
              <a:rPr lang="ru-RU" sz="2156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156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10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31185"/>
              </p:ext>
            </p:extLst>
          </p:nvPr>
        </p:nvGraphicFramePr>
        <p:xfrm>
          <a:off x="371797" y="1018197"/>
          <a:ext cx="10065848" cy="3627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913">
                  <a:extLst>
                    <a:ext uri="{9D8B030D-6E8A-4147-A177-3AD203B41FA5}">
                      <a16:colId xmlns:a16="http://schemas.microsoft.com/office/drawing/2014/main" val="4075812943"/>
                    </a:ext>
                  </a:extLst>
                </a:gridCol>
                <a:gridCol w="1856935">
                  <a:extLst>
                    <a:ext uri="{9D8B030D-6E8A-4147-A177-3AD203B41FA5}">
                      <a16:colId xmlns:a16="http://schemas.microsoft.com/office/drawing/2014/main" val="1042629935"/>
                    </a:ext>
                  </a:extLst>
                </a:gridCol>
              </a:tblGrid>
              <a:tr h="362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будет</a:t>
                      </a:r>
                      <a:r>
                        <a:rPr lang="ru-RU" sz="1500" kern="1200" dirty="0" smtClean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  <a:endParaRPr lang="ru-RU" sz="1500" kern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61125"/>
              </p:ext>
            </p:extLst>
          </p:nvPr>
        </p:nvGraphicFramePr>
        <p:xfrm>
          <a:off x="371797" y="1396140"/>
          <a:ext cx="10065846" cy="5831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6749073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3232595884"/>
                    </a:ext>
                  </a:extLst>
                </a:gridCol>
                <a:gridCol w="1856934">
                  <a:extLst>
                    <a:ext uri="{9D8B030D-6E8A-4147-A177-3AD203B41FA5}">
                      <a16:colId xmlns:a16="http://schemas.microsoft.com/office/drawing/2014/main" val="3748267680"/>
                    </a:ext>
                  </a:extLst>
                </a:gridCol>
              </a:tblGrid>
              <a:tr h="10342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Перечисление средств по контрактам (договорам), заключаемым в целях приобретения товаров, сразу на расчетный счет поставщика товаров (без открытия лицевого счета участника КС в органе ФК)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545008"/>
                  </a:ext>
                </a:extLst>
              </a:tr>
              <a:tr h="10342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Положения о представлении заказчиками по контрактам (договорам) документов, подтверждающих поставку товаров, не распространяются на контракты (договоры), заключаемые в целях приобретения строительных материалов и оборудования, затраты на приобретение которых включены в сметную документацию на строительство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702523"/>
                  </a:ext>
                </a:extLst>
              </a:tr>
              <a:tr h="10342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 КС контрактов (договоров), предметом которых являются строительство (капремонт), перечисление средств осуществляется в порядке, установленном Правительством 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986820"/>
                  </a:ext>
                </a:extLst>
              </a:tr>
              <a:tr h="10342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600 тысяч до 5 млн. рублей увеличивается размер цены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субконтрактов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при КС авансов по контрактам (договорам):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на закупку товаров, работ, услуг у единственного поставщика;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в целях реализации ГОЗ;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единственным поставщиком за счет средств, предоставляемых из бюджета субъекта;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о поставке товаров, выполнении работ, оказании услуг, заключаемых для обеспечения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госнужд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субъекта (муниципальных нужд)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4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8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11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67034"/>
              </p:ext>
            </p:extLst>
          </p:nvPr>
        </p:nvGraphicFramePr>
        <p:xfrm>
          <a:off x="392468" y="1329978"/>
          <a:ext cx="10003088" cy="36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17182">
                  <a:extLst>
                    <a:ext uri="{9D8B030D-6E8A-4147-A177-3AD203B41FA5}">
                      <a16:colId xmlns:a16="http://schemas.microsoft.com/office/drawing/2014/main" val="4075812943"/>
                    </a:ext>
                  </a:extLst>
                </a:gridCol>
                <a:gridCol w="1985906">
                  <a:extLst>
                    <a:ext uri="{9D8B030D-6E8A-4147-A177-3AD203B41FA5}">
                      <a16:colId xmlns:a16="http://schemas.microsoft.com/office/drawing/2014/main" val="104262993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будет</a:t>
                      </a:r>
                      <a:r>
                        <a:rPr lang="ru-RU" sz="1500" kern="1200" dirty="0" smtClean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  <a:endParaRPr lang="ru-RU" sz="1500" kern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63174"/>
              </p:ext>
            </p:extLst>
          </p:nvPr>
        </p:nvGraphicFramePr>
        <p:xfrm>
          <a:off x="392468" y="1690019"/>
          <a:ext cx="10003088" cy="5782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252">
                  <a:extLst>
                    <a:ext uri="{9D8B030D-6E8A-4147-A177-3AD203B41FA5}">
                      <a16:colId xmlns:a16="http://schemas.microsoft.com/office/drawing/2014/main" val="153736136"/>
                    </a:ext>
                  </a:extLst>
                </a:gridCol>
                <a:gridCol w="7564621">
                  <a:extLst>
                    <a:ext uri="{9D8B030D-6E8A-4147-A177-3AD203B41FA5}">
                      <a16:colId xmlns:a16="http://schemas.microsoft.com/office/drawing/2014/main" val="1181595996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3314427760"/>
                    </a:ext>
                  </a:extLst>
                </a:gridCol>
              </a:tblGrid>
              <a:tr h="169747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Положения о представлении заказчиками по контрактам (договорам) документов, подтверждающих поставку товаров, не распространяются на контракты (договоры), заключаемые в целях приобретения строительных материалов и оборудования, затраты на приобретение которых включены в сметную документацию на строительство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48231"/>
                  </a:ext>
                </a:extLst>
              </a:tr>
              <a:tr h="89215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Упрощены расчеты за стройматериалы и оборудование при казначейском сопровождении государственных (муниципальных) контрактов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39819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5.7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Расширены полномочия субъектов  (МО) по применению казначейского сопровождения: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снят порог цены контрактов в 50 млн. руб. и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Снято ограничение на определение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только законом, право определения средств, подлежащих КС дано высшему исполнительному органу субъекта (местной администрации)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Закреплено в БК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881714"/>
                  </a:ext>
                </a:extLst>
              </a:tr>
            </a:tbl>
          </a:graphicData>
        </a:graphic>
      </p:graphicFrame>
      <p:sp>
        <p:nvSpPr>
          <p:cNvPr id="8" name="Прямоугольник 5"/>
          <p:cNvSpPr/>
          <p:nvPr/>
        </p:nvSpPr>
        <p:spPr>
          <a:xfrm>
            <a:off x="1" y="673199"/>
            <a:ext cx="10680699" cy="4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56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Упрощение казначейского сопровождения (2)</a:t>
            </a:r>
            <a:r>
              <a:rPr lang="ru-RU" sz="2156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156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4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02" y="609898"/>
            <a:ext cx="10680699" cy="75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56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Отдельные особенности </a:t>
            </a:r>
            <a:r>
              <a:rPr lang="ru-RU" sz="2156" b="1" dirty="0">
                <a:solidFill>
                  <a:srgbClr val="00602B"/>
                </a:solidFill>
                <a:latin typeface="Trebuchet MS" panose="020B0603020202020204" pitchFamily="34" charset="0"/>
              </a:rPr>
              <a:t>исполнения </a:t>
            </a:r>
            <a:r>
              <a:rPr lang="ru-RU" sz="2156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бюджетов</a:t>
            </a:r>
            <a:r>
              <a:rPr lang="ru-RU" sz="2156" b="1" dirty="0">
                <a:solidFill>
                  <a:srgbClr val="00602B"/>
                </a:solidFill>
                <a:latin typeface="Trebuchet MS" panose="020B0603020202020204" pitchFamily="34" charset="0"/>
              </a:rPr>
              <a:t>,</a:t>
            </a:r>
          </a:p>
          <a:p>
            <a:pPr algn="ctr"/>
            <a:r>
              <a:rPr lang="ru-RU" sz="2156" b="1" dirty="0">
                <a:solidFill>
                  <a:srgbClr val="00602B"/>
                </a:solidFill>
                <a:latin typeface="Trebuchet MS" panose="020B0603020202020204" pitchFamily="34" charset="0"/>
              </a:rPr>
              <a:t> которые</a:t>
            </a:r>
            <a:r>
              <a:rPr lang="ru-RU" sz="2156" b="1" dirty="0" smtClean="0">
                <a:latin typeface="Trebuchet MS" panose="020B0603020202020204" pitchFamily="34" charset="0"/>
              </a:rPr>
              <a:t> </a:t>
            </a:r>
            <a:r>
              <a:rPr lang="ru-RU" sz="2156" b="1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продлевать не планируется </a:t>
            </a:r>
            <a:endParaRPr lang="ru-RU" sz="2156" b="1" dirty="0"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12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822" y="1614416"/>
            <a:ext cx="9505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внесение изменений </a:t>
            </a:r>
            <a:r>
              <a:rPr lang="ru-RU" dirty="0" smtClean="0"/>
              <a:t>в СБР </a:t>
            </a:r>
            <a:r>
              <a:rPr lang="ru-RU" dirty="0"/>
              <a:t>ФБ </a:t>
            </a:r>
            <a:r>
              <a:rPr lang="ru-RU" dirty="0" smtClean="0"/>
              <a:t>в </a:t>
            </a:r>
            <a:r>
              <a:rPr lang="ru-RU" dirty="0"/>
              <a:t>связи с предоставлением бюджетных кредитов бюджетам субъектов на замещение коммерческой задолженности и на реализацию инфраструктурных проектов (через Парламентскую комиссию</a:t>
            </a:r>
            <a:r>
              <a:rPr lang="ru-RU" dirty="0" smtClean="0"/>
              <a:t>).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Право </a:t>
            </a:r>
            <a:r>
              <a:rPr lang="ru-RU" dirty="0"/>
              <a:t>Правительства списать задолженность субъектов РФ по ранее реструктурированным обязательствам по бюджетным кредитам, провести реструктуризацию бюджетных кредитов с их погашением до 2029 года.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091878" y="320218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Реализация социального заказа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13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83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58568" y="699498"/>
            <a:ext cx="4749800" cy="1936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Сферы апробации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Объект 11"/>
          <p:cNvSpPr txBox="1">
            <a:spLocks noGrp="1"/>
          </p:cNvSpPr>
          <p:nvPr>
            <p:ph idx="4294967295"/>
          </p:nvPr>
        </p:nvSpPr>
        <p:spPr>
          <a:xfrm>
            <a:off x="371798" y="4894263"/>
            <a:ext cx="9646915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52" b="1" dirty="0">
                <a:latin typeface="+mj-lt"/>
                <a:cs typeface="Times New Roman" panose="02020603050405020304" pitchFamily="18" charset="0"/>
              </a:rPr>
              <a:t>Физкультурно-оздоровительные услуги, включенные в региональные перечни (классификаторы) государственных и муниципальных </a:t>
            </a:r>
            <a:r>
              <a:rPr lang="ru-RU" sz="1752" b="1" dirty="0" smtClean="0">
                <a:latin typeface="+mj-lt"/>
                <a:cs typeface="Times New Roman" panose="02020603050405020304" pitchFamily="18" charset="0"/>
              </a:rPr>
              <a:t>услуг</a:t>
            </a:r>
          </a:p>
          <a:p>
            <a:pPr algn="just"/>
            <a:endParaRPr lang="ru-RU" sz="1752" b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752" b="1" dirty="0">
                <a:latin typeface="+mj-lt"/>
                <a:cs typeface="Times New Roman" panose="02020603050405020304" pitchFamily="18" charset="0"/>
              </a:rPr>
              <a:t>Профилактика социально-значимых заболеваний (за исключением психических расстройств и расстройств поведения)</a:t>
            </a:r>
          </a:p>
          <a:p>
            <a:pPr algn="just"/>
            <a:endParaRPr lang="ru-RU" sz="1752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752" b="1" dirty="0" smtClean="0">
                <a:latin typeface="+mj-lt"/>
                <a:cs typeface="Times New Roman" panose="02020603050405020304" pitchFamily="18" charset="0"/>
              </a:rPr>
              <a:t>Реализация </a:t>
            </a:r>
            <a:r>
              <a:rPr lang="ru-RU" sz="1752" b="1" dirty="0">
                <a:latin typeface="+mj-lt"/>
                <a:cs typeface="Times New Roman" panose="02020603050405020304" pitchFamily="18" charset="0"/>
              </a:rPr>
              <a:t>дополнительных образовательных программ (за исключением дополнительных предпрофессиональных программ в сфере искусств)</a:t>
            </a:r>
          </a:p>
        </p:txBody>
      </p:sp>
      <p:pic>
        <p:nvPicPr>
          <p:cNvPr id="5" name="Picture 4" descr="Картинки по запросу &quot;санаторно-курортное лечени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1" y="3027306"/>
            <a:ext cx="1101688" cy="11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оциальное обслуживан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" y="1976811"/>
            <a:ext cx="1447679" cy="8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9345" y="2052083"/>
            <a:ext cx="2558961" cy="7396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014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Социальное обслуживание </a:t>
            </a:r>
          </a:p>
          <a:p>
            <a:pPr algn="ctr" defTabSz="801014">
              <a:defRPr/>
            </a:pPr>
            <a:r>
              <a:rPr lang="ru-RU" sz="1402" b="1" dirty="0">
                <a:solidFill>
                  <a:srgbClr val="C00000"/>
                </a:solidFill>
                <a:latin typeface="Calibri"/>
              </a:rPr>
              <a:t>(за исключением стационарной формы)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3181" y="2968518"/>
            <a:ext cx="2481492" cy="1171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014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Санаторно-курортное лечение </a:t>
            </a:r>
            <a:r>
              <a:rPr lang="ru-RU" sz="1402" b="1" dirty="0">
                <a:solidFill>
                  <a:srgbClr val="C00000"/>
                </a:solidFill>
                <a:latin typeface="Calibri"/>
              </a:rPr>
              <a:t>(за исключением услуг, предоставляемых в рамках государственной социальной помощи и ОМС)</a:t>
            </a:r>
          </a:p>
        </p:txBody>
      </p:sp>
      <p:pic>
        <p:nvPicPr>
          <p:cNvPr id="9" name="Picture 6" descr="Картинки по запросу &quot;рука помощ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16" y="1967608"/>
            <a:ext cx="825354" cy="8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65864" y="1896980"/>
            <a:ext cx="2034111" cy="7396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014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О</a:t>
            </a:r>
            <a:r>
              <a:rPr lang="ru-RU" sz="1402" b="1" dirty="0" err="1">
                <a:solidFill>
                  <a:sysClr val="windowText" lastClr="000000"/>
                </a:solidFill>
                <a:latin typeface="Calibri"/>
              </a:rPr>
              <a:t>казание</a:t>
            </a: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 паллиативной медицинской помощи</a:t>
            </a:r>
          </a:p>
        </p:txBody>
      </p:sp>
      <p:pic>
        <p:nvPicPr>
          <p:cNvPr id="11" name="Picture 10" descr="Картинки по запросу &quot;туризм картин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30" y="2052083"/>
            <a:ext cx="1220096" cy="8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11458" y="1951219"/>
            <a:ext cx="2379141" cy="1171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014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С</a:t>
            </a:r>
            <a:r>
              <a:rPr lang="ru-RU" sz="1402" b="1" dirty="0" err="1">
                <a:solidFill>
                  <a:sysClr val="windowText" lastClr="000000"/>
                </a:solidFill>
                <a:latin typeface="Calibri"/>
              </a:rPr>
              <a:t>оздание</a:t>
            </a: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 благоприятных условий для развития туристской индустрии в субъектах Российской Федерации</a:t>
            </a:r>
          </a:p>
        </p:txBody>
      </p:sp>
      <p:pic>
        <p:nvPicPr>
          <p:cNvPr id="13" name="Picture 12" descr="Картинки по запросу &quot;спор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24" y="2999865"/>
            <a:ext cx="1032540" cy="7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673063" y="3007535"/>
            <a:ext cx="1933611" cy="7396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1014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Реализация программ спортивной подготовки</a:t>
            </a:r>
          </a:p>
        </p:txBody>
      </p:sp>
      <p:pic>
        <p:nvPicPr>
          <p:cNvPr id="15" name="Picture 14" descr="Картинки по запросу &quot;занятость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53" y="3013819"/>
            <a:ext cx="1372899" cy="1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01260" y="3184573"/>
            <a:ext cx="2024864" cy="5238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0507">
              <a:defRPr/>
            </a:pP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С</a:t>
            </a:r>
            <a:r>
              <a:rPr lang="ru-RU" sz="1402" b="1" dirty="0" err="1">
                <a:solidFill>
                  <a:sysClr val="windowText" lastClr="000000"/>
                </a:solidFill>
                <a:latin typeface="Calibri"/>
              </a:rPr>
              <a:t>одействие</a:t>
            </a:r>
            <a:r>
              <a:rPr lang="ru-RU" sz="1402" b="1" dirty="0">
                <a:solidFill>
                  <a:sysClr val="windowText" lastClr="000000"/>
                </a:solidFill>
                <a:latin typeface="Calibri"/>
              </a:rPr>
              <a:t> занятости населения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67609" y="839638"/>
            <a:ext cx="4303083" cy="336164"/>
          </a:xfrm>
          <a:prstGeom prst="rect">
            <a:avLst/>
          </a:prstGeom>
        </p:spPr>
        <p:txBody>
          <a:bodyPr vert="horz" lIns="80105" tIns="40053" rIns="80105" bIns="40053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ru-RU" sz="280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343" y="1410192"/>
            <a:ext cx="6339007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2" b="1" dirty="0">
                <a:solidFill>
                  <a:schemeClr val="accent6">
                    <a:lumMod val="50000"/>
                  </a:schemeClr>
                </a:solidFill>
              </a:rPr>
              <a:t>Сферы, в которых применяется </a:t>
            </a:r>
            <a:r>
              <a:rPr lang="ru-RU" sz="1752" b="1" dirty="0" err="1">
                <a:solidFill>
                  <a:schemeClr val="accent6">
                    <a:lumMod val="50000"/>
                  </a:schemeClr>
                </a:solidFill>
              </a:rPr>
              <a:t>соцзаказ</a:t>
            </a:r>
            <a:r>
              <a:rPr lang="ru-RU" sz="1752" b="1" dirty="0">
                <a:solidFill>
                  <a:schemeClr val="accent6">
                    <a:lumMod val="50000"/>
                  </a:schemeClr>
                </a:solidFill>
              </a:rPr>
              <a:t> в настоящее время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7166" y="4398223"/>
            <a:ext cx="6339007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2" b="1" dirty="0">
                <a:solidFill>
                  <a:schemeClr val="accent6">
                    <a:lumMod val="50000"/>
                  </a:schemeClr>
                </a:solidFill>
              </a:rPr>
              <a:t>Новые сферы, предусмотренные законопроектом № 176888-8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444806" y="0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14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3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extBox 1"/>
          <p:cNvSpPr txBox="1"/>
          <p:nvPr/>
        </p:nvSpPr>
        <p:spPr>
          <a:xfrm>
            <a:off x="420650" y="2943628"/>
            <a:ext cx="98501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2400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Проект федерального </a:t>
            </a:r>
            <a:r>
              <a:rPr lang="ru-RU" sz="2400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закона </a:t>
            </a:r>
            <a:r>
              <a:rPr lang="ru-RU" sz="2400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№ 203297-8 "О </a:t>
            </a:r>
            <a:r>
              <a:rPr lang="ru-RU" sz="2400" b="1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внесении изменений в Бюджетный кодекс Российской Федерации" </a:t>
            </a:r>
            <a:endParaRPr lang="ru-RU" sz="2400" b="1" dirty="0" smtClean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r>
              <a:rPr lang="ru-RU" sz="2400" b="1" i="1" dirty="0">
                <a:effectLst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effectLst/>
                <a:cs typeface="Times New Roman" panose="02020603050405020304" pitchFamily="18" charset="0"/>
              </a:rPr>
              <a:t>обеспечение прозрачности</a:t>
            </a:r>
            <a:r>
              <a:rPr lang="ru-RU" sz="24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cs typeface="Times New Roman" panose="02020603050405020304" pitchFamily="18" charset="0"/>
              </a:rPr>
              <a:t>(открытости) </a:t>
            </a:r>
            <a:r>
              <a:rPr lang="ru-RU" sz="2400" b="1" i="1" dirty="0">
                <a:effectLst/>
                <a:cs typeface="Times New Roman" panose="02020603050405020304" pitchFamily="18" charset="0"/>
              </a:rPr>
              <a:t>информации </a:t>
            </a:r>
            <a:r>
              <a:rPr lang="ru-RU" sz="2400" b="1" i="1" dirty="0" smtClean="0">
                <a:effectLst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effectLst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effectLst/>
                <a:cs typeface="Times New Roman" panose="02020603050405020304" pitchFamily="18" charset="0"/>
              </a:rPr>
              <a:t>предоставлении субсидий </a:t>
            </a:r>
            <a:r>
              <a:rPr lang="ru-RU" sz="2400" b="1" i="1" dirty="0" err="1" smtClean="0">
                <a:effectLst/>
                <a:cs typeface="Times New Roman" panose="02020603050405020304" pitchFamily="18" charset="0"/>
              </a:rPr>
              <a:t>юрлицам</a:t>
            </a:r>
            <a:r>
              <a:rPr lang="ru-RU" sz="2400" b="1" i="1" dirty="0" smtClean="0">
                <a:effectLst/>
                <a:cs typeface="Times New Roman" panose="02020603050405020304" pitchFamily="18" charset="0"/>
              </a:rPr>
              <a:t>, ИП)</a:t>
            </a:r>
            <a:endParaRPr lang="ru-RU" sz="2400" b="1" i="1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048726" name="TextBox 2"/>
          <p:cNvSpPr txBox="1"/>
          <p:nvPr/>
        </p:nvSpPr>
        <p:spPr>
          <a:xfrm>
            <a:off x="2172745" y="5938490"/>
            <a:ext cx="7200053" cy="363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63" b="1" dirty="0" smtClean="0"/>
              <a:t>Рассматривается Государственной Думой в 1 чтении 10 ноября 2022 г.</a:t>
            </a:r>
            <a:endParaRPr lang="ru-RU" sz="1763" b="1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15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16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655" y="1859709"/>
            <a:ext cx="98257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Times New Roman" panose="02020603050405020304" pitchFamily="18" charset="0"/>
              </a:rPr>
              <a:t>Законопроектом предусматривается введение новой </a:t>
            </a:r>
            <a:r>
              <a:rPr lang="ru-RU" sz="2000" b="1" dirty="0">
                <a:cs typeface="Times New Roman" panose="02020603050405020304" pitchFamily="18" charset="0"/>
              </a:rPr>
              <a:t>статьи </a:t>
            </a:r>
            <a:r>
              <a:rPr lang="ru-RU" sz="2000" dirty="0">
                <a:cs typeface="Times New Roman" panose="02020603050405020304" pitchFamily="18" charset="0"/>
              </a:rPr>
              <a:t>78.5 «Унификация и стандартизация предоставления субсидий юридическим лицам, индивидуальным предпринимателям, физическим лицам – производителям товаров, работ, услуг»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cs typeface="Times New Roman" panose="02020603050405020304" pitchFamily="18" charset="0"/>
              </a:rPr>
              <a:t>Отбор </a:t>
            </a:r>
            <a:r>
              <a:rPr lang="ru-RU" sz="2000" b="1" dirty="0">
                <a:cs typeface="Times New Roman" panose="02020603050405020304" pitchFamily="18" charset="0"/>
              </a:rPr>
              <a:t>получателей </a:t>
            </a:r>
            <a:r>
              <a:rPr lang="ru-RU" sz="2000" b="1" dirty="0" smtClean="0">
                <a:cs typeface="Times New Roman" panose="02020603050405020304" pitchFamily="18" charset="0"/>
              </a:rPr>
              <a:t>субсидий </a:t>
            </a:r>
            <a:r>
              <a:rPr lang="ru-RU" sz="2000" dirty="0" smtClean="0">
                <a:cs typeface="Times New Roman" panose="02020603050405020304" pitchFamily="18" charset="0"/>
              </a:rPr>
              <a:t>(в </a:t>
            </a:r>
            <a:r>
              <a:rPr lang="ru-RU" sz="2000" dirty="0" err="1" smtClean="0"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cs typeface="Times New Roman" panose="02020603050405020304" pitchFamily="18" charset="0"/>
              </a:rPr>
              <a:t>. грантов) в системе "</a:t>
            </a:r>
            <a:r>
              <a:rPr lang="ru-RU" sz="2000" b="1" dirty="0" smtClean="0">
                <a:cs typeface="Times New Roman" panose="02020603050405020304" pitchFamily="18" charset="0"/>
              </a:rPr>
              <a:t>Электронный </a:t>
            </a:r>
            <a:r>
              <a:rPr lang="ru-RU" sz="2000" b="1" dirty="0"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cs typeface="Times New Roman" panose="02020603050405020304" pitchFamily="18" charset="0"/>
              </a:rPr>
              <a:t>" </a:t>
            </a:r>
            <a:r>
              <a:rPr lang="ru-RU" sz="2000" dirty="0" smtClean="0">
                <a:cs typeface="Times New Roman" panose="02020603050405020304" pitchFamily="18" charset="0"/>
              </a:rPr>
              <a:t>(в том числе с интеграцией и во взаимодействии с иными ГИС)</a:t>
            </a:r>
          </a:p>
          <a:p>
            <a:pPr algn="just"/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Поэтапное </a:t>
            </a:r>
            <a:r>
              <a:rPr lang="ru-RU" sz="2000" dirty="0">
                <a:cs typeface="Times New Roman" panose="02020603050405020304" pitchFamily="18" charset="0"/>
              </a:rPr>
              <a:t>введение: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1) субсидии из федерального бюджета - с </a:t>
            </a:r>
            <a:r>
              <a:rPr lang="ru-RU" sz="2000" b="1" dirty="0">
                <a:cs typeface="Times New Roman" panose="02020603050405020304" pitchFamily="18" charset="0"/>
              </a:rPr>
              <a:t>2023 года</a:t>
            </a:r>
            <a:r>
              <a:rPr lang="ru-RU" sz="20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2) субсидии из региональных и местных бюджетов за счет федеральных трансфертов – </a:t>
            </a:r>
            <a:r>
              <a:rPr lang="ru-RU" sz="2000" b="1" dirty="0">
                <a:cs typeface="Times New Roman" panose="02020603050405020304" pitchFamily="18" charset="0"/>
              </a:rPr>
              <a:t>с 2024 года</a:t>
            </a:r>
            <a:r>
              <a:rPr lang="ru-RU" sz="2000" dirty="0"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3) иные субсидии из региональных и местных бюджетов - </a:t>
            </a:r>
            <a:r>
              <a:rPr lang="ru-RU" sz="2000" b="1" dirty="0">
                <a:cs typeface="Times New Roman" panose="02020603050405020304" pitchFamily="18" charset="0"/>
              </a:rPr>
              <a:t>с 2025 </a:t>
            </a:r>
            <a:r>
              <a:rPr lang="ru-RU" sz="2000" b="1" dirty="0" smtClean="0">
                <a:cs typeface="Times New Roman" panose="02020603050405020304" pitchFamily="18" charset="0"/>
              </a:rPr>
              <a:t>года</a:t>
            </a:r>
            <a:endParaRPr lang="ru-RU" sz="2000" dirty="0"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cs typeface="Times New Roman" panose="02020603050405020304" pitchFamily="18" charset="0"/>
              </a:rPr>
              <a:t>Информация о </a:t>
            </a:r>
            <a:r>
              <a:rPr lang="ru-RU" sz="2000" b="1" dirty="0">
                <a:cs typeface="Times New Roman" panose="02020603050405020304" pitchFamily="18" charset="0"/>
              </a:rPr>
              <a:t>субсидиях</a:t>
            </a:r>
            <a:r>
              <a:rPr lang="ru-RU" sz="2000" dirty="0">
                <a:cs typeface="Times New Roman" panose="02020603050405020304" pitchFamily="18" charset="0"/>
              </a:rPr>
              <a:t>, планируемых к предоставлению из </a:t>
            </a:r>
            <a:r>
              <a:rPr lang="ru-RU" sz="2000" dirty="0" smtClean="0">
                <a:cs typeface="Times New Roman" panose="02020603050405020304" pitchFamily="18" charset="0"/>
              </a:rPr>
              <a:t>бюджетов, </a:t>
            </a:r>
            <a:r>
              <a:rPr lang="ru-RU" sz="2000" b="1" dirty="0" smtClean="0"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cs typeface="Times New Roman" panose="02020603050405020304" pitchFamily="18" charset="0"/>
              </a:rPr>
              <a:t>об отборе получателей </a:t>
            </a:r>
            <a:r>
              <a:rPr lang="ru-RU" sz="2000" dirty="0" smtClean="0">
                <a:cs typeface="Times New Roman" panose="02020603050405020304" pitchFamily="18" charset="0"/>
              </a:rPr>
              <a:t>субсидии будет размещаться </a:t>
            </a:r>
            <a:r>
              <a:rPr lang="ru-RU" sz="2000" b="1" dirty="0" smtClean="0"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cs typeface="Times New Roman" panose="02020603050405020304" pitchFamily="18" charset="0"/>
              </a:rPr>
              <a:t>едином портале бюджетной </a:t>
            </a:r>
            <a:r>
              <a:rPr lang="ru-RU" sz="2000" b="1" dirty="0" smtClean="0">
                <a:cs typeface="Times New Roman" panose="02020603050405020304" pitchFamily="18" charset="0"/>
              </a:rPr>
              <a:t>системы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920" y="897930"/>
            <a:ext cx="982577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Кроме того, законопроектом:</a:t>
            </a:r>
          </a:p>
          <a:p>
            <a:pPr algn="just"/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закрепляются </a:t>
            </a:r>
            <a:r>
              <a:rPr lang="ru-RU" sz="2000" b="1" dirty="0" smtClean="0">
                <a:cs typeface="Times New Roman" panose="02020603050405020304" pitchFamily="18" charset="0"/>
              </a:rPr>
              <a:t>способы определения получателей </a:t>
            </a:r>
            <a:r>
              <a:rPr lang="ru-RU" sz="2000" dirty="0" smtClean="0">
                <a:cs typeface="Times New Roman" panose="02020603050405020304" pitchFamily="18" charset="0"/>
              </a:rPr>
              <a:t>субсидии: </a:t>
            </a: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а) определение </a:t>
            </a:r>
            <a:r>
              <a:rPr lang="ru-RU" sz="2000" b="1" dirty="0" smtClean="0">
                <a:cs typeface="Times New Roman" panose="02020603050405020304" pitchFamily="18" charset="0"/>
              </a:rPr>
              <a:t>конкретного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получателя</a:t>
            </a:r>
            <a:r>
              <a:rPr lang="ru-RU" sz="2000" dirty="0" smtClean="0">
                <a:cs typeface="Times New Roman" panose="02020603050405020304" pitchFamily="18" charset="0"/>
              </a:rPr>
              <a:t> субсидии: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cs typeface="Times New Roman" panose="02020603050405020304" pitchFamily="18" charset="0"/>
              </a:rPr>
              <a:t>) по результатам </a:t>
            </a:r>
            <a:r>
              <a:rPr lang="ru-RU" sz="2000" b="1" dirty="0" smtClean="0">
                <a:cs typeface="Times New Roman" panose="02020603050405020304" pitchFamily="18" charset="0"/>
              </a:rPr>
              <a:t>отбора</a:t>
            </a:r>
            <a:r>
              <a:rPr lang="ru-RU" sz="2000" dirty="0" smtClean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i="1" dirty="0" smtClean="0">
                <a:cs typeface="Times New Roman" panose="02020603050405020304" pitchFamily="18" charset="0"/>
              </a:rPr>
              <a:t>конкурса</a:t>
            </a:r>
            <a:r>
              <a:rPr lang="ru-RU" i="1" dirty="0" smtClean="0">
                <a:cs typeface="Times New Roman" panose="02020603050405020304" pitchFamily="18" charset="0"/>
              </a:rPr>
              <a:t> </a:t>
            </a:r>
            <a:r>
              <a:rPr lang="ru-RU" i="1" dirty="0">
                <a:cs typeface="Times New Roman" panose="02020603050405020304" pitchFamily="18" charset="0"/>
              </a:rPr>
              <a:t>- исходя из наилучших условий достижения результатов предоставления субсидии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cs typeface="Times New Roman" panose="02020603050405020304" pitchFamily="18" charset="0"/>
              </a:rPr>
              <a:t>запроса </a:t>
            </a:r>
            <a:r>
              <a:rPr lang="ru-RU" b="1" i="1" dirty="0">
                <a:cs typeface="Times New Roman" panose="02020603050405020304" pitchFamily="18" charset="0"/>
              </a:rPr>
              <a:t>предложений </a:t>
            </a:r>
            <a:r>
              <a:rPr lang="ru-RU" i="1" dirty="0">
                <a:cs typeface="Times New Roman" panose="02020603050405020304" pitchFamily="18" charset="0"/>
              </a:rPr>
              <a:t>- исходя из соответствия участника отбора </a:t>
            </a:r>
            <a:r>
              <a:rPr lang="ru-RU" i="1" dirty="0" smtClean="0">
                <a:cs typeface="Times New Roman" panose="02020603050405020304" pitchFamily="18" charset="0"/>
              </a:rPr>
              <a:t>категориям </a:t>
            </a:r>
            <a:r>
              <a:rPr lang="ru-RU" i="1" dirty="0">
                <a:cs typeface="Times New Roman" panose="02020603050405020304" pitchFamily="18" charset="0"/>
              </a:rPr>
              <a:t>и (или) </a:t>
            </a:r>
            <a:r>
              <a:rPr lang="ru-RU" i="1" dirty="0" smtClean="0">
                <a:cs typeface="Times New Roman" panose="02020603050405020304" pitchFamily="18" charset="0"/>
              </a:rPr>
              <a:t>критериям </a:t>
            </a:r>
            <a:r>
              <a:rPr lang="ru-RU" i="1" dirty="0">
                <a:cs typeface="Times New Roman" panose="02020603050405020304" pitchFamily="18" charset="0"/>
              </a:rPr>
              <a:t>и очередности поступления предложений (заявок) 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предусматривается основание для </a:t>
            </a:r>
            <a:r>
              <a:rPr lang="ru-RU" sz="2000" b="1" dirty="0" smtClean="0">
                <a:cs typeface="Times New Roman" panose="02020603050405020304" pitchFamily="18" charset="0"/>
              </a:rPr>
              <a:t>унификации правил проведения отбора</a:t>
            </a:r>
            <a:r>
              <a:rPr lang="ru-RU" sz="2000" dirty="0" smtClean="0">
                <a:cs typeface="Times New Roman" panose="02020603050405020304" pitchFamily="18" charset="0"/>
              </a:rPr>
              <a:t> - требование о проведении отбора получателей субсидии в соответствии с </a:t>
            </a:r>
            <a:r>
              <a:rPr lang="ru-RU" sz="2000" b="1" dirty="0" smtClean="0">
                <a:cs typeface="Times New Roman" panose="02020603050405020304" pitchFamily="18" charset="0"/>
              </a:rPr>
              <a:t>порядком</a:t>
            </a:r>
            <a:r>
              <a:rPr lang="ru-RU" sz="2000" dirty="0" smtClean="0">
                <a:cs typeface="Times New Roman" panose="02020603050405020304" pitchFamily="18" charset="0"/>
              </a:rPr>
              <a:t>, установленным </a:t>
            </a:r>
            <a:r>
              <a:rPr lang="ru-RU" sz="2000" b="1" dirty="0" smtClean="0">
                <a:cs typeface="Times New Roman" panose="02020603050405020304" pitchFamily="18" charset="0"/>
              </a:rPr>
              <a:t>Правительством</a:t>
            </a:r>
          </a:p>
          <a:p>
            <a:pPr algn="just"/>
            <a:r>
              <a:rPr lang="ru-RU" i="1" dirty="0" smtClean="0">
                <a:cs typeface="Times New Roman" panose="02020603050405020304" pitchFamily="18" charset="0"/>
              </a:rPr>
              <a:t>(В настоящее время порядок проведения отбора устанавливается в правилах предоставления субсидии (с учетом общих требований)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317639" y="33951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17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9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pPr/>
              <a:t>18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646" y="595670"/>
            <a:ext cx="962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Унификация нормативного правового регулирования предоставления субсидий юридическим лицам (утверждение единых правил предоставления субсидий)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176" y="1423318"/>
            <a:ext cx="9865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настоящее время </a:t>
            </a:r>
            <a:r>
              <a:rPr lang="ru-RU" b="1" dirty="0" smtClean="0"/>
              <a:t>порядок предоставления каждой субсидии </a:t>
            </a:r>
            <a:r>
              <a:rPr lang="ru-RU" dirty="0" smtClean="0"/>
              <a:t>юридическим лицам </a:t>
            </a:r>
            <a:r>
              <a:rPr lang="ru-RU" b="1" dirty="0" smtClean="0"/>
              <a:t>устанавливается</a:t>
            </a:r>
            <a:r>
              <a:rPr lang="ru-RU" dirty="0" smtClean="0"/>
              <a:t>:</a:t>
            </a:r>
          </a:p>
          <a:p>
            <a:pPr algn="just"/>
            <a:r>
              <a:rPr lang="ru-RU" b="1" dirty="0" smtClean="0"/>
              <a:t>на федеральном уровне</a:t>
            </a:r>
            <a:r>
              <a:rPr lang="ru-RU" dirty="0" smtClean="0"/>
              <a:t> – НПА Правительства;</a:t>
            </a:r>
          </a:p>
          <a:p>
            <a:pPr algn="just"/>
            <a:r>
              <a:rPr lang="ru-RU" b="1" dirty="0" smtClean="0"/>
              <a:t>на региональном уровне </a:t>
            </a:r>
            <a:r>
              <a:rPr lang="ru-RU" dirty="0"/>
              <a:t>–  </a:t>
            </a:r>
            <a:r>
              <a:rPr lang="ru-RU" dirty="0" smtClean="0"/>
              <a:t>НПА субъекта;</a:t>
            </a:r>
            <a:endParaRPr lang="ru-RU" dirty="0"/>
          </a:p>
          <a:p>
            <a:pPr algn="just"/>
            <a:r>
              <a:rPr lang="ru-RU" b="1" dirty="0" smtClean="0"/>
              <a:t>на местном уровне </a:t>
            </a:r>
            <a:r>
              <a:rPr lang="ru-RU" dirty="0"/>
              <a:t>-  </a:t>
            </a:r>
            <a:r>
              <a:rPr lang="ru-RU" dirty="0" smtClean="0"/>
              <a:t>актами местной </a:t>
            </a:r>
            <a:r>
              <a:rPr lang="ru-RU" dirty="0"/>
              <a:t>администрации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Такие НПА (муниципальные правовые акты) должны соответствовать общим требованиям, установленным Правительством </a:t>
            </a:r>
            <a:r>
              <a:rPr lang="ru-RU" i="1" dirty="0" smtClean="0"/>
              <a:t>(постановление от 18.09.2020 № 1492)</a:t>
            </a:r>
          </a:p>
          <a:p>
            <a:pPr algn="just"/>
            <a:endParaRPr lang="ru-RU" i="1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Предлагается </a:t>
            </a:r>
            <a:r>
              <a:rPr lang="ru-RU" dirty="0" smtClean="0"/>
              <a:t>унифицировать порядок предоставления субсидий в целях </a:t>
            </a:r>
            <a:r>
              <a:rPr lang="ru-RU" dirty="0"/>
              <a:t>оптимизации </a:t>
            </a:r>
            <a:r>
              <a:rPr lang="ru-RU" dirty="0" smtClean="0"/>
              <a:t>НПА (муниципальных правовых актов) путем утверждения </a:t>
            </a:r>
            <a:r>
              <a:rPr lang="ru-RU" b="1" dirty="0" smtClean="0"/>
              <a:t>единых правил предоставления субсидий</a:t>
            </a:r>
            <a:r>
              <a:rPr lang="ru-RU" dirty="0" smtClean="0"/>
              <a:t>, содержащих </a:t>
            </a:r>
            <a:r>
              <a:rPr lang="ru-RU" b="1" dirty="0" smtClean="0"/>
              <a:t>общие</a:t>
            </a:r>
            <a:r>
              <a:rPr lang="ru-RU" dirty="0" smtClean="0"/>
              <a:t> (применимые для всех субсидий)</a:t>
            </a:r>
            <a:r>
              <a:rPr lang="ru-RU" b="1" dirty="0" smtClean="0"/>
              <a:t> положения</a:t>
            </a:r>
            <a:endParaRPr lang="ru-RU" dirty="0" smtClean="0"/>
          </a:p>
          <a:p>
            <a:pPr algn="just"/>
            <a:r>
              <a:rPr lang="ru-RU" dirty="0" smtClean="0"/>
              <a:t>При этом отдельными решениями ГРБС предлагается устанавливать </a:t>
            </a:r>
            <a:r>
              <a:rPr lang="ru-RU" b="1" dirty="0" smtClean="0"/>
              <a:t>уникальные </a:t>
            </a:r>
            <a:r>
              <a:rPr lang="ru-RU" b="1" dirty="0"/>
              <a:t>положения</a:t>
            </a:r>
            <a:r>
              <a:rPr lang="ru-RU" dirty="0"/>
              <a:t>, определяющие условия предоставления субсидии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937" y="1430965"/>
            <a:ext cx="7560840" cy="2241548"/>
          </a:xfrm>
          <a:prstGeom prst="rect">
            <a:avLst/>
          </a:prstGeom>
        </p:spPr>
        <p:txBody>
          <a:bodyPr wrap="square" lIns="70268" tIns="35134" rIns="70268" bIns="35134">
            <a:spAutoFit/>
          </a:bodyPr>
          <a:lstStyle/>
          <a:p>
            <a:pPr algn="ctr" defTabSz="702707"/>
            <a:r>
              <a:rPr lang="ru-RU" sz="2015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Федеральный закон </a:t>
            </a:r>
            <a:r>
              <a:rPr lang="ru-RU" sz="2015" b="1" dirty="0">
                <a:solidFill>
                  <a:srgbClr val="FF0000"/>
                </a:solidFill>
                <a:cs typeface="Times New Roman" panose="02020603050405020304" pitchFamily="18" charset="0"/>
              </a:rPr>
              <a:t>от 04.11.2022 </a:t>
            </a:r>
            <a:r>
              <a:rPr lang="ru-RU" sz="2015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№ 432-ФЗ </a:t>
            </a:r>
            <a:r>
              <a:rPr lang="ru-RU" sz="2015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"О </a:t>
            </a:r>
            <a:r>
              <a:rPr lang="ru-RU" sz="2015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внесении изменений в Бюджетный кодекс Российской Федерации и статью 10 Федерального закона "О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году" </a:t>
            </a:r>
            <a:endParaRPr lang="ru-RU" sz="2015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3998" y="3950003"/>
            <a:ext cx="6696744" cy="556343"/>
          </a:xfrm>
          <a:prstGeom prst="rect">
            <a:avLst/>
          </a:prstGeom>
        </p:spPr>
        <p:txBody>
          <a:bodyPr wrap="square" lIns="70268" tIns="35134" rIns="70268" bIns="35134">
            <a:spAutoFit/>
          </a:bodyPr>
          <a:lstStyle/>
          <a:p>
            <a:pPr algn="ctr" defTabSz="702261">
              <a:defRPr/>
            </a:pPr>
            <a:r>
              <a:rPr lang="ru-RU" sz="1577" b="1" i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(закрепление механизма ЕНП в БКРФ на постоянной основе)</a:t>
            </a:r>
            <a:r>
              <a:rPr lang="ru-RU" sz="1577" b="1" dirty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</a:p>
          <a:p>
            <a:pPr algn="ctr" defTabSz="702261">
              <a:defRPr/>
            </a:pPr>
            <a:r>
              <a:rPr lang="ru-RU" sz="1577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56415" y="774307"/>
            <a:ext cx="393005" cy="188641"/>
          </a:xfrm>
        </p:spPr>
        <p:txBody>
          <a:bodyPr/>
          <a:lstStyle/>
          <a:p>
            <a:fld id="{775511AA-970C-4D24-87C0-819CD0553917}" type="slidenum">
              <a:rPr lang="ru-RU" altLang="ru-RU" sz="1226" b="1">
                <a:solidFill>
                  <a:prstClr val="white"/>
                </a:solidFill>
              </a:rPr>
              <a:pPr/>
              <a:t>19</a:t>
            </a:fld>
            <a:endParaRPr lang="ru-RU" altLang="ru-RU" sz="1226" b="1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  <a:latin typeface="+mj-lt"/>
              </a:rPr>
              <a:pPr/>
              <a:t>19</a:t>
            </a:fld>
            <a:endParaRPr lang="ru-RU" altLang="ru-RU" sz="1543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6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71798" y="1158373"/>
            <a:ext cx="979308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50" b="1" dirty="0" smtClean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Проект федерального закона № 201622-8 </a:t>
            </a:r>
            <a:r>
              <a:rPr lang="en-US" sz="2650" b="1" dirty="0" smtClean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650" b="1" dirty="0" smtClean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"О </a:t>
            </a:r>
            <a:r>
              <a:rPr lang="ru-RU" sz="2650" b="1" dirty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внесении изменений в Бюджетный кодекс Российской Федерации и отдельные законодательные акты Российской Федерации, приостановлении действия отдельных положений Бюджетного кодекса Российской </a:t>
            </a:r>
            <a:r>
              <a:rPr lang="ru-RU" sz="2650" b="1" dirty="0" smtClean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Федерации, признании утратившими силу отдельных положений законодательных актов Российской Федерации и </a:t>
            </a:r>
            <a:r>
              <a:rPr lang="ru-RU" sz="2650" b="1" dirty="0">
                <a:ln w="0"/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об установлении особенностей исполнения бюджетов бюджетной системы </a:t>
            </a:r>
            <a:r>
              <a:rPr lang="ru-RU" sz="2650" b="1" dirty="0" smtClean="0">
                <a:ln w="0"/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РФ в </a:t>
            </a:r>
            <a:r>
              <a:rPr lang="ru-RU" sz="2650" b="1" dirty="0">
                <a:ln w="0"/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sz="2650" b="1" dirty="0" smtClean="0">
                <a:ln w="0"/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году</a:t>
            </a:r>
            <a:r>
              <a:rPr lang="ru-RU" sz="2650" b="1" dirty="0" smtClean="0">
                <a:ln w="0"/>
                <a:solidFill>
                  <a:srgbClr val="002060"/>
                </a:solidFill>
                <a:cs typeface="Times New Roman" panose="02020603050405020304" pitchFamily="18" charset="0"/>
              </a:rPr>
              <a:t>"</a:t>
            </a:r>
            <a:endParaRPr lang="ru-RU" sz="2650" b="1" dirty="0">
              <a:ln w="0"/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</a:rPr>
              <a:t>2</a:t>
            </a:fld>
            <a:endParaRPr lang="ru-RU" altLang="ru-RU" sz="1543" b="1" dirty="0">
              <a:solidFill>
                <a:schemeClr val="bg1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441200" y="5016531"/>
            <a:ext cx="5994387" cy="5641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8400" tIns="44201" rIns="88400" bIns="44201" rtlCol="0">
            <a:spAutoFit/>
          </a:bodyPr>
          <a:lstStyle/>
          <a:p>
            <a:pPr algn="ctr"/>
            <a:r>
              <a:rPr lang="ru-RU" sz="1543" b="1" dirty="0" smtClean="0">
                <a:solidFill>
                  <a:prstClr val="black"/>
                </a:solidFill>
              </a:rPr>
              <a:t>Рассматривается Государственной Думой </a:t>
            </a:r>
          </a:p>
          <a:p>
            <a:pPr algn="ctr"/>
            <a:r>
              <a:rPr lang="ru-RU" sz="1543" b="1" dirty="0" smtClean="0">
                <a:solidFill>
                  <a:prstClr val="black"/>
                </a:solidFill>
              </a:rPr>
              <a:t>во 2-м и окончательном чтениях 10 ноября 2022 г.</a:t>
            </a:r>
            <a:endParaRPr lang="ru-RU" sz="1543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5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791" y="684776"/>
            <a:ext cx="7452828" cy="686507"/>
          </a:xfrm>
          <a:prstGeom prst="rect">
            <a:avLst/>
          </a:prstGeom>
          <a:noFill/>
        </p:spPr>
        <p:txBody>
          <a:bodyPr wrap="square" lIns="70268" tIns="35134" rIns="70268" bIns="35134" rtlCol="0">
            <a:spAutoFit/>
          </a:bodyPr>
          <a:lstStyle/>
          <a:p>
            <a:pPr algn="ctr" defTabSz="702707"/>
            <a:r>
              <a:rPr lang="ru-RU" sz="2000" b="1" dirty="0">
                <a:solidFill>
                  <a:prstClr val="black"/>
                </a:solidFill>
              </a:rPr>
              <a:t>Реализация концепции единого налогового платежа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(помимо норм, введенных на период эксперимента</a:t>
            </a:r>
            <a:r>
              <a:rPr lang="ru-RU" sz="1577" dirty="0">
                <a:solidFill>
                  <a:srgbClr val="FF0000"/>
                </a:solidFill>
              </a:rPr>
              <a:t>)</a:t>
            </a:r>
            <a:r>
              <a:rPr lang="ru-RU" sz="1577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10720"/>
              </p:ext>
            </p:extLst>
          </p:nvPr>
        </p:nvGraphicFramePr>
        <p:xfrm>
          <a:off x="445865" y="1666383"/>
          <a:ext cx="9647012" cy="5525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746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47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7982">
                  <a:extLst>
                    <a:ext uri="{9D8B030D-6E8A-4147-A177-3AD203B41FA5}">
                      <a16:colId xmlns:a16="http://schemas.microsoft.com/office/drawing/2014/main" val="1338598945"/>
                    </a:ext>
                  </a:extLst>
                </a:gridCol>
              </a:tblGrid>
              <a:tr h="220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Как сейчас:</a:t>
                      </a:r>
                    </a:p>
                  </a:txBody>
                  <a:tcPr marL="56674" marR="56674" marT="30039" marB="300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Как будет:</a:t>
                      </a:r>
                      <a:endParaRPr lang="ru-RU" sz="1200" b="1" kern="1200" dirty="0" smtClean="0">
                        <a:solidFill>
                          <a:srgbClr val="FFC000"/>
                        </a:solidFill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8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aseline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настоящий момент в Бюджетном кодексе установлены </a:t>
                      </a:r>
                      <a:r>
                        <a:rPr kumimoji="0" lang="ru-RU" sz="12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штрафов, пеней, исчисляемых исходя из сумм (ставок) налогов (сборов, страховых взносов), предусмотренных законодательством Российской Федерации о налогах и сборах, - в бюджеты бюджетной системы Российской Федерации </a:t>
                      </a:r>
                      <a:r>
                        <a:rPr kumimoji="0" lang="ru-RU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по нормативам отчислений, установленным бюджетным законодательством Российской Федерации применительно к соответствующим налогам (сборам, страховым взносам).</a:t>
                      </a:r>
                      <a:endParaRPr lang="ru-RU" sz="1200" baseline="0" dirty="0" smtClean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отношении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штрафов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сохраняется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действующий порядок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распределения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(поправками ко 2 чтению)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пеней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, предусмотренные законодательством о налогах и сборах,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будут определяться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суммарно по налогоплательщику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без выделения отдельных видов налогов и без учета местонахождения объекта налогообложения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, поэтому предусматривается установление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фиксированных нормативов их зачисления в бюджеты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(40% в ФБ, 43%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 в региональные бюджеты, 17% в бюджеты ГВФ)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. Доля субъектов РФ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 будет распределяться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между ними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по нормативам, установленным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законом о ФБ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Проценты 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будут зачисляться в ФБ по нормативу 100% (ввиду их незначительного объема)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(изменения в статью 46 Бюджетного кодекса – поправками ко 2 чтению).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6934"/>
                  </a:ext>
                </a:extLst>
              </a:tr>
              <a:tr h="6901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aseline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настоящий момент не предусмотрено</a:t>
                      </a: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Органы государственной власти субъекта РФ вправе устанавливать </a:t>
                      </a: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дифференцированные нормативы отчислений в местные бюджеты </a:t>
                      </a: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от сумм пеней, взимаемых в соответствии с законодательством о налогах и сборах</a:t>
                      </a:r>
                      <a:endParaRPr lang="ru-RU" sz="1200" b="0" i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4311"/>
                  </a:ext>
                </a:extLst>
              </a:tr>
              <a:tr h="9355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aseline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настоящее время решения о 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наделении полномочиями администратора 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доходов бюджета принимаются в виде 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правовых актов главных администраторов 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доходов бюджета </a:t>
                      </a:r>
                      <a:endParaRPr lang="ru-RU" sz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Предлагается перейти к порядку формирования соответствующих сведений в электронной форме </a:t>
                      </a: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перечне источников доходов </a:t>
                      </a: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информационной системе "Электронный бюджет" </a:t>
                      </a:r>
                      <a:endParaRPr lang="ru-RU" sz="1200" b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124764"/>
                  </a:ext>
                </a:extLst>
              </a:tr>
              <a:tr h="9355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aseline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Авансы, денежные залоги по таможенным платежам отражаются </a:t>
                      </a: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в составе доходов</a:t>
                      </a:r>
                      <a:endParaRPr lang="ru-RU" sz="1200" b="1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Авансы и денежные залоги по таможенным платежам предлагается зачислять 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по аналогии с единым налоговым платежом 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с их отражением в составе источников финансирования дефицита бюджета </a:t>
                      </a:r>
                      <a:endParaRPr lang="ru-RU" sz="1200" b="0" i="1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6674" marR="56674" marT="30039" marB="300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021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56415" y="774307"/>
            <a:ext cx="393005" cy="188641"/>
          </a:xfrm>
        </p:spPr>
        <p:txBody>
          <a:bodyPr/>
          <a:lstStyle/>
          <a:p>
            <a:fld id="{775511AA-970C-4D24-87C0-819CD0553917}" type="slidenum">
              <a:rPr lang="ru-RU" altLang="ru-RU" sz="1226" b="1">
                <a:solidFill>
                  <a:prstClr val="white"/>
                </a:solidFill>
              </a:rPr>
              <a:pPr/>
              <a:t>20</a:t>
            </a:fld>
            <a:endParaRPr lang="ru-RU" altLang="ru-RU" sz="1226" b="1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7943144" y="0"/>
            <a:ext cx="2266950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543" b="1">
                <a:solidFill>
                  <a:schemeClr val="bg1"/>
                </a:solidFill>
                <a:latin typeface="+mj-lt"/>
              </a:rPr>
              <a:pPr/>
              <a:t>20</a:t>
            </a:fld>
            <a:endParaRPr lang="ru-RU" altLang="ru-RU" sz="1543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5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" y="522005"/>
            <a:ext cx="10680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02B"/>
                </a:solidFill>
                <a:latin typeface="Trebuchet MS" panose="020B0603020202020204" pitchFamily="34" charset="0"/>
              </a:rPr>
              <a:t>Особенности </a:t>
            </a: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для </a:t>
            </a:r>
            <a:r>
              <a:rPr lang="ru-R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федерального </a:t>
            </a:r>
            <a:r>
              <a:rPr lang="ru-RU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бюджета 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[</a:t>
            </a:r>
            <a:r>
              <a:rPr lang="en-US" sz="2800" b="1" dirty="0">
                <a:solidFill>
                  <a:srgbClr val="00602B"/>
                </a:solidFill>
                <a:latin typeface="Trebuchet MS" panose="020B0603020202020204" pitchFamily="34" charset="0"/>
              </a:rPr>
              <a:t>1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]</a:t>
            </a:r>
            <a:endParaRPr lang="ru-RU" sz="28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3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798" y="1401986"/>
            <a:ext cx="9937104" cy="48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u="sng" dirty="0" smtClean="0">
                <a:latin typeface="Trebuchet MS" panose="020B0603020202020204" pitchFamily="34" charset="0"/>
              </a:rPr>
              <a:t>Новая </a:t>
            </a:r>
            <a:r>
              <a:rPr lang="ru-RU" sz="2400" b="1" u="sng" dirty="0">
                <a:latin typeface="Trebuchet MS" panose="020B0603020202020204" pitchFamily="34" charset="0"/>
              </a:rPr>
              <a:t>конструкция "бюджетных правил" </a:t>
            </a:r>
            <a:r>
              <a:rPr lang="ru-RU" sz="2400" b="1" u="sng" dirty="0" smtClean="0">
                <a:latin typeface="Trebuchet MS" panose="020B0603020202020204" pitchFamily="34" charset="0"/>
              </a:rPr>
              <a:t>в БК РФ </a:t>
            </a:r>
            <a:r>
              <a:rPr lang="ru-RU" sz="2400" u="sng" dirty="0" smtClean="0">
                <a:latin typeface="Trebuchet MS" panose="020B0603020202020204" pitchFamily="34" charset="0"/>
              </a:rPr>
              <a:t>с </a:t>
            </a:r>
            <a:r>
              <a:rPr lang="ru-RU" sz="2400" u="sng" dirty="0">
                <a:latin typeface="Trebuchet MS" panose="020B0603020202020204" pitchFamily="34" charset="0"/>
              </a:rPr>
              <a:t>2025 г. </a:t>
            </a:r>
          </a:p>
          <a:p>
            <a:pPr algn="just">
              <a:lnSpc>
                <a:spcPct val="115000"/>
              </a:lnSpc>
            </a:pPr>
            <a:r>
              <a:rPr lang="ru-RU" i="1" dirty="0">
                <a:latin typeface="Trebuchet MS" panose="020B0603020202020204" pitchFamily="34" charset="0"/>
              </a:rPr>
              <a:t>(с переходными положениями </a:t>
            </a:r>
            <a:r>
              <a:rPr lang="ru-RU" i="1" dirty="0" smtClean="0">
                <a:latin typeface="Trebuchet MS" panose="020B0603020202020204" pitchFamily="34" charset="0"/>
              </a:rPr>
              <a:t>в </a:t>
            </a:r>
            <a:r>
              <a:rPr lang="ru-RU" i="1" dirty="0">
                <a:latin typeface="Trebuchet MS" panose="020B0603020202020204" pitchFamily="34" charset="0"/>
              </a:rPr>
              <a:t>2023 и 2024 годах)</a:t>
            </a:r>
            <a:endParaRPr lang="ru-RU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rebuchet MS" panose="020B0603020202020204" pitchFamily="34" charset="0"/>
              </a:rPr>
              <a:t>Базовые </a:t>
            </a:r>
            <a:r>
              <a:rPr lang="ru-RU" sz="2000" b="1" dirty="0">
                <a:latin typeface="Trebuchet MS" panose="020B0603020202020204" pitchFamily="34" charset="0"/>
              </a:rPr>
              <a:t>нефтегазовые доходы </a:t>
            </a:r>
            <a:r>
              <a:rPr lang="ru-RU" sz="2000" dirty="0" smtClean="0">
                <a:latin typeface="Trebuchet MS" panose="020B0603020202020204" pitchFamily="34" charset="0"/>
              </a:rPr>
              <a:t>в </a:t>
            </a:r>
            <a:r>
              <a:rPr lang="ru-RU" sz="2000" dirty="0">
                <a:latin typeface="Trebuchet MS" panose="020B0603020202020204" pitchFamily="34" charset="0"/>
              </a:rPr>
              <a:t>размере </a:t>
            </a:r>
            <a:r>
              <a:rPr lang="ru-RU" sz="2000" b="1" dirty="0">
                <a:latin typeface="Trebuchet MS" panose="020B0603020202020204" pitchFamily="34" charset="0"/>
              </a:rPr>
              <a:t>8 </a:t>
            </a:r>
            <a:r>
              <a:rPr lang="ru-RU" sz="2000" b="1" dirty="0" err="1">
                <a:latin typeface="Trebuchet MS" panose="020B0603020202020204" pitchFamily="34" charset="0"/>
              </a:rPr>
              <a:t>трлн.рублей</a:t>
            </a:r>
            <a:r>
              <a:rPr lang="ru-RU" sz="2000" b="1" dirty="0">
                <a:latin typeface="Trebuchet MS" panose="020B0603020202020204" pitchFamily="34" charset="0"/>
              </a:rPr>
              <a:t> </a:t>
            </a:r>
            <a:r>
              <a:rPr lang="ru-RU" sz="2000" dirty="0">
                <a:latin typeface="Trebuchet MS" panose="020B0603020202020204" pitchFamily="34" charset="0"/>
              </a:rPr>
              <a:t>ежегодно </a:t>
            </a:r>
            <a:r>
              <a:rPr lang="ru-RU" sz="2000" dirty="0" smtClean="0">
                <a:latin typeface="Trebuchet MS" panose="020B0603020202020204" pitchFamily="34" charset="0"/>
              </a:rPr>
              <a:t>с </a:t>
            </a:r>
            <a:r>
              <a:rPr lang="ru-RU" sz="2000" dirty="0">
                <a:latin typeface="Trebuchet MS" panose="020B0603020202020204" pitchFamily="34" charset="0"/>
              </a:rPr>
              <a:t>индексацией начиная с 2026 </a:t>
            </a:r>
            <a:r>
              <a:rPr lang="ru-RU" sz="2000" dirty="0" smtClean="0">
                <a:latin typeface="Trebuchet MS" panose="020B0603020202020204" pitchFamily="34" charset="0"/>
              </a:rPr>
              <a:t>года - соответствует </a:t>
            </a:r>
            <a:r>
              <a:rPr lang="ru-RU" sz="2000" dirty="0">
                <a:latin typeface="Trebuchet MS" panose="020B0603020202020204" pitchFamily="34" charset="0"/>
              </a:rPr>
              <a:t>базовой цене на нефть на уровне 60-65 долларов за баррель </a:t>
            </a:r>
            <a:r>
              <a:rPr lang="ru-RU" sz="20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(действующие уровень </a:t>
            </a:r>
            <a:r>
              <a:rPr lang="ru-RU" sz="2000" i="1" dirty="0">
                <a:solidFill>
                  <a:srgbClr val="002060"/>
                </a:solidFill>
                <a:latin typeface="Trebuchet MS" panose="020B0603020202020204" pitchFamily="34" charset="0"/>
              </a:rPr>
              <a:t>45 </a:t>
            </a:r>
            <a:r>
              <a:rPr lang="ru-RU" sz="20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долл. </a:t>
            </a:r>
            <a:r>
              <a:rPr lang="ru-RU" sz="2000" i="1" dirty="0">
                <a:solidFill>
                  <a:srgbClr val="002060"/>
                </a:solidFill>
                <a:latin typeface="Trebuchet MS" panose="020B0603020202020204" pitchFamily="34" charset="0"/>
              </a:rPr>
              <a:t>за </a:t>
            </a:r>
            <a:r>
              <a:rPr lang="ru-RU" sz="20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баррель и объем </a:t>
            </a:r>
            <a:r>
              <a:rPr lang="ru-RU" sz="2000" i="1" dirty="0">
                <a:solidFill>
                  <a:srgbClr val="002060"/>
                </a:solidFill>
                <a:latin typeface="Trebuchet MS" panose="020B0603020202020204" pitchFamily="34" charset="0"/>
              </a:rPr>
              <a:t>базовых нефтегазовых доходов </a:t>
            </a:r>
            <a:r>
              <a:rPr lang="ru-RU" sz="2000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5 - 5,5 </a:t>
            </a:r>
            <a:r>
              <a:rPr lang="ru-RU" sz="2000" i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трлн.рублей</a:t>
            </a:r>
            <a:r>
              <a:rPr lang="ru-RU" sz="2000" i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</a:p>
          <a:p>
            <a:endParaRPr lang="ru-RU" sz="2000" dirty="0" smtClean="0">
              <a:latin typeface="Trebuchet MS" panose="020B0603020202020204" pitchFamily="34" charset="0"/>
            </a:endParaRPr>
          </a:p>
          <a:p>
            <a:r>
              <a:rPr lang="ru-RU" sz="2000" b="1" dirty="0" smtClean="0">
                <a:latin typeface="Trebuchet MS" panose="020B0603020202020204" pitchFamily="34" charset="0"/>
              </a:rPr>
              <a:t>Предельный </a:t>
            </a:r>
            <a:r>
              <a:rPr lang="ru-RU" sz="2000" b="1" dirty="0">
                <a:latin typeface="Trebuchet MS" panose="020B0603020202020204" pitchFamily="34" charset="0"/>
              </a:rPr>
              <a:t>объем расходов </a:t>
            </a:r>
            <a:r>
              <a:rPr lang="ru-RU" sz="2000" dirty="0" smtClean="0">
                <a:latin typeface="Trebuchet MS" panose="020B0603020202020204" pitchFamily="34" charset="0"/>
              </a:rPr>
              <a:t>= базовые нефтегазовые доходы + </a:t>
            </a:r>
            <a:r>
              <a:rPr lang="ru-RU" sz="2000" dirty="0">
                <a:latin typeface="Trebuchet MS" panose="020B0603020202020204" pitchFamily="34" charset="0"/>
              </a:rPr>
              <a:t>прогноз </a:t>
            </a:r>
            <a:r>
              <a:rPr lang="ru-RU" sz="2000" dirty="0" err="1">
                <a:latin typeface="Trebuchet MS" panose="020B0603020202020204" pitchFamily="34" charset="0"/>
              </a:rPr>
              <a:t>ненефтегазовых</a:t>
            </a:r>
            <a:r>
              <a:rPr lang="ru-RU" sz="2000" dirty="0">
                <a:latin typeface="Trebuchet MS" panose="020B0603020202020204" pitchFamily="34" charset="0"/>
              </a:rPr>
              <a:t> доходов </a:t>
            </a:r>
            <a:r>
              <a:rPr lang="ru-RU" sz="2000" dirty="0" smtClean="0">
                <a:latin typeface="Trebuchet MS" panose="020B0603020202020204" pitchFamily="34" charset="0"/>
              </a:rPr>
              <a:t>+ разница </a:t>
            </a:r>
            <a:r>
              <a:rPr lang="ru-RU" sz="2000" dirty="0">
                <a:latin typeface="Trebuchet MS" panose="020B0603020202020204" pitchFamily="34" charset="0"/>
              </a:rPr>
              <a:t>между предоставлением и погашением бюджетных кредитов. </a:t>
            </a:r>
          </a:p>
          <a:p>
            <a:endParaRPr lang="ru-RU" sz="2000" dirty="0" smtClean="0">
              <a:latin typeface="Trebuchet MS" panose="020B0603020202020204" pitchFamily="34" charset="0"/>
            </a:endParaRPr>
          </a:p>
          <a:p>
            <a:r>
              <a:rPr lang="ru-RU" sz="2000" dirty="0" smtClean="0">
                <a:latin typeface="Trebuchet MS" panose="020B0603020202020204" pitchFamily="34" charset="0"/>
              </a:rPr>
              <a:t>В </a:t>
            </a:r>
            <a:r>
              <a:rPr lang="ru-RU" sz="2000" dirty="0">
                <a:latin typeface="Trebuchet MS" panose="020B0603020202020204" pitchFamily="34" charset="0"/>
              </a:rPr>
              <a:t>2023 и 2024 годах </a:t>
            </a:r>
            <a:r>
              <a:rPr lang="ru-RU" sz="2000" dirty="0" smtClean="0">
                <a:latin typeface="Trebuchet MS" panose="020B0603020202020204" pitchFamily="34" charset="0"/>
              </a:rPr>
              <a:t>предельный объем расходов будет увеличен </a:t>
            </a:r>
            <a:r>
              <a:rPr lang="ru-RU" sz="2000" dirty="0">
                <a:latin typeface="Trebuchet MS" panose="020B0603020202020204" pitchFamily="34" charset="0"/>
              </a:rPr>
              <a:t>соответственно на </a:t>
            </a:r>
            <a:r>
              <a:rPr lang="ru-RU" sz="2000" b="1" dirty="0">
                <a:latin typeface="Trebuchet MS" panose="020B0603020202020204" pitchFamily="34" charset="0"/>
              </a:rPr>
              <a:t>2,9 и 1,6 трлн. рублей </a:t>
            </a:r>
            <a:r>
              <a:rPr lang="ru-RU" sz="2000" dirty="0">
                <a:latin typeface="Trebuchet MS" panose="020B0603020202020204" pitchFamily="34" charset="0"/>
              </a:rPr>
              <a:t>(с финансированием в основном за счет </a:t>
            </a:r>
            <a:r>
              <a:rPr lang="ru-RU" sz="2000" dirty="0" smtClean="0">
                <a:latin typeface="Trebuchet MS" panose="020B0603020202020204" pitchFamily="34" charset="0"/>
              </a:rPr>
              <a:t>ФНБ</a:t>
            </a:r>
            <a:r>
              <a:rPr lang="ru-RU" sz="2000" dirty="0">
                <a:latin typeface="Trebuchet MS" panose="020B0603020202020204" pitchFamily="34" charset="0"/>
              </a:rPr>
              <a:t>). </a:t>
            </a:r>
          </a:p>
          <a:p>
            <a:pPr algn="just">
              <a:spcBef>
                <a:spcPts val="647"/>
              </a:spcBef>
            </a:pPr>
            <a:endParaRPr lang="ru-RU" sz="1725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" y="522005"/>
            <a:ext cx="10680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02B"/>
                </a:solidFill>
                <a:latin typeface="Trebuchet MS" panose="020B0603020202020204" pitchFamily="34" charset="0"/>
              </a:rPr>
              <a:t>Особенности для </a:t>
            </a:r>
            <a:r>
              <a:rPr lang="ru-RU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федерального бюджета 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[</a:t>
            </a: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2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]</a:t>
            </a:r>
            <a:endParaRPr lang="ru-RU" sz="28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4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81" y="1045225"/>
            <a:ext cx="10209863" cy="656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u="sng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и исполнение бюджета 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12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увеличить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объем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резервного фонда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</a:t>
            </a:r>
            <a:r>
              <a:rPr lang="ru-RU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ненефтегазовых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доходов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 возможностью превышения общего объема расходов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 согласованию с парламентской комиссией 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Продлевается действующий порядок перераспределения через СБР бюджетных ассигнований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бюджета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антиковидные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антисанкционные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 иные цели, определенные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Правительством (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согласованию с парламентской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комиссией)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Приостанавливаются ограничения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объему использования средств ФНБ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покрытие дефицитов федерального бюджета и бюджета ПФР </a:t>
            </a: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360363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Продлевается на 2025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временное значение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коэффициента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применяемого при формировании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базового объема Федерального дорожного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фонда</a:t>
            </a:r>
          </a:p>
          <a:p>
            <a:pPr marL="360363" indent="-360363" algn="just">
              <a:lnSpc>
                <a:spcPct val="115000"/>
              </a:lnSpc>
            </a:pPr>
            <a:endParaRPr lang="ru-RU" sz="14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360363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Исключается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представлять с проектом закона (решения) о бюджете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бюджетный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</a:t>
            </a:r>
            <a:r>
              <a:rPr lang="ru-RU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постоянной основе начиная с бюджета на 2023-2025)</a:t>
            </a:r>
          </a:p>
          <a:p>
            <a:pPr algn="just">
              <a:lnSpc>
                <a:spcPct val="115000"/>
              </a:lnSpc>
            </a:pPr>
            <a:endParaRPr lang="ru-RU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8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" y="522005"/>
            <a:ext cx="10680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02B"/>
                </a:solidFill>
                <a:latin typeface="Trebuchet MS" panose="020B0603020202020204" pitchFamily="34" charset="0"/>
              </a:rPr>
              <a:t>Особенности для </a:t>
            </a:r>
            <a:r>
              <a:rPr lang="ru-RU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федерального бюджета 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[</a:t>
            </a: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3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]</a:t>
            </a:r>
            <a:endParaRPr lang="ru-RU" sz="28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5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814" y="1329978"/>
            <a:ext cx="9649072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u="sng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Долговая политика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Правительства РФ осуществлять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внутренние заимствования в 2023 году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1 000,0 млрд рублей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замещения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средств ФНБ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принимать решения о предоставлении в 2023 году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госгарантий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предусмотренных программами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гарантий 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предоставления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госкредитов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предусмотренных программой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пределах общего объема бюджетных ассигнований на реализацию этой программы и (или) за счет уменьшения остатков средств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ФБ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dirty="0"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60363" indent="-360363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Перераспределение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гарантий и кредитов в пределах их общего объема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4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6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787" y="1329978"/>
            <a:ext cx="9649073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rebuchet MS" panose="020B0603020202020204" pitchFamily="34" charset="0"/>
              </a:rPr>
              <a:t>Господдержка юридических лиц</a:t>
            </a:r>
          </a:p>
          <a:p>
            <a:endParaRPr lang="ru-RU" sz="1700" dirty="0"/>
          </a:p>
          <a:p>
            <a:r>
              <a:rPr lang="ru-RU" dirty="0" smtClean="0">
                <a:latin typeface="Trebuchet MS" panose="020B0603020202020204" pitchFamily="34" charset="0"/>
              </a:rPr>
              <a:t>1. </a:t>
            </a:r>
            <a:r>
              <a:rPr lang="ru-RU" b="1" dirty="0" err="1" smtClean="0">
                <a:latin typeface="Trebuchet MS" panose="020B0603020202020204" pitchFamily="34" charset="0"/>
              </a:rPr>
              <a:t>Госзадание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>
                <a:latin typeface="Trebuchet MS" panose="020B0603020202020204" pitchFamily="34" charset="0"/>
              </a:rPr>
              <a:t>учреждений не признается невыполненным </a:t>
            </a:r>
            <a:r>
              <a:rPr lang="ru-RU" dirty="0">
                <a:latin typeface="Trebuchet MS" panose="020B0603020202020204" pitchFamily="34" charset="0"/>
              </a:rPr>
              <a:t>в случае </a:t>
            </a:r>
            <a:r>
              <a:rPr lang="ru-RU" dirty="0" err="1">
                <a:latin typeface="Trebuchet MS" panose="020B0603020202020204" pitchFamily="34" charset="0"/>
              </a:rPr>
              <a:t>недостижения</a:t>
            </a:r>
            <a:r>
              <a:rPr lang="ru-RU" dirty="0">
                <a:latin typeface="Trebuchet MS" panose="020B0603020202020204" pitchFamily="34" charset="0"/>
              </a:rPr>
              <a:t> показателей ввиду приостановления деятельности </a:t>
            </a:r>
            <a:r>
              <a:rPr lang="ru-RU" dirty="0" smtClean="0">
                <a:latin typeface="Trebuchet MS" panose="020B0603020202020204" pitchFamily="34" charset="0"/>
              </a:rPr>
              <a:t>в </a:t>
            </a:r>
            <a:r>
              <a:rPr lang="ru-RU" dirty="0">
                <a:latin typeface="Trebuchet MS" panose="020B0603020202020204" pitchFamily="34" charset="0"/>
              </a:rPr>
              <a:t>связи с </a:t>
            </a:r>
            <a:r>
              <a:rPr lang="ru-RU" b="1" dirty="0" smtClean="0">
                <a:latin typeface="Trebuchet MS" panose="020B0603020202020204" pitchFamily="34" charset="0"/>
              </a:rPr>
              <a:t>пандемией и ограничениями </a:t>
            </a:r>
            <a:r>
              <a:rPr lang="ru-RU" b="1" dirty="0">
                <a:latin typeface="Trebuchet MS" panose="020B0603020202020204" pitchFamily="34" charset="0"/>
              </a:rPr>
              <a:t>на полеты </a:t>
            </a:r>
            <a:r>
              <a:rPr lang="ru-RU" dirty="0">
                <a:latin typeface="Trebuchet MS" panose="020B0603020202020204" pitchFamily="34" charset="0"/>
              </a:rPr>
              <a:t>в российские </a:t>
            </a:r>
            <a:r>
              <a:rPr lang="ru-RU" dirty="0" smtClean="0">
                <a:latin typeface="Trebuchet MS" panose="020B0603020202020204" pitchFamily="34" charset="0"/>
              </a:rPr>
              <a:t>аэропорты и </a:t>
            </a:r>
            <a:r>
              <a:rPr lang="ru-RU" b="1" dirty="0">
                <a:latin typeface="Trebuchet MS" panose="020B0603020202020204" pitchFamily="34" charset="0"/>
              </a:rPr>
              <a:t>в иных случаях</a:t>
            </a:r>
            <a:r>
              <a:rPr lang="ru-RU" dirty="0">
                <a:latin typeface="Trebuchet MS" panose="020B0603020202020204" pitchFamily="34" charset="0"/>
              </a:rPr>
              <a:t>, установленных </a:t>
            </a:r>
            <a:r>
              <a:rPr lang="ru-RU" dirty="0" smtClean="0">
                <a:latin typeface="Trebuchet MS" panose="020B0603020202020204" pitchFamily="34" charset="0"/>
              </a:rPr>
              <a:t>Правительством </a:t>
            </a:r>
            <a:r>
              <a:rPr lang="ru-RU" dirty="0">
                <a:latin typeface="Trebuchet MS" panose="020B0603020202020204" pitchFamily="34" charset="0"/>
              </a:rPr>
              <a:t>РФ </a:t>
            </a:r>
            <a:endParaRPr lang="ru-RU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Возможность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по решению Правительства РФ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господдержки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юр. лицам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производителям подакцизной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</a:t>
            </a:r>
          </a:p>
          <a:p>
            <a:endParaRPr lang="ru-RU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3. </a:t>
            </a:r>
            <a:r>
              <a:rPr lang="ru-RU" dirty="0">
                <a:latin typeface="Trebuchet MS" panose="020B0603020202020204" pitchFamily="34" charset="0"/>
              </a:rPr>
              <a:t>Право Правительства в 2023 предоставлять </a:t>
            </a:r>
            <a:r>
              <a:rPr lang="ru-RU" b="1" dirty="0">
                <a:latin typeface="Trebuchet MS" panose="020B0603020202020204" pitchFamily="34" charset="0"/>
              </a:rPr>
              <a:t>субсидии </a:t>
            </a:r>
            <a:r>
              <a:rPr lang="ru-RU" b="1" dirty="0" err="1">
                <a:latin typeface="Trebuchet MS" panose="020B0603020202020204" pitchFamily="34" charset="0"/>
              </a:rPr>
              <a:t>юрлицам</a:t>
            </a:r>
            <a:r>
              <a:rPr lang="ru-RU" b="1" dirty="0">
                <a:latin typeface="Trebuchet MS" panose="020B0603020202020204" pitchFamily="34" charset="0"/>
              </a:rPr>
              <a:t> с офшорным участием выше 25 % </a:t>
            </a:r>
            <a:r>
              <a:rPr lang="ru-RU" dirty="0">
                <a:latin typeface="Trebuchet MS" panose="020B0603020202020204" pitchFamily="34" charset="0"/>
              </a:rPr>
              <a:t>капитала (для поддержки </a:t>
            </a:r>
            <a:r>
              <a:rPr lang="ru-RU" dirty="0" err="1">
                <a:latin typeface="Trebuchet MS" panose="020B0603020202020204" pitchFamily="34" charset="0"/>
              </a:rPr>
              <a:t>юрлиц</a:t>
            </a:r>
            <a:r>
              <a:rPr lang="ru-RU" dirty="0">
                <a:latin typeface="Trebuchet MS" panose="020B0603020202020204" pitchFamily="34" charset="0"/>
              </a:rPr>
              <a:t>, испытывающих временные сложности с переходом российскую юрисдикцию</a:t>
            </a:r>
            <a:r>
              <a:rPr lang="ru-RU" dirty="0" smtClean="0">
                <a:latin typeface="Trebuchet MS" panose="020B0603020202020204" pitchFamily="34" charset="0"/>
              </a:rPr>
              <a:t>).</a:t>
            </a: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4. Вводится новый вид субсидии на капитальные вложения </a:t>
            </a:r>
            <a:r>
              <a:rPr lang="ru-RU" b="1" dirty="0" smtClean="0">
                <a:latin typeface="Trebuchet MS" panose="020B0603020202020204" pitchFamily="34" charset="0"/>
              </a:rPr>
              <a:t>в создание и развитие государственных информационных систем </a:t>
            </a:r>
            <a:r>
              <a:rPr lang="ru-RU" dirty="0" smtClean="0">
                <a:latin typeface="Trebuchet MS" panose="020B0603020202020204" pitchFamily="34" charset="0"/>
              </a:rPr>
              <a:t>(на постоянной основе в БК)</a:t>
            </a: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 5. </a:t>
            </a:r>
            <a:r>
              <a:rPr lang="ru-RU" dirty="0">
                <a:latin typeface="Trebuchet MS" panose="020B0603020202020204" pitchFamily="34" charset="0"/>
              </a:rPr>
              <a:t>Правительство РФ вправе вносить вклады в имущество АО, </a:t>
            </a:r>
            <a:r>
              <a:rPr lang="ru-RU" b="1" dirty="0">
                <a:latin typeface="Trebuchet MS" panose="020B0603020202020204" pitchFamily="34" charset="0"/>
              </a:rPr>
              <a:t>не приобретая долю РФ </a:t>
            </a:r>
            <a:r>
              <a:rPr lang="ru-RU" dirty="0">
                <a:latin typeface="Trebuchet MS" panose="020B0603020202020204" pitchFamily="34" charset="0"/>
              </a:rPr>
              <a:t>в их уставных капиталах.</a:t>
            </a:r>
          </a:p>
          <a:p>
            <a:endParaRPr lang="ru-RU" dirty="0" smtClean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1" y="522005"/>
            <a:ext cx="10680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02B"/>
                </a:solidFill>
                <a:latin typeface="Trebuchet MS" panose="020B0603020202020204" pitchFamily="34" charset="0"/>
              </a:rPr>
              <a:t>Особенности для </a:t>
            </a:r>
            <a:r>
              <a:rPr lang="ru-RU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федерального бюджета 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[</a:t>
            </a: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4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]</a:t>
            </a:r>
            <a:endParaRPr lang="ru-RU" sz="28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7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536" y="1145879"/>
            <a:ext cx="9721080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rebuchet MS" panose="020B0603020202020204" pitchFamily="34" charset="0"/>
            </a:endParaRPr>
          </a:p>
          <a:p>
            <a:pPr marL="646112" indent="-28575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ru-RU" dirty="0" smtClean="0">
                <a:latin typeface="Trebuchet MS" panose="020B0603020202020204" pitchFamily="34" charset="0"/>
              </a:rPr>
              <a:t>Субсидии </a:t>
            </a:r>
            <a:r>
              <a:rPr lang="ru-RU" dirty="0">
                <a:latin typeface="Trebuchet MS" panose="020B0603020202020204" pitchFamily="34" charset="0"/>
              </a:rPr>
              <a:t>юридическим лицам, не </a:t>
            </a:r>
            <a:r>
              <a:rPr lang="ru-RU" dirty="0" smtClean="0">
                <a:latin typeface="Trebuchet MS" panose="020B0603020202020204" pitchFamily="34" charset="0"/>
              </a:rPr>
              <a:t>подлежащие </a:t>
            </a:r>
            <a:r>
              <a:rPr lang="ru-RU" dirty="0">
                <a:latin typeface="Trebuchet MS" panose="020B0603020202020204" pitchFamily="34" charset="0"/>
              </a:rPr>
              <a:t>казначейскому сопровождению, субсидии  </a:t>
            </a:r>
            <a:r>
              <a:rPr lang="ru-RU" dirty="0" smtClean="0">
                <a:latin typeface="Trebuchet MS" panose="020B0603020202020204" pitchFamily="34" charset="0"/>
              </a:rPr>
              <a:t>ФГАУ, средства от их приносящей </a:t>
            </a:r>
            <a:r>
              <a:rPr lang="ru-RU" dirty="0">
                <a:latin typeface="Trebuchet MS" panose="020B0603020202020204" pitchFamily="34" charset="0"/>
              </a:rPr>
              <a:t>доход </a:t>
            </a:r>
            <a:r>
              <a:rPr lang="ru-RU" dirty="0" smtClean="0">
                <a:latin typeface="Trebuchet MS" panose="020B0603020202020204" pitchFamily="34" charset="0"/>
              </a:rPr>
              <a:t>деятельности </a:t>
            </a:r>
            <a:r>
              <a:rPr lang="ru-RU" b="1" dirty="0" smtClean="0">
                <a:latin typeface="Trebuchet MS" panose="020B0603020202020204" pitchFamily="34" charset="0"/>
              </a:rPr>
              <a:t>перечисляются на счета в </a:t>
            </a:r>
            <a:r>
              <a:rPr lang="ru-RU" b="1" dirty="0">
                <a:latin typeface="Trebuchet MS" panose="020B0603020202020204" pitchFamily="34" charset="0"/>
              </a:rPr>
              <a:t>органах Федерального казначейства </a:t>
            </a:r>
            <a:r>
              <a:rPr lang="ru-RU" dirty="0">
                <a:latin typeface="Trebuchet MS" panose="020B0603020202020204" pitchFamily="34" charset="0"/>
              </a:rPr>
              <a:t>в целях казначейского обслуживания</a:t>
            </a:r>
            <a:r>
              <a:rPr lang="ru-RU" dirty="0" smtClean="0">
                <a:latin typeface="Trebuchet MS" panose="020B0603020202020204" pitchFamily="34" charset="0"/>
              </a:rPr>
              <a:t>;</a:t>
            </a:r>
          </a:p>
          <a:p>
            <a:pPr marL="646112" indent="-28575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646112" indent="-28575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ru-RU" b="1" dirty="0" smtClean="0">
                <a:latin typeface="Trebuchet MS" panose="020B0603020202020204" pitchFamily="34" charset="0"/>
              </a:rPr>
              <a:t>Остатки </a:t>
            </a:r>
            <a:r>
              <a:rPr lang="ru-RU" b="1" dirty="0">
                <a:latin typeface="Trebuchet MS" panose="020B0603020202020204" pitchFamily="34" charset="0"/>
              </a:rPr>
              <a:t>ранее предоставленных </a:t>
            </a:r>
            <a:r>
              <a:rPr lang="ru-RU" dirty="0">
                <a:latin typeface="Trebuchet MS" panose="020B0603020202020204" pitchFamily="34" charset="0"/>
              </a:rPr>
              <a:t>юридическим лицам </a:t>
            </a:r>
            <a:r>
              <a:rPr lang="ru-RU" b="1" dirty="0">
                <a:latin typeface="Trebuchet MS" panose="020B0603020202020204" pitchFamily="34" charset="0"/>
              </a:rPr>
              <a:t>субсидий </a:t>
            </a:r>
            <a:r>
              <a:rPr lang="ru-RU" dirty="0" smtClean="0">
                <a:latin typeface="Trebuchet MS" panose="020B0603020202020204" pitchFamily="34" charset="0"/>
              </a:rPr>
              <a:t>перечисляются на счета в </a:t>
            </a:r>
            <a:r>
              <a:rPr lang="ru-RU" dirty="0">
                <a:latin typeface="Trebuchet MS" panose="020B0603020202020204" pitchFamily="34" charset="0"/>
              </a:rPr>
              <a:t>органах Федерального казначейства в целях казначейского обслуживания</a:t>
            </a:r>
            <a:r>
              <a:rPr lang="ru-RU" dirty="0" smtClean="0">
                <a:latin typeface="Trebuchet MS" panose="020B0603020202020204" pitchFamily="34" charset="0"/>
              </a:rPr>
              <a:t>;</a:t>
            </a:r>
          </a:p>
          <a:p>
            <a:pPr marL="646112" indent="-28575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endParaRPr lang="ru-RU" dirty="0">
              <a:latin typeface="Trebuchet MS" panose="020B0603020202020204" pitchFamily="34" charset="0"/>
            </a:endParaRPr>
          </a:p>
          <a:p>
            <a:pPr marL="646112" indent="-28575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ru-RU" b="1" dirty="0" smtClean="0">
                <a:latin typeface="Trebuchet MS" panose="020B0603020202020204" pitchFamily="34" charset="0"/>
              </a:rPr>
              <a:t>Приостанавливается возможность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размещения юридическими лицами </a:t>
            </a:r>
            <a:r>
              <a:rPr lang="ru-RU" dirty="0" smtClean="0">
                <a:latin typeface="Trebuchet MS" panose="020B0603020202020204" pitchFamily="34" charset="0"/>
              </a:rPr>
              <a:t>средств, подлежащих </a:t>
            </a:r>
            <a:r>
              <a:rPr lang="ru-RU" dirty="0">
                <a:latin typeface="Trebuchet MS" panose="020B0603020202020204" pitchFamily="34" charset="0"/>
              </a:rPr>
              <a:t>казначейскому сопровождению, </a:t>
            </a:r>
            <a:r>
              <a:rPr lang="ru-RU" b="1" dirty="0">
                <a:latin typeface="Trebuchet MS" panose="020B0603020202020204" pitchFamily="34" charset="0"/>
              </a:rPr>
              <a:t>на депозитах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622300" indent="-261938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latin typeface="Trebuchet MS" panose="020B0603020202020204" pitchFamily="34" charset="0"/>
              </a:rPr>
              <a:t>Особенности осуществления операций </a:t>
            </a:r>
            <a:r>
              <a:rPr lang="ru-RU" dirty="0" smtClean="0">
                <a:latin typeface="Trebuchet MS" panose="020B0603020202020204" pitchFamily="34" charset="0"/>
              </a:rPr>
              <a:t>на лицевых счетах определяются Правительством.  </a:t>
            </a:r>
          </a:p>
          <a:p>
            <a:pPr algn="just"/>
            <a:endParaRPr lang="ru-RU" dirty="0" smtClean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dirty="0" smtClean="0">
                <a:latin typeface="Trebuchet MS" panose="020B0603020202020204" pitchFamily="34" charset="0"/>
              </a:rPr>
              <a:t>Право Президента и Правительства принять решения </a:t>
            </a:r>
            <a:r>
              <a:rPr lang="ru-RU" dirty="0">
                <a:latin typeface="Trebuchet MS" panose="020B0603020202020204" pitchFamily="34" charset="0"/>
              </a:rPr>
              <a:t>об </a:t>
            </a:r>
            <a:r>
              <a:rPr lang="ru-RU" b="1" dirty="0">
                <a:latin typeface="Trebuchet MS" panose="020B0603020202020204" pitchFamily="34" charset="0"/>
              </a:rPr>
              <a:t>отмене казначейского сопровождения</a:t>
            </a:r>
            <a:r>
              <a:rPr lang="ru-RU" dirty="0">
                <a:latin typeface="Trebuchet MS" panose="020B0603020202020204" pitchFamily="34" charset="0"/>
              </a:rPr>
              <a:t> средств, предоставляемых </a:t>
            </a:r>
            <a:r>
              <a:rPr lang="ru-RU" dirty="0" smtClean="0">
                <a:latin typeface="Trebuchet MS" panose="020B0603020202020204" pitchFamily="34" charset="0"/>
              </a:rPr>
              <a:t>для оказания </a:t>
            </a:r>
            <a:r>
              <a:rPr lang="ru-RU" dirty="0">
                <a:latin typeface="Trebuchet MS" panose="020B0603020202020204" pitchFamily="34" charset="0"/>
              </a:rPr>
              <a:t>гуманитарной помощи, </a:t>
            </a:r>
            <a:r>
              <a:rPr lang="ru-RU" b="1" dirty="0">
                <a:latin typeface="Trebuchet MS" panose="020B0603020202020204" pitchFamily="34" charset="0"/>
              </a:rPr>
              <a:t>ликвидации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latin typeface="Trebuchet MS" panose="020B0603020202020204" pitchFamily="34" charset="0"/>
              </a:rPr>
              <a:t>ЧС </a:t>
            </a:r>
            <a:r>
              <a:rPr lang="ru-RU" dirty="0" smtClean="0">
                <a:latin typeface="Trebuchet MS" panose="020B0603020202020204" pitchFamily="34" charset="0"/>
              </a:rPr>
              <a:t>со </a:t>
            </a:r>
            <a:r>
              <a:rPr lang="ru-RU" b="1" dirty="0" smtClean="0">
                <a:latin typeface="Trebuchet MS" panose="020B0603020202020204" pitchFamily="34" charset="0"/>
              </a:rPr>
              <a:t>значительными материальными потерями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с </a:t>
            </a:r>
            <a:r>
              <a:rPr lang="ru-RU" dirty="0" smtClean="0">
                <a:latin typeface="Trebuchet MS" panose="020B0603020202020204" pitchFamily="34" charset="0"/>
              </a:rPr>
              <a:t>обратной силой (правоотношения</a:t>
            </a:r>
            <a:r>
              <a:rPr lang="ru-RU" dirty="0">
                <a:latin typeface="Trebuchet MS" panose="020B0603020202020204" pitchFamily="34" charset="0"/>
              </a:rPr>
              <a:t>, возникшие с 1 октября 2022 </a:t>
            </a:r>
            <a:r>
              <a:rPr lang="ru-RU" dirty="0" smtClean="0">
                <a:latin typeface="Trebuchet MS" panose="020B0603020202020204" pitchFamily="34" charset="0"/>
              </a:rPr>
              <a:t>года).</a:t>
            </a:r>
          </a:p>
          <a:p>
            <a:pPr algn="just"/>
            <a:endParaRPr lang="ru-RU" sz="1050" i="1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1" y="522005"/>
            <a:ext cx="10680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02B"/>
                </a:solidFill>
                <a:latin typeface="Trebuchet MS" panose="020B0603020202020204" pitchFamily="34" charset="0"/>
              </a:rPr>
              <a:t>Повышение ликвидности ЕКС и казначейское </a:t>
            </a:r>
            <a:r>
              <a:rPr lang="ru-RU" sz="24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сопровождение</a:t>
            </a:r>
            <a:endParaRPr lang="ru-RU" sz="24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4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/>
        </p:nvSpPr>
        <p:spPr>
          <a:xfrm>
            <a:off x="1" y="522005"/>
            <a:ext cx="10680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Новации для </a:t>
            </a:r>
            <a:r>
              <a:rPr lang="ru-RU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государственных внебюджетных фондов </a:t>
            </a:r>
            <a:endParaRPr lang="ru-RU" sz="2800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8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814" y="1473994"/>
            <a:ext cx="9649072" cy="519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Продлевается на 2023 год возможность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внесения изменений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сводные бюджетные росписи фондов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согласованию с Парламентской комиссией. </a:t>
            </a: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15000"/>
              </a:lnSpc>
            </a:pP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году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в ФНБ страховых взносов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срок уплаты которых был продлен Правительством на 12 месяцев (для восстановления в ФНБ средств, предоставленных в 2022 году на компенсацию выпадающих доходов ГВФ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73050" indent="-273050" algn="just">
              <a:lnSpc>
                <a:spcPct val="115000"/>
              </a:lnSpc>
            </a:pP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На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постоянной основе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БК предусматривается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направить на обеспечение полномочий Федерального фонда обязательного медицинского страхования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остатки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доходы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поступившие в бюджет ФОМС. Эти предложения Минздрав должен будет согласовать с Парламентской комиссией.</a:t>
            </a:r>
          </a:p>
          <a:p>
            <a:pPr marL="273050" indent="-273050" algn="just">
              <a:lnSpc>
                <a:spcPct val="115000"/>
              </a:lnSpc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15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4. Статья </a:t>
            </a:r>
            <a:r>
              <a:rPr lang="ru-RU" dirty="0">
                <a:latin typeface="Trebuchet MS" panose="020B0603020202020204" pitchFamily="34" charset="0"/>
              </a:rPr>
              <a:t>БК </a:t>
            </a:r>
            <a:r>
              <a:rPr lang="ru-RU" b="1" dirty="0">
                <a:latin typeface="Trebuchet MS" panose="020B0603020202020204" pitchFamily="34" charset="0"/>
              </a:rPr>
              <a:t>об источниках доходов внебюджетных фондов </a:t>
            </a:r>
            <a:r>
              <a:rPr lang="ru-RU" dirty="0">
                <a:latin typeface="Trebuchet MS" panose="020B0603020202020204" pitchFamily="34" charset="0"/>
              </a:rPr>
              <a:t>в части пеней, штрафов и процентов  </a:t>
            </a:r>
            <a:r>
              <a:rPr lang="ru-RU" dirty="0" smtClean="0">
                <a:latin typeface="Trebuchet MS" panose="020B0603020202020204" pitchFamily="34" charset="0"/>
              </a:rPr>
              <a:t>приведена в </a:t>
            </a:r>
            <a:r>
              <a:rPr lang="ru-RU" dirty="0">
                <a:latin typeface="Trebuchet MS" panose="020B0603020202020204" pitchFamily="34" charset="0"/>
              </a:rPr>
              <a:t>соответствие с изменениями, внесенными в рамках реализации концепции </a:t>
            </a:r>
            <a:r>
              <a:rPr lang="ru-RU" b="1" dirty="0">
                <a:latin typeface="Trebuchet MS" panose="020B0603020202020204" pitchFamily="34" charset="0"/>
              </a:rPr>
              <a:t>единого налогового </a:t>
            </a:r>
            <a:r>
              <a:rPr lang="ru-RU" b="1" dirty="0" smtClean="0">
                <a:latin typeface="Trebuchet MS" panose="020B0603020202020204" pitchFamily="34" charset="0"/>
              </a:rPr>
              <a:t>счета</a:t>
            </a:r>
            <a:r>
              <a:rPr lang="ru-RU" dirty="0" smtClean="0">
                <a:latin typeface="Trebuchet MS" panose="020B0603020202020204" pitchFamily="34" charset="0"/>
              </a:rPr>
              <a:t>  </a:t>
            </a:r>
            <a:r>
              <a:rPr lang="ru-RU" b="1" dirty="0">
                <a:latin typeface="Trebuchet MS" panose="020B0603020202020204" pitchFamily="34" charset="0"/>
              </a:rPr>
              <a:t>(поправка в ст. 146 БК)</a:t>
            </a:r>
            <a:r>
              <a:rPr lang="ru-RU" dirty="0">
                <a:latin typeface="Trebuchet MS" panose="020B0603020202020204" pitchFamily="34" charset="0"/>
              </a:rPr>
              <a:t>.</a:t>
            </a:r>
          </a:p>
          <a:p>
            <a:pPr marL="369715" indent="-369715" algn="just">
              <a:lnSpc>
                <a:spcPct val="115000"/>
              </a:lnSpc>
              <a:buFont typeface="+mj-lt"/>
              <a:buAutoNum type="arabicPeriod"/>
            </a:pPr>
            <a:endParaRPr lang="ru-RU" sz="1617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547587" y="82797"/>
            <a:ext cx="89005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6589BF-21C7-4D8B-9148-724C6EB297D5}" type="slidenum">
              <a:rPr lang="ru-RU" smtClean="0">
                <a:solidFill>
                  <a:schemeClr val="bg1"/>
                </a:solidFill>
                <a:latin typeface="+mj-lt"/>
              </a:rPr>
              <a:pPr algn="r">
                <a:defRPr/>
              </a:pPr>
              <a:t>9</a:t>
            </a:fld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08589"/>
              </p:ext>
            </p:extLst>
          </p:nvPr>
        </p:nvGraphicFramePr>
        <p:xfrm>
          <a:off x="289894" y="1491964"/>
          <a:ext cx="9964948" cy="588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960">
                  <a:extLst>
                    <a:ext uri="{9D8B030D-6E8A-4147-A177-3AD203B41FA5}">
                      <a16:colId xmlns:a16="http://schemas.microsoft.com/office/drawing/2014/main" val="1002223131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943730695"/>
                    </a:ext>
                  </a:extLst>
                </a:gridCol>
                <a:gridCol w="1890156">
                  <a:extLst>
                    <a:ext uri="{9D8B030D-6E8A-4147-A177-3AD203B41FA5}">
                      <a16:colId xmlns:a16="http://schemas.microsoft.com/office/drawing/2014/main" val="2122564512"/>
                    </a:ext>
                  </a:extLst>
                </a:gridCol>
              </a:tblGrid>
              <a:tr h="68313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Право высшего исполнительного органа субъекта РФ перераспределять (распределять) между муниципальными образованиями МБТ (кроме дотаций) в целях реализации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антиковидных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антисанкционных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мероприятий и менять распределение любых субвенций  путем изменения соглашений и субвенций посредством принятия акта.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14136"/>
                  </a:ext>
                </a:extLst>
              </a:tr>
              <a:tr h="68313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Снят запрет на принятие расходных обязательств</a:t>
                      </a:r>
                      <a:r>
                        <a:rPr lang="ru-RU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 отнесенных к полномочиям органов власти субъектов (местного самоуправления) </a:t>
                      </a:r>
                      <a:r>
                        <a:rPr lang="ru-RU" sz="2000" b="0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 </a:t>
                      </a:r>
                      <a:r>
                        <a:rPr lang="ru-RU" sz="2000" b="0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антиковидных</a:t>
                      </a:r>
                      <a:r>
                        <a:rPr lang="ru-RU" sz="2000" b="0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000" b="0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антисанкционных</a:t>
                      </a:r>
                      <a:r>
                        <a:rPr lang="ru-RU" sz="2000" b="0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мероприятий, </a:t>
                      </a:r>
                      <a:r>
                        <a:rPr lang="ru-RU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иных расходных обязательств, определенных высшим исполнительным органом.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5383"/>
                  </a:ext>
                </a:extLst>
              </a:tr>
              <a:tr h="7083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Из бюджета субъекта  (местного бюджета) по решению исполнительной власти могут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предоставляться субсидии юридическому лицу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 финансовое обеспечение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антиковидных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антисанкционных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596547"/>
                  </a:ext>
                </a:extLst>
              </a:tr>
              <a:tr h="7083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Возможность оказания государственной поддержки юридическим лицам –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производителям подакцизной продукции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 решению Правительства)</a:t>
                      </a: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Продлевается на 1 год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27942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12065"/>
              </p:ext>
            </p:extLst>
          </p:nvPr>
        </p:nvGraphicFramePr>
        <p:xfrm>
          <a:off x="283558" y="1068211"/>
          <a:ext cx="9971284" cy="4163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6301">
                  <a:extLst>
                    <a:ext uri="{9D8B030D-6E8A-4147-A177-3AD203B41FA5}">
                      <a16:colId xmlns:a16="http://schemas.microsoft.com/office/drawing/2014/main" val="4075812943"/>
                    </a:ext>
                  </a:extLst>
                </a:gridCol>
                <a:gridCol w="1874983">
                  <a:extLst>
                    <a:ext uri="{9D8B030D-6E8A-4147-A177-3AD203B41FA5}">
                      <a16:colId xmlns:a16="http://schemas.microsoft.com/office/drawing/2014/main" val="1042629935"/>
                    </a:ext>
                  </a:extLst>
                </a:gridCol>
              </a:tblGrid>
              <a:tr h="416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latin typeface="+mn-lt"/>
                          <a:cs typeface="Arial" panose="020B0604020202020204" pitchFamily="34" charset="0"/>
                        </a:rPr>
                        <a:t>Как будет</a:t>
                      </a:r>
                      <a:r>
                        <a:rPr lang="ru-RU" sz="1500" kern="1200" dirty="0" smtClean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  <a:endParaRPr lang="ru-RU" sz="1500" kern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8591" marR="98591" marT="49296" marB="4929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рямоугольник 5"/>
          <p:cNvSpPr/>
          <p:nvPr/>
        </p:nvSpPr>
        <p:spPr>
          <a:xfrm>
            <a:off x="0" y="500291"/>
            <a:ext cx="10680699" cy="4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56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Поддержка экономики и социальной сферы</a:t>
            </a:r>
            <a:endParaRPr lang="ru-RU" sz="2156" b="1" dirty="0">
              <a:solidFill>
                <a:srgbClr val="00602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984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</TotalTime>
  <Words>2170</Words>
  <Application>Microsoft Office PowerPoint</Application>
  <PresentationFormat>Произвольный</PresentationFormat>
  <Paragraphs>226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Calibri</vt:lpstr>
      <vt:lpstr>Wingdings</vt:lpstr>
      <vt:lpstr>Times New Roman</vt:lpstr>
      <vt:lpstr>Tahoma</vt:lpstr>
      <vt:lpstr>Trebuchet MS</vt:lpstr>
      <vt:lpstr>DINPro-Light</vt:lpstr>
      <vt:lpstr>Arial</vt:lpstr>
      <vt:lpstr>Arial Unicode MS</vt:lpstr>
      <vt:lpstr>Theme Office</vt:lpstr>
      <vt:lpstr>1_Theme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Сферы апробации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ЛАВРОВ АЛЕКСЕЙ МИХАЙЛОВИЧ</cp:lastModifiedBy>
  <cp:revision>432</cp:revision>
  <cp:lastPrinted>2022-09-07T16:28:14Z</cp:lastPrinted>
  <dcterms:modified xsi:type="dcterms:W3CDTF">2022-11-09T15:30:12Z</dcterms:modified>
</cp:coreProperties>
</file>