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8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60" r:id="rId2"/>
    <p:sldId id="600" r:id="rId3"/>
    <p:sldId id="604" r:id="rId4"/>
    <p:sldId id="607" r:id="rId5"/>
    <p:sldId id="605" r:id="rId6"/>
    <p:sldId id="606" r:id="rId7"/>
    <p:sldId id="609" r:id="rId8"/>
    <p:sldId id="608" r:id="rId9"/>
    <p:sldId id="610" r:id="rId10"/>
    <p:sldId id="611" r:id="rId11"/>
    <p:sldId id="614" r:id="rId12"/>
    <p:sldId id="612" r:id="rId13"/>
    <p:sldId id="615" r:id="rId14"/>
    <p:sldId id="613" r:id="rId15"/>
    <p:sldId id="618" r:id="rId16"/>
    <p:sldId id="616" r:id="rId17"/>
    <p:sldId id="572" r:id="rId18"/>
  </p:sldIdLst>
  <p:sldSz cx="9906000" cy="6858000" type="A4"/>
  <p:notesSz cx="6770688" cy="9902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316BEF-6155-48B4-95CB-4E6AC5A620E7}">
          <p14:sldIdLst>
            <p14:sldId id="560"/>
            <p14:sldId id="600"/>
            <p14:sldId id="604"/>
            <p14:sldId id="607"/>
            <p14:sldId id="605"/>
            <p14:sldId id="606"/>
            <p14:sldId id="609"/>
            <p14:sldId id="608"/>
            <p14:sldId id="610"/>
            <p14:sldId id="611"/>
            <p14:sldId id="614"/>
            <p14:sldId id="612"/>
            <p14:sldId id="615"/>
            <p14:sldId id="613"/>
            <p14:sldId id="618"/>
            <p14:sldId id="616"/>
            <p14:sldId id="572"/>
          </p14:sldIdLst>
        </p14:section>
      </p14:sectionLst>
    </p:ext>
    <p:ext uri="{EFAFB233-063F-42B5-8137-9DF3F51BA10A}">
      <p15:sldGuideLst xmlns:p15="http://schemas.microsoft.com/office/powerpoint/2012/main">
        <p15:guide id="2" pos="5932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8" clrIdx="0"/>
  <p:cmAuthor id="2" name="Мария Елкина" initials="МЕ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448"/>
    <a:srgbClr val="FFC000"/>
    <a:srgbClr val="511616"/>
    <a:srgbClr val="007937"/>
    <a:srgbClr val="FFD965"/>
    <a:srgbClr val="C287CD"/>
    <a:srgbClr val="B98E3B"/>
    <a:srgbClr val="C00000"/>
    <a:srgbClr val="B5DDCE"/>
    <a:srgbClr val="CEE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9" autoAdjust="0"/>
    <p:restoredTop sz="95062" autoAdjust="0"/>
  </p:normalViewPr>
  <p:slideViewPr>
    <p:cSldViewPr>
      <p:cViewPr varScale="1">
        <p:scale>
          <a:sx n="104" d="100"/>
          <a:sy n="104" d="100"/>
        </p:scale>
        <p:origin x="1482" y="96"/>
      </p:cViewPr>
      <p:guideLst>
        <p:guide pos="5932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965" cy="496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5156" y="0"/>
            <a:ext cx="2933965" cy="496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3A59F-B44B-45F0-A7D9-499C74A2745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5967"/>
            <a:ext cx="2933965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5156" y="9405967"/>
            <a:ext cx="2933965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09A42-AC47-40A7-B961-78B59624B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31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2CFAB-925E-41F6-808C-6EAAB7FF4F3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2950"/>
            <a:ext cx="536098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069" y="4703842"/>
            <a:ext cx="5416550" cy="445627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5156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7542B-2DA2-49F2-B0ED-F8A402578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2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7542B-2DA2-49F2-B0ED-F8A402578CC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20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7542B-2DA2-49F2-B0ED-F8A402578CC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7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0" y="224736"/>
            <a:ext cx="2331209" cy="82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3429000"/>
            <a:ext cx="990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1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ин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2480" y="1052514"/>
            <a:ext cx="9361040" cy="5256806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272480" y="836712"/>
            <a:ext cx="9361040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tx2"/>
                </a:gs>
                <a:gs pos="97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4200000" scaled="0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537767" y="6464371"/>
            <a:ext cx="378531" cy="27699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36FEAD-D3D8-4387-96EF-AE404EAB1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2480" y="1052514"/>
            <a:ext cx="4680520" cy="5256806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052514"/>
            <a:ext cx="4597970" cy="5256806"/>
          </a:xfrm>
        </p:spPr>
        <p:txBody>
          <a:bodyPr>
            <a:noAutofit/>
          </a:bodyPr>
          <a:lstStyle>
            <a:lvl1pPr marL="0" indent="0">
              <a:buNone/>
              <a:defRPr lang="ru-RU" sz="16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lang="ru-RU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>
              <a:buNone/>
              <a:defRPr lang="ru-RU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lang="ru-RU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272480" y="836712"/>
            <a:ext cx="9361040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tx2"/>
                </a:gs>
                <a:gs pos="97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4200000" scaled="0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537767" y="6464371"/>
            <a:ext cx="378531" cy="27699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36FEAD-D3D8-4387-96EF-AE404EAB1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2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2480" y="1052514"/>
            <a:ext cx="4680520" cy="25200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052514"/>
            <a:ext cx="4597970" cy="2520000"/>
          </a:xfrm>
        </p:spPr>
        <p:txBody>
          <a:bodyPr>
            <a:noAutofit/>
          </a:bodyPr>
          <a:lstStyle>
            <a:lvl1pPr marL="0" indent="0">
              <a:buNone/>
              <a:defRPr lang="ru-RU" sz="16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lang="ru-RU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>
              <a:buNone/>
              <a:defRPr lang="ru-RU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lang="ru-RU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272480" y="836712"/>
            <a:ext cx="9361040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tx2"/>
                </a:gs>
                <a:gs pos="97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4200000" scaled="0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537767" y="6464371"/>
            <a:ext cx="378531" cy="27699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36FEAD-D3D8-4387-96EF-AE404EAB1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3"/>
          </p:nvPr>
        </p:nvSpPr>
        <p:spPr>
          <a:xfrm>
            <a:off x="272480" y="3716810"/>
            <a:ext cx="4680520" cy="25200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бъект 3"/>
          <p:cNvSpPr>
            <a:spLocks noGrp="1"/>
          </p:cNvSpPr>
          <p:nvPr>
            <p:ph sz="half" idx="14"/>
          </p:nvPr>
        </p:nvSpPr>
        <p:spPr>
          <a:xfrm>
            <a:off x="5035550" y="3716810"/>
            <a:ext cx="4597970" cy="2520000"/>
          </a:xfrm>
        </p:spPr>
        <p:txBody>
          <a:bodyPr>
            <a:noAutofit/>
          </a:bodyPr>
          <a:lstStyle>
            <a:lvl1pPr marL="0" indent="0">
              <a:buNone/>
              <a:defRPr lang="ru-RU" sz="16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lang="ru-RU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>
              <a:buNone/>
              <a:defRPr lang="ru-RU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lang="ru-RU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5616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512" y="1556793"/>
            <a:ext cx="9063957" cy="1362075"/>
          </a:xfrm>
        </p:spPr>
        <p:txBody>
          <a:bodyPr anchor="b">
            <a:noAutofit/>
          </a:bodyPr>
          <a:lstStyle>
            <a:lvl1pPr algn="l">
              <a:defRPr sz="3200" b="0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0512" y="2906713"/>
            <a:ext cx="9063957" cy="1500187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0" y="224736"/>
            <a:ext cx="2331209" cy="82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3429000"/>
            <a:ext cx="990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1556793"/>
            <a:ext cx="8841963" cy="1362075"/>
          </a:xfrm>
        </p:spPr>
        <p:txBody>
          <a:bodyPr anchor="b">
            <a:noAutofit/>
          </a:bodyPr>
          <a:lstStyle>
            <a:lvl1pPr algn="l">
              <a:defRPr sz="3200" b="0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841963" cy="1500187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37767" y="6464371"/>
            <a:ext cx="378531" cy="276999"/>
          </a:xfrm>
          <a:prstGeom prst="rect">
            <a:avLst/>
          </a:prstGeom>
        </p:spPr>
        <p:txBody>
          <a:bodyPr/>
          <a:lstStyle/>
          <a:p>
            <a:fld id="{FA36FEAD-D3D8-4387-96EF-AE404EAB156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0" y="224736"/>
            <a:ext cx="2331209" cy="82800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6309320"/>
            <a:ext cx="999355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95486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562074"/>
          </a:xfrm>
          <a:prstGeom prst="rect">
            <a:avLst/>
          </a:prstGeom>
        </p:spPr>
        <p:txBody>
          <a:bodyPr vert="horz" lIns="9000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480" y="1600201"/>
            <a:ext cx="93610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8464" y="6397428"/>
            <a:ext cx="756545" cy="34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2" r:id="rId3"/>
    <p:sldLayoutId id="2147483660" r:id="rId4"/>
    <p:sldLayoutId id="2147483659" r:id="rId5"/>
    <p:sldLayoutId id="2147483658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5.png"/><Relationship Id="rId3" Type="http://schemas.openxmlformats.org/officeDocument/2006/relationships/image" Target="../media/image3.emf"/><Relationship Id="rId7" Type="http://schemas.openxmlformats.org/officeDocument/2006/relationships/hyperlink" Target="https://www.youtube.com/channel/UCqUNsyxdinkinWIgYtD5E0A" TargetMode="Externa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hyperlink" Target="https://vk.com/nifiru" TargetMode="External"/><Relationship Id="rId5" Type="http://schemas.openxmlformats.org/officeDocument/2006/relationships/hyperlink" Target="http://www.nifi.ru/" TargetMode="External"/><Relationship Id="rId10" Type="http://schemas.openxmlformats.org/officeDocument/2006/relationships/image" Target="../media/image13.png"/><Relationship Id="rId4" Type="http://schemas.openxmlformats.org/officeDocument/2006/relationships/hyperlink" Target="http://www.nifj.ru/" TargetMode="External"/><Relationship Id="rId9" Type="http://schemas.openxmlformats.org/officeDocument/2006/relationships/hyperlink" Target="https://www.facebook.com/pages/%D0%9D%D0%98%D0%A4%D0%98-%D0%9C%D0%B8%D0%BD%D1%84%D0%B8%D0%BD%D0%B0-%D0%A0%D0%BE%D1%81%D1%81%D0%B8%D0%B8/341554669295295?ref=hl" TargetMode="External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>
            <a:spLocks noChangeArrowheads="1"/>
          </p:cNvSpPr>
          <p:nvPr/>
        </p:nvSpPr>
        <p:spPr bwMode="auto">
          <a:xfrm>
            <a:off x="776536" y="1484784"/>
            <a:ext cx="7848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Serif" panose="020A0603040505020204" pitchFamily="18" charset="-52"/>
              </a:rPr>
              <a:t>Вопросы эффективности антикризисных мероприятий на региональном уровне</a:t>
            </a:r>
            <a:endParaRPr lang="en-US" sz="2400" b="1" dirty="0">
              <a:solidFill>
                <a:schemeClr val="accent6">
                  <a:lumMod val="75000"/>
                  <a:lumOff val="25000"/>
                </a:scheme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7270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1.2 ПРЕДОСТАВЛЕНИЕ БЮДЖЕТНЫХ КРЕДИТОВ РЕГИОНАМ: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465" y="825412"/>
            <a:ext cx="9777535" cy="6032587"/>
          </a:xfrm>
        </p:spPr>
        <p:txBody>
          <a:bodyPr/>
          <a:lstStyle/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слабый эффект мягких бюджетных ограничений (в ответ на снижение собственных доходов увеличиваются  бюджетные кредиты), но коэффициент замещения близок к нулю (2-3 коп. на 1 руб.)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кризисные периоды эффект замещения выпадающих доходов бюджетными кредитами: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г.: существенно сильнее (11-20 коп. на 1 руб.)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г.: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г.: слабый (9 коп. на 1 руб.)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Гипотеза о равенстве друг другу коэффициентов кризисных периодов отвергается на 10%-м уровне значимости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малообеспеченных регионов (средний уровень БО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0,6,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численные результаты на слайдах не приводятся):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изменения размера бюджетного кредита от изменения собственных доходов в целом не выявлена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высокообеспеченных регионов (средний уровень БО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0,6,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численные результаты на слайдах не приводятся):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подтверждается гипотеза о поддержке выпадающих доходов обеспеченным регионам в кризис 2009 г.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6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" y="224322"/>
            <a:ext cx="9777535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2. ВЛИЯНИЕ МБТ В ПРЕДЫДУЩЕМ ГОДУ НА НАЛОГОВЫЕ И НЕНАЛОГОВЫЕ ДОХОДЫ КБР: СПЕЦИФИКАЦИЯ МОДЕЛИ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B01DCB-75CD-481B-B04E-2AED2EBA4AB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28464" y="944404"/>
                <a:ext cx="9777535" cy="5638958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∆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𝑶𝒘𝒏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_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𝒓𝒆𝒗</m:t>
                          </m:r>
                        </m:e>
                        <m:sub>
                          <m:r>
                            <a:rPr lang="ru-RU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𝒊𝒕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.∆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𝑇𝑟𝑎𝑛𝑠𝑓𝑒𝑟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.∆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𝑇𝑟𝑎𝑛𝑠𝑓𝑒𝑟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.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𝐶𝑟𝑖𝑠𝑖𝑠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ru-RU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ru-RU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.∆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𝑇𝑟𝑎𝑛𝑠𝑓𝑒𝑟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.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𝐶𝑟𝑖𝑠𝑖𝑠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𝛾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µ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ru-RU" sz="2000" i="1" dirty="0"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endParaRPr lang="ru-RU" sz="1800" i="1" dirty="0"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𝑶𝒘𝒏</m:t>
                      </m:r>
                      <m:r>
                        <a:rPr lang="ru-RU" b="1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_</m:t>
                      </m:r>
                      <m:r>
                        <a:rPr lang="ru-RU" b="1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𝒓𝒆𝒗</m:t>
                      </m:r>
                      <m:r>
                        <m:rPr>
                          <m:nor/>
                        </m:rPr>
                        <a:rPr lang="ru-RU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ru-RU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m:t>–налоговые и неналоговые доходы КБР</m:t>
                      </m:r>
                    </m:oMath>
                  </m:oMathPara>
                </a14:m>
                <a:endParaRPr lang="ru-RU" i="1" dirty="0"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𝑻𝒓𝒂𝒏𝒔𝒇𝒆𝒓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 – поддержка из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федерального бюджета консолидированному бюджету региона </a:t>
                </a:r>
                <a:r>
                  <a:rPr lang="en-US" sz="16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в момент 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(трансферты без субвенций)</a:t>
                </a: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𝐿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</m:t>
                    </m:r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лаг в 1 год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∆</m:t>
                    </m:r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указывает 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на изменение (прирост) переменной в период 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 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по сравнению с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t-1</a:t>
                </a:r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𝑪𝒓𝒊𝒔𝒊𝒔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sub>
                    </m:sSub>
                    <m:r>
                      <a:rPr lang="ru-RU" sz="1600" b="1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𝑪𝒓𝒊𝒔𝒊𝒔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фиктивные переменные кризисного года (2009 и 2015 гг.) 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индивидуальные эффекты региона, не меняющиеся во времени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индивидуальные эффекты года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𝜺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вектор случайной ошибки</a:t>
                </a:r>
                <a:r>
                  <a:rPr lang="ru-RU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𝑿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вектор контрольных переменных</a:t>
                </a:r>
                <a:r>
                  <a:rPr lang="ru-RU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 роста ВРП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логарифм численности населения региона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доля сельского хозяйства в ВДС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доля добывающей промышленности в ВДС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endParaRPr lang="ru-RU" sz="1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Панельные данные по регионам России за период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2005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–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2020 гг.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B01DCB-75CD-481B-B04E-2AED2EBA4A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8464" y="944404"/>
                <a:ext cx="9777535" cy="5638958"/>
              </a:xfrm>
              <a:blipFill>
                <a:blip r:embed="rId2"/>
                <a:stretch>
                  <a:fillRect l="-312" r="-3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6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2. ВЛИЯНИЕ МБТ В ПРЕДЫДУЩЕМ ГОДУ НА НАЛОГОВЫЕ И НЕНАЛОГОВЫЕ ДОХОДЫ КБР: РЕЗУЛЬТАТЫ РАСЧЕТОВ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12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Таблица 17">
                <a:extLst>
                  <a:ext uri="{FF2B5EF4-FFF2-40B4-BE49-F238E27FC236}">
                    <a16:creationId xmlns:a16="http://schemas.microsoft.com/office/drawing/2014/main" id="{E3F06279-3E0B-48FA-EAD1-7F98463F5CF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2069810"/>
                  </p:ext>
                </p:extLst>
              </p:nvPr>
            </p:nvGraphicFramePr>
            <p:xfrm>
              <a:off x="920552" y="908720"/>
              <a:ext cx="8496942" cy="56746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68352">
                      <a:extLst>
                        <a:ext uri="{9D8B030D-6E8A-4147-A177-3AD203B41FA5}">
                          <a16:colId xmlns:a16="http://schemas.microsoft.com/office/drawing/2014/main" val="2586323414"/>
                        </a:ext>
                      </a:extLst>
                    </a:gridCol>
                    <a:gridCol w="2664295">
                      <a:extLst>
                        <a:ext uri="{9D8B030D-6E8A-4147-A177-3AD203B41FA5}">
                          <a16:colId xmlns:a16="http://schemas.microsoft.com/office/drawing/2014/main" val="379125664"/>
                        </a:ext>
                      </a:extLst>
                    </a:gridCol>
                    <a:gridCol w="2664295">
                      <a:extLst>
                        <a:ext uri="{9D8B030D-6E8A-4147-A177-3AD203B41FA5}">
                          <a16:colId xmlns:a16="http://schemas.microsoft.com/office/drawing/2014/main" val="1678308197"/>
                        </a:ext>
                      </a:extLst>
                    </a:gridCol>
                  </a:tblGrid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Зависимая переменная: 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 dirty="0">
                              <a:effectLst/>
                            </a:rPr>
                            <a:t>Налоговых и неналоговых доходов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04162059"/>
                      </a:ext>
                    </a:extLst>
                  </a:tr>
                  <a:tr h="25833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FE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899354048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L</a:t>
                          </a:r>
                          <a:r>
                            <a:rPr lang="en-US" sz="1400" b="0" i="0" dirty="0">
                              <a:effectLst/>
                            </a:rPr>
                            <a:t>.</a:t>
                          </a:r>
                          <a:r>
                            <a:rPr lang="en-US" sz="1400" b="0" i="0" dirty="0">
                              <a:effectLst/>
                              <a:ea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Transfer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-0.0468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0.0413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833988547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(0.0920)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(0.3163)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11854191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>
                              <a:effectLst/>
                            </a:rPr>
                            <a:t>risis1</a:t>
                          </a:r>
                          <a:r>
                            <a:rPr lang="en-US" sz="1400" b="0" i="0" dirty="0">
                              <a:effectLst/>
                            </a:rPr>
                            <a:t>*</a:t>
                          </a:r>
                          <a:r>
                            <a:rPr lang="ru-RU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.∆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Transfer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0.4553*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1.6248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781369375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(0.2306)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(1.6000)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185008933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 err="1">
                              <a:effectLst/>
                            </a:rPr>
                            <a:t>risis</a:t>
                          </a:r>
                          <a:r>
                            <a:rPr lang="en-US" sz="1400" b="0" i="0" dirty="0">
                              <a:effectLst/>
                            </a:rPr>
                            <a:t>2*</a:t>
                          </a:r>
                          <a:r>
                            <a:rPr lang="ru-RU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.∆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Transfer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0.1486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0.4446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024836689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(0.2332)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(1.0652)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197990814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>
                              <a:effectLst/>
                            </a:rPr>
                            <a:t>Темп роста ВРП</a:t>
                          </a:r>
                          <a:endParaRPr lang="ru-RU" sz="1400" b="0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212,293.9041***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1211705.2181*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388936809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(54,298.8108)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(717,316.7075)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487148077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Логарифм численности населения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-2.6702e+06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-5.8222e+06**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6879999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(4235284.1817)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(2596585.8706)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21440926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>
                              <a:effectLst/>
                            </a:rPr>
                            <a:t>Доля сельского хозяйства</a:t>
                          </a:r>
                          <a:endParaRPr lang="ru-RU" sz="1400" b="0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-37,294.7131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452,904.9336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137508214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(30,522.7197)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(753,621.0202)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77514245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Доля добывающей промышленности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76,815.1114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-342495.9758***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676902285"/>
                      </a:ext>
                    </a:extLst>
                  </a:tr>
                  <a:tr h="25833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(55,975.2311)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(117,575.7598)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98585863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b="0" i="0" dirty="0">
                              <a:effectLst/>
                            </a:rPr>
                            <a:t>L.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i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Own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_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rev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1.5877*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182859258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(0.9405)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141600587"/>
                      </a:ext>
                    </a:extLst>
                  </a:tr>
                  <a:tr h="24561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Тест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b="0" i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b="0" i="0">
                                      <a:effectLst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ru-RU" sz="1400" b="0" i="0">
                                      <a:effectLst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ru-RU" sz="1400" b="0" i="0">
                                      <a:effectLst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400" b="0" i="0">
                                  <a:effectLst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1400" b="0" i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400" b="0" i="0">
                                      <a:effectLst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ru-RU" sz="1400" b="0" i="0">
                                      <a:effectLst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1400" b="0" i="1" smtClean="0">
                                  <a:effectLst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400" b="0" i="0" dirty="0">
                              <a:effectLst/>
                            </a:rPr>
                            <a:t>(</a:t>
                          </a:r>
                          <a:r>
                            <a:rPr lang="en-US" sz="1400" b="0" i="0" dirty="0">
                              <a:effectLst/>
                            </a:rPr>
                            <a:t>p</a:t>
                          </a:r>
                          <a:r>
                            <a:rPr lang="ru-RU" sz="1400" b="0" i="0" dirty="0">
                              <a:effectLst/>
                            </a:rPr>
                            <a:t>-значение)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0.2947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0.5120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58158815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Предельный эффект</a:t>
                          </a:r>
                          <a:r>
                            <a:rPr lang="en-US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>
                              <a:effectLst/>
                            </a:rPr>
                            <a:t>risis1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0.4191**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1.6978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058970973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(0.2086)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(1.7123)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179834648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Предельный эффект</a:t>
                          </a:r>
                          <a:r>
                            <a:rPr lang="en-US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>
                              <a:effectLst/>
                            </a:rPr>
                            <a:t>risis2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0.1343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0.6018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97295964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(0.2189)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(1.2283)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2707147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Таблица 17">
                <a:extLst>
                  <a:ext uri="{FF2B5EF4-FFF2-40B4-BE49-F238E27FC236}">
                    <a16:creationId xmlns:a16="http://schemas.microsoft.com/office/drawing/2014/main" id="{E3F06279-3E0B-48FA-EAD1-7F98463F5CF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2069810"/>
                  </p:ext>
                </p:extLst>
              </p:nvPr>
            </p:nvGraphicFramePr>
            <p:xfrm>
              <a:off x="920552" y="908720"/>
              <a:ext cx="8496942" cy="56746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68352">
                      <a:extLst>
                        <a:ext uri="{9D8B030D-6E8A-4147-A177-3AD203B41FA5}">
                          <a16:colId xmlns:a16="http://schemas.microsoft.com/office/drawing/2014/main" val="2586323414"/>
                        </a:ext>
                      </a:extLst>
                    </a:gridCol>
                    <a:gridCol w="2664295">
                      <a:extLst>
                        <a:ext uri="{9D8B030D-6E8A-4147-A177-3AD203B41FA5}">
                          <a16:colId xmlns:a16="http://schemas.microsoft.com/office/drawing/2014/main" val="379125664"/>
                        </a:ext>
                      </a:extLst>
                    </a:gridCol>
                    <a:gridCol w="2664295">
                      <a:extLst>
                        <a:ext uri="{9D8B030D-6E8A-4147-A177-3AD203B41FA5}">
                          <a16:colId xmlns:a16="http://schemas.microsoft.com/office/drawing/2014/main" val="1678308197"/>
                        </a:ext>
                      </a:extLst>
                    </a:gridCol>
                  </a:tblGrid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7229" r="-168462" b="-10409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04162059"/>
                      </a:ext>
                    </a:extLst>
                  </a:tr>
                  <a:tr h="25833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FE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899354048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111250" r="-168462" b="-9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-0.0468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0.0413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833988547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(0.0920)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(0.3163)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11854191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208642" r="-168462" b="-867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0.4553*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1.6248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781369375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(0.2306)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(1.6000)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185008933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312500" r="-168462" b="-77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0.1486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0.4446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024836689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(0.2332)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(1.0652)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197990814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>
                              <a:effectLst/>
                            </a:rPr>
                            <a:t>Темп роста ВРП</a:t>
                          </a:r>
                          <a:endParaRPr lang="ru-RU" sz="1400" b="0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212,293.9041***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1211705.2181*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388936809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(54,298.8108)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(717,316.7075)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487148077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Логарифм численности населения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-2.6702e+06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-5.8222e+06**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6879999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(4235284.1817)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(2596585.8706)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21440926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>
                              <a:effectLst/>
                            </a:rPr>
                            <a:t>Доля сельского хозяйства</a:t>
                          </a:r>
                          <a:endParaRPr lang="ru-RU" sz="1400" b="0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-37,294.7131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452,904.9336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137508214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(30,522.7197)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(753,621.0202)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77514245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Доля добывающей промышленности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76,815.1114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-342495.9758***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676902285"/>
                      </a:ext>
                    </a:extLst>
                  </a:tr>
                  <a:tr h="25833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(55,975.2311)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(117,575.7598)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985858639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808642" r="-168462" b="-267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1.5877*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182859258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(0.9405)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141600587"/>
                      </a:ext>
                    </a:extLst>
                  </a:tr>
                  <a:tr h="2456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1840000" r="-168462" b="-44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0.2947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0.5120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58158815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970000" r="-168462" b="-12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0.4191**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1.6978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058970973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(0.2086)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(1.7123)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179834648"/>
                      </a:ext>
                    </a:extLst>
                  </a:tr>
                  <a:tr h="245617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385" t="-1056790" r="-168462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0.1343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0.6018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97295964"/>
                      </a:ext>
                    </a:extLst>
                  </a:tr>
                  <a:tr h="2456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(0.2189)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(1.2283)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2707147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98493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2. ВЛИЯНИЕ МБТ В ПРЕДЫДУЩЕМ ГОДУ НА НАЛОГОВЫЕ И НЕНАЛОГОВЫЕ ДОХОДЫ КБР: РЕЗУЛЬТАТЫ РАСЧЕТОВ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13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6">
                <a:extLst>
                  <a:ext uri="{FF2B5EF4-FFF2-40B4-BE49-F238E27FC236}">
                    <a16:creationId xmlns:a16="http://schemas.microsoft.com/office/drawing/2014/main" id="{440CD772-E90B-A0E2-5BC4-EAB65A5389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8735566"/>
                  </p:ext>
                </p:extLst>
              </p:nvPr>
            </p:nvGraphicFramePr>
            <p:xfrm>
              <a:off x="344488" y="913878"/>
              <a:ext cx="9001000" cy="5231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04256">
                      <a:extLst>
                        <a:ext uri="{9D8B030D-6E8A-4147-A177-3AD203B41FA5}">
                          <a16:colId xmlns:a16="http://schemas.microsoft.com/office/drawing/2014/main" val="223731702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2265429589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1031775471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2863422240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1090871056"/>
                        </a:ext>
                      </a:extLst>
                    </a:gridCol>
                  </a:tblGrid>
                  <a:tr h="173890">
                    <a:tc rowSpan="3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Зависимая переменная: 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Собственных доходов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922205314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FE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FE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34355267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solidFill>
                                <a:srgbClr val="FF0000"/>
                              </a:solidFill>
                              <a:effectLst/>
                            </a:rPr>
                            <a:t>Обеспеченные регионы</a:t>
                          </a:r>
                          <a:endParaRPr lang="ru-RU" sz="1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solidFill>
                                <a:srgbClr val="FF0000"/>
                              </a:solidFill>
                              <a:effectLst/>
                            </a:rPr>
                            <a:t>Малообеспеченные регионы</a:t>
                          </a:r>
                          <a:endParaRPr lang="ru-RU" sz="1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4347912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L</a:t>
                          </a:r>
                          <a:r>
                            <a:rPr lang="en-US" sz="1400" b="0" i="0" dirty="0">
                              <a:effectLst/>
                            </a:rPr>
                            <a:t>.</a:t>
                          </a:r>
                          <a:r>
                            <a:rPr lang="en-US" sz="1400" b="0" i="0" dirty="0">
                              <a:effectLst/>
                              <a:ea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Transfer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-0.0032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-0.0563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-0.0279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-0.0752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631008426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(0.0930)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(0.2900)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(0.0404)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(0.1055)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60181758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>
                              <a:effectLst/>
                            </a:rPr>
                            <a:t>risis1</a:t>
                          </a:r>
                          <a:r>
                            <a:rPr lang="en-US" sz="1400" b="0" i="0" dirty="0">
                              <a:effectLst/>
                            </a:rPr>
                            <a:t>*</a:t>
                          </a:r>
                          <a:r>
                            <a:rPr lang="ru-RU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.∆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Transfer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0.3442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0.5589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0.3686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0.6891***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245192329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(0.2538)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(1.3252)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(0.2424)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(0.2166)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111063319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 err="1">
                              <a:effectLst/>
                            </a:rPr>
                            <a:t>risis</a:t>
                          </a:r>
                          <a:r>
                            <a:rPr lang="en-US" sz="1400" b="0" i="0" dirty="0">
                              <a:effectLst/>
                            </a:rPr>
                            <a:t>2*</a:t>
                          </a:r>
                          <a:r>
                            <a:rPr lang="ru-RU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.∆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Transfer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0.2826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1.1876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0.0141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-0.1247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57870536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(0.4131)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(1.4853)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(0.1486)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(0.2721)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180221529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Темп роста ВРП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278,386.8140***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2032370.8324***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37,111.2561*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233,536.1332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315130501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(73,483.7482)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(715,984.1667)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(20,058.6692)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(243,202.8499)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29146684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Логарифм численности населения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-6.6181e+06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-6.7056e+06**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-807610.2948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65,893.5129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340410938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(6251287.0018)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(3188280.3472)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(2024749.9613)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(606,416.1533)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042676318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Доля сельского хозяйства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-70,882.4966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38,271.5744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-8,086.3186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-11,614.8389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027834721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(97,399.2209)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(735,515.3665)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(11,294.0993)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(90,456.2292)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22978008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Доля добывающей промышленности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72,514.4637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-396686.1221**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58,021.7515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-41,347.3762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317422896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(74,015.5129)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(173,104.9567)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(36,660.3955)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(27,150.9054)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243508954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b="0" i="0" dirty="0">
                              <a:effectLst/>
                            </a:rPr>
                            <a:t>L.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i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Own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_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rev</m:t>
                              </m:r>
                            </m:oMath>
                          </a14:m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0.9441*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0.2451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592105107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(0.4893)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(0.4679)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01123551"/>
                      </a:ext>
                    </a:extLst>
                  </a:tr>
                  <a:tr h="17734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Тест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b="0" i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ru-RU" sz="1400" b="0" i="0">
                                      <a:effectLst/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ru-RU" sz="1400" b="0" i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400" b="0" i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1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400" b="0" i="0">
                                      <a:effectLst/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ru-RU" sz="1400" b="0" i="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1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400" b="0" i="0" dirty="0">
                              <a:effectLst/>
                            </a:rPr>
                            <a:t>(</a:t>
                          </a:r>
                          <a:r>
                            <a:rPr lang="en-US" sz="1400" b="0" i="0" dirty="0">
                              <a:effectLst/>
                            </a:rPr>
                            <a:t>p</a:t>
                          </a:r>
                          <a:r>
                            <a:rPr lang="ru-RU" sz="1400" b="0" i="0" dirty="0">
                              <a:effectLst/>
                            </a:rPr>
                            <a:t>-значение)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0.8866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0.7772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0.0900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0.0062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637606291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Предельный эффект</a:t>
                          </a:r>
                          <a:r>
                            <a:rPr lang="en-US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>
                              <a:effectLst/>
                            </a:rPr>
                            <a:t>risis1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0.3611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0.5872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0.3416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0.6050**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555356347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(0.2463)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(1.2915)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(0.2217)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(0.2697)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841707694"/>
                      </a:ext>
                    </a:extLst>
                  </a:tr>
                  <a:tr h="173890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0" i="0" dirty="0">
                              <a:effectLst/>
                            </a:rPr>
                            <a:t>Предельный эффект</a:t>
                          </a:r>
                          <a:r>
                            <a:rPr lang="en-US" sz="1400" b="0" i="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L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sz="1400" b="0" i="0" dirty="0">
                              <a:effectLst/>
                            </a:rPr>
                            <a:t>C</a:t>
                          </a:r>
                          <a:r>
                            <a:rPr lang="ru-RU" sz="1400" b="0" i="0" dirty="0">
                              <a:effectLst/>
                            </a:rPr>
                            <a:t>risis2</a:t>
                          </a:r>
                          <a:endParaRPr lang="ru-RU" sz="1400" b="0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0.3040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1.1711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0.0124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-0.1507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331471508"/>
                      </a:ext>
                    </a:extLst>
                  </a:tr>
                  <a:tr h="17389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(0.4160)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(1.5317)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(0.1301)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(0.2893)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519409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6">
                <a:extLst>
                  <a:ext uri="{FF2B5EF4-FFF2-40B4-BE49-F238E27FC236}">
                    <a16:creationId xmlns:a16="http://schemas.microsoft.com/office/drawing/2014/main" id="{440CD772-E90B-A0E2-5BC4-EAB65A5389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8735566"/>
                  </p:ext>
                </p:extLst>
              </p:nvPr>
            </p:nvGraphicFramePr>
            <p:xfrm>
              <a:off x="344488" y="913878"/>
              <a:ext cx="9001000" cy="5231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04256">
                      <a:extLst>
                        <a:ext uri="{9D8B030D-6E8A-4147-A177-3AD203B41FA5}">
                          <a16:colId xmlns:a16="http://schemas.microsoft.com/office/drawing/2014/main" val="223731702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2265429589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1031775471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2863422240"/>
                        </a:ext>
                      </a:extLst>
                    </a:gridCol>
                    <a:gridCol w="1674186">
                      <a:extLst>
                        <a:ext uri="{9D8B030D-6E8A-4147-A177-3AD203B41FA5}">
                          <a16:colId xmlns:a16="http://schemas.microsoft.com/office/drawing/2014/main" val="1090871056"/>
                        </a:ext>
                      </a:extLst>
                    </a:gridCol>
                  </a:tblGrid>
                  <a:tr h="217043">
                    <a:tc rowSpan="3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Зависимая переменная: 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Собственных доходов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922205314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FE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FE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34355267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solidFill>
                                <a:srgbClr val="FF0000"/>
                              </a:solidFill>
                              <a:effectLst/>
                            </a:rPr>
                            <a:t>Обеспеченные регионы</a:t>
                          </a:r>
                          <a:endParaRPr lang="ru-RU" sz="1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solidFill>
                                <a:srgbClr val="FF0000"/>
                              </a:solidFill>
                              <a:effectLst/>
                            </a:rPr>
                            <a:t>Малообеспеченные регионы</a:t>
                          </a:r>
                          <a:endParaRPr lang="ru-RU" sz="1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4347912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160563" r="-291534" b="-9845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-0.0032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-0.0563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-0.0279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-0.0752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631008426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(0.0930)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(0.2900)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(0.0404)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(0.1055)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60181758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256944" r="-291534" b="-8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0.3442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0.5589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0.3686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0.6891***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245192329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(0.2538)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(1.3252)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(0.2424)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(0.2166)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111063319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361972" r="-291534" b="-783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0.2826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1.1876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0.0141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-0.1247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57870536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(0.4131)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(1.4853)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(0.1486)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(0.2721)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180221529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Темп роста ВРП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278,386.8140***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2032370.8324***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37,111.2561*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233,536.1332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315130501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(73,483.7482)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(715,984.1667)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(20,058.6692)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(243,202.8499)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29146684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Логарифм численности населения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-6.6181e+06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-6.7056e+06**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-807610.2948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65,893.5129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340410938"/>
                      </a:ext>
                    </a:extLst>
                  </a:tr>
                  <a:tr h="22828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(6251287.0018)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(3188280.3472)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(2024749.9613)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(606,416.1533)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042676318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Доля сельского хозяйства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-70,882.4966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38,271.5744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-8,086.3186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-11,614.8389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4027834721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(97,399.2209)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(735,515.3665)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(11,294.0993)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(90,456.2292)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22978008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Доля добывающей промышленности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72,514.4637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-396686.1221**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58,021.7515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-41,347.3762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317422896"/>
                      </a:ext>
                    </a:extLst>
                  </a:tr>
                  <a:tr h="22828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(74,015.5129)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(173,104.9567)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(36,660.3955)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(27,150.9054)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243508954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856944" r="-291534" b="-2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0.9441*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0.2451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592105107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(0.4893)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(0.4679)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380112355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1968571" r="-291534" b="-4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0.8866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0.7772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>
                              <a:effectLst/>
                            </a:rPr>
                            <a:t>0.0900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400" dirty="0">
                              <a:effectLst/>
                            </a:rPr>
                            <a:t>0.0062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637606291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1005556" r="-291534" b="-1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0.3611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0.5872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0.3416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0.6050**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555356347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(0.2463)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(1.2915)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(0.2217)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(0.2697)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841707694"/>
                      </a:ext>
                    </a:extLst>
                  </a:tr>
                  <a:tr h="21704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7625" marR="47625" marT="0" marB="0" anchor="ctr">
                        <a:blipFill>
                          <a:blip r:embed="rId3"/>
                          <a:stretch>
                            <a:fillRect l="-265" t="-1121127" r="-291534" b="-239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0.3040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1.1711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0.0124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>
                              <a:effectLst/>
                            </a:rPr>
                            <a:t>-0.1507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1331471508"/>
                      </a:ext>
                    </a:extLst>
                  </a:tr>
                  <a:tr h="21704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(0.4160)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(1.5317)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(0.1301)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ru-RU" sz="1400" dirty="0">
                              <a:effectLst/>
                            </a:rPr>
                            <a:t>(0.2893)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625" marR="47625" marT="0" marB="0" anchor="ctr"/>
                    </a:tc>
                    <a:extLst>
                      <a:ext uri="{0D108BD9-81ED-4DB2-BD59-A6C34878D82A}">
                        <a16:rowId xmlns:a16="http://schemas.microsoft.com/office/drawing/2014/main" val="251940953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9715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88640"/>
            <a:ext cx="936104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2. ВЛИЯТИЕ МБТ В ПРЕДЫДУЩЕМ ГОДУ НА НАЛОГОВЫЕ И НЕНАЛОГОВЫЕ ДОХОДЫ КБР: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465" y="1268760"/>
            <a:ext cx="9777535" cy="5589239"/>
          </a:xfrm>
        </p:spPr>
        <p:txBody>
          <a:bodyPr/>
          <a:lstStyle/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не обнаружено реакции поступлений налоговых и неналоговых доходов на изменение объема трансфертов из федерального бюджета регионам 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2009 году положительное влияние имело место быть в основном в части менее обеспеченных регионов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3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3. ЭФФЕКТ ОТ МЕР ПОДДЕРЖКИ МСП В 2020 г.: РЕЗУЛЬТАТЫ РАСЧЕТОВ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440CD772-E90B-A0E2-5BC4-EAB65A538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77453"/>
              </p:ext>
            </p:extLst>
          </p:nvPr>
        </p:nvGraphicFramePr>
        <p:xfrm>
          <a:off x="344488" y="913878"/>
          <a:ext cx="90010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23731702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265429589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1031775471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863422240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1090871056"/>
                    </a:ext>
                  </a:extLst>
                </a:gridCol>
              </a:tblGrid>
              <a:tr h="173890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922205314"/>
                  </a:ext>
                </a:extLst>
              </a:tr>
              <a:tr h="173890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Зависимая переменная: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 роста налоговых доходов по НСД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 роста количества МСП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 роста налоговых доходов по НСД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 роста количества МСП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834355267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 роста числа используемых мер поддержки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0.0009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0.0005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0.0007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0.0004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544347912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(0.0030)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(0.0012)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(0.0031)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(0.0012)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631008426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 роста финансовой поддержки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-0.0368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0.0170**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-0.0316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0.0187***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0181758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(0.0284)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(0.0068)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(0.0242)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(0.0066)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245192329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дополнительных льгот по УСН и ЕСХН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0.0970***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0.0139**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0.0931***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0.0127*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111063319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(0.0287)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(0.0061)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(0.0298)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(0.0065)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57870536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D.lnGRPnpc</a:t>
                      </a:r>
                    </a:p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Прирост логарифма подушевого ВРП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-0.2778**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0.0623*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-0.2900**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0.0586*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180221529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(0.1391)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(0.0319)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(0.1413)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(0.0338)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315130501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lnGRPnpc</a:t>
                      </a:r>
                    </a:p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Логарифм подушевого ВРП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0.0321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0.0084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0.0370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0.0099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829146684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(0.0257)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(0.0081)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(0.0282)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(0.0072)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340410938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сельского хозяйства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0.0018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-0.0000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0.0021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0.0000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42676318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(0.0017)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(0.0003)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(0.0018)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(0.0003)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027834721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добывающей промышленности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-0.0015**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-0.0000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-0.0017**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-0.0001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22978008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(0.0007)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(0.0002)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(0.0008)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(0.0002)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317422896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Избыточная смертность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-0.0001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-0.0000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243508954"/>
                  </a:ext>
                </a:extLst>
              </a:tr>
              <a:tr h="17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(0.0001)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592105107"/>
                  </a:ext>
                </a:extLst>
              </a:tr>
              <a:tr h="17389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Константа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0.6090*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0.8272***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0.5674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0.8144***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801123551"/>
                  </a:ext>
                </a:extLst>
              </a:tr>
              <a:tr h="177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(0.3304)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(0.1071)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(0.3495)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(0.1008)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637606291"/>
                  </a:ext>
                </a:extLst>
              </a:tr>
              <a:tr h="17389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наблюдений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555356347"/>
                  </a:ext>
                </a:extLst>
              </a:tr>
              <a:tr h="173890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R-квадрат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0.4374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0.2142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0.4441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0.2231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84170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683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88640"/>
            <a:ext cx="9361040" cy="562074"/>
          </a:xfrm>
        </p:spPr>
        <p:txBody>
          <a:bodyPr>
            <a:normAutofit/>
          </a:bodyPr>
          <a:lstStyle/>
          <a:p>
            <a:r>
              <a:rPr lang="ru-RU" dirty="0"/>
              <a:t>ОБЩИЕ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465" y="887747"/>
            <a:ext cx="9777535" cy="5853623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Предоставление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трансфертов регионам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федеральным центром политика распределения поддержки регионов с помощью трансфертов в кризисные годы значимо отличалась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 на снижение собственных доходов трансферты несколько увеличиваются в тот же год (мягкие бюджетные ограничения). Для менее обеспеченных регионов этого эффекта нет. 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кризис данный эффект замещения трансфертами выпадающих доходов проявляется в большей степени (особенно в кризис 2020 г.)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800" b="1" dirty="0">
                <a:solidFill>
                  <a:srgbClr val="019448"/>
                </a:solidFill>
              </a:rPr>
              <a:t>Предоставление</a:t>
            </a:r>
            <a:r>
              <a:rPr lang="en-US" sz="1800" b="1" dirty="0">
                <a:solidFill>
                  <a:srgbClr val="019448"/>
                </a:solidFill>
              </a:rPr>
              <a:t> </a:t>
            </a:r>
            <a:r>
              <a:rPr lang="ru-RU" sz="1800" b="1" dirty="0">
                <a:solidFill>
                  <a:srgbClr val="019448"/>
                </a:solidFill>
              </a:rPr>
              <a:t>регионам бюджетных кредитов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слабый эффект чистого роста бюджетных кредитов в ответ на снижение налоговых и неналоговых доходов, но коэффициент замещения близок к нулю. Для менее обеспеченных регионов этого эффекта нет. 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кризисные периоды эффект замещения выпадающих доходов бюджетными кредитами проявляется в большей степени (особенно в кризис 2009 г.)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800" b="1" dirty="0">
                <a:solidFill>
                  <a:srgbClr val="019448"/>
                </a:solidFill>
              </a:rPr>
              <a:t>Влияние МБТ в предыдущем году на налоговые и неналоговые доходы КБР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не обнаружено реакции поступлений налоговых и неналоговых доходов на изменение объема трансфертов из федерального бюджета регионам 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2009 году положительное влияние имело место в основном в части менее обеспеченных регионов</a:t>
            </a:r>
          </a:p>
          <a:p>
            <a:pPr marL="285750" marR="0" lvl="0" indent="-28575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1800" b="1" dirty="0">
                <a:solidFill>
                  <a:srgbClr val="019448"/>
                </a:solidFill>
              </a:rPr>
              <a:t>Поддержка МСП в 2020 г.: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финансовая поддержка оказала положительное влияние на число МСП, но не на объем генерируемых ими налоговых доходов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дополнительных налоговых льгот оказало положительное влияние как на число МСП, так и на объем генерируемых ими налоговых доходов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46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429000"/>
            <a:ext cx="9906000" cy="3429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3414" y="925039"/>
            <a:ext cx="7560840" cy="1745925"/>
          </a:xfrm>
        </p:spPr>
        <p:txBody>
          <a:bodyPr/>
          <a:lstStyle/>
          <a:p>
            <a:r>
              <a:rPr lang="ru-RU" sz="2800" dirty="0">
                <a:latin typeface="PT Serif" panose="020A0603040505020204" pitchFamily="18" charset="0"/>
              </a:rPr>
              <a:t>НАУЧНО-ИССЛЕДОВАТЕЛЬСКИЙ ФИНАНСОВЫЙ ИНСТИТУТ </a:t>
            </a:r>
            <a:br>
              <a:rPr lang="ru-RU" sz="2800" dirty="0">
                <a:latin typeface="PT Serif" panose="020A0603040505020204" pitchFamily="18" charset="0"/>
              </a:rPr>
            </a:br>
            <a:r>
              <a:rPr lang="ru-RU" sz="2800" dirty="0" err="1">
                <a:latin typeface="PT Serif" panose="020A0603040505020204" pitchFamily="18" charset="0"/>
              </a:rPr>
              <a:t>минфина</a:t>
            </a:r>
            <a:r>
              <a:rPr lang="ru-RU" sz="2800" dirty="0">
                <a:latin typeface="PT Serif" panose="020A0603040505020204" pitchFamily="18" charset="0"/>
              </a:rPr>
              <a:t> России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52600" y="2996952"/>
            <a:ext cx="5112568" cy="2508299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PT Serif" panose="020A060304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127006, г. Москва, 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PT Serif" panose="020A060304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Настасьинский пер., д. 3, стр. 2</a:t>
            </a: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latin typeface="PT Serif" panose="020A06030405050202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PT Serif" panose="020A060304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+7 (495) 699-74-14</a:t>
            </a:r>
          </a:p>
          <a:p>
            <a:pPr>
              <a:spcBef>
                <a:spcPts val="0"/>
              </a:spcBef>
            </a:pPr>
            <a:br>
              <a:rPr lang="ru-RU" sz="1800" dirty="0">
                <a:solidFill>
                  <a:schemeClr val="tx1"/>
                </a:solidFill>
                <a:latin typeface="PT Serif" panose="020A0603040505020204" pitchFamily="18" charset="0"/>
              </a:rPr>
            </a:br>
            <a:endParaRPr lang="ru-RU" sz="1800" dirty="0">
              <a:solidFill>
                <a:schemeClr val="tx1"/>
              </a:solidFill>
              <a:highlight>
                <a:srgbClr val="FFFF00"/>
              </a:highlight>
              <a:latin typeface="PT Serif" panose="020A060304050502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PT Serif" panose="020A0603040505020204" pitchFamily="18" charset="0"/>
                <a:hlinkClick r:id="rId4"/>
              </a:rPr>
              <a:t>www.nifi.ru</a:t>
            </a:r>
            <a:endParaRPr lang="en-US" sz="1800" dirty="0">
              <a:solidFill>
                <a:schemeClr val="tx1"/>
              </a:solidFill>
              <a:latin typeface="PT Serif" panose="020A0603040505020204" pitchFamily="18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  <a:latin typeface="PT Serif" panose="020A0603040505020204" pitchFamily="18" charset="0"/>
              <a:hlinkClick r:id="rId5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7" t="54606" r="73001" b="28628"/>
          <a:stretch/>
        </p:blipFill>
        <p:spPr>
          <a:xfrm>
            <a:off x="833414" y="3785264"/>
            <a:ext cx="568404" cy="521037"/>
          </a:xfrm>
          <a:prstGeom prst="rect">
            <a:avLst/>
          </a:prstGeom>
        </p:spPr>
      </p:pic>
      <p:pic>
        <p:nvPicPr>
          <p:cNvPr id="7" name="Рисунок 6">
            <a:hlinkClick r:id="rId7"/>
          </p:cNvPr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48" r="33705" b="75557"/>
          <a:stretch/>
        </p:blipFill>
        <p:spPr>
          <a:xfrm>
            <a:off x="1698401" y="5806467"/>
            <a:ext cx="329493" cy="376570"/>
          </a:xfrm>
          <a:prstGeom prst="rect">
            <a:avLst/>
          </a:prstGeom>
        </p:spPr>
      </p:pic>
      <p:pic>
        <p:nvPicPr>
          <p:cNvPr id="8" name="Рисунок 7">
            <a:hlinkClick r:id="rId9"/>
          </p:cNvPr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1" t="68859" r="77014" b="18228"/>
          <a:stretch/>
        </p:blipFill>
        <p:spPr>
          <a:xfrm>
            <a:off x="1338361" y="5817939"/>
            <a:ext cx="253456" cy="348503"/>
          </a:xfrm>
          <a:prstGeom prst="rect">
            <a:avLst/>
          </a:prstGeom>
        </p:spPr>
      </p:pic>
      <p:pic>
        <p:nvPicPr>
          <p:cNvPr id="9" name="Рисунок 8">
            <a:hlinkClick r:id="rId11"/>
          </p:cNvPr>
          <p:cNvPicPr>
            <a:picLocks noChangeAspect="1"/>
          </p:cNvPicPr>
          <p:nvPr/>
        </p:nvPicPr>
        <p:blipFill rotWithShape="1"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18" t="20593" r="44732" b="70016"/>
          <a:stretch/>
        </p:blipFill>
        <p:spPr>
          <a:xfrm>
            <a:off x="833414" y="5906986"/>
            <a:ext cx="431515" cy="26554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14" y="4528294"/>
            <a:ext cx="539984" cy="5399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5" y="3140968"/>
            <a:ext cx="426303" cy="3471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0067" y="4149079"/>
            <a:ext cx="647828" cy="58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и цели исследований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6851" y="944404"/>
            <a:ext cx="9361040" cy="543692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/>
                </a:solidFill>
              </a:rPr>
              <a:t>Актуальность исследований: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За прошедшие пятнадцать лет экономика РФ испытала по крайней мере три масштабных кризиса: 2008-2009, 2014-2015 и 2020-2021 гг. Поддержка регионов – одно из важнейших направлений реализации антикризисных мер, поскольку именно на региональном уровне сосредоточено большинство полномочий, связанных с обеспечением конституционных гарантий гражданам страны.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В связи с этим возникают вопросы: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Как регионы реагировали на антикризисные мероприятия?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В какую сторону нужно корректировать федеральную антикризисную политику в отношении регионов?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/>
                </a:solidFill>
              </a:rPr>
              <a:t>Цель исследований: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Оценка влияния антикризисной бюджетной политики, проводимой федеральным центром в отношении субнационального уровня, на сбалансированность и устойчивость бюджетов субъектов РФ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5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Исследовательские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6851" y="944404"/>
            <a:ext cx="9361040" cy="5436924"/>
          </a:xfrm>
        </p:spPr>
        <p:txBody>
          <a:bodyPr/>
          <a:lstStyle/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/>
              <a:t>Каковы сходства и различия антикризисной бюджетной политики (АБП) федерации по отношению к регионам в России и других федеративных странах (США, Канада, Германия, Австралия, Бразилия и др.)?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/>
              <a:t>Зависит ли размер финансовой помощи регионам (межбюджетные трансферты и бюджетные кредиты) от динамики собственных налоговых и неналоговых доходов регионов?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/>
              <a:t>Какое влияние поддержка регионов в кризисный год оказывает на собственные доходы следующего года?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/>
              <a:t>Одинаковы ли эти зависимости (при их наличии) в кризисные годы, а также для разных типов регионов (структура экономики, уровень БО)?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/>
              <a:t>Какие инструменты АБП, в отношении каких типов регионов и с учетом каких особенностей кризиса более эффективны?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9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Исследовательские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6851" y="836712"/>
            <a:ext cx="9361040" cy="583264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/>
                </a:solidFill>
              </a:rPr>
              <a:t>Кризис 2008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lang="ru-RU" sz="2000" b="1" dirty="0">
                <a:solidFill>
                  <a:schemeClr val="tx2"/>
                </a:solidFill>
              </a:rPr>
              <a:t>2009 гг. (мировой финансовый кризис):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Мировая экономика (ВВП): мир (– 2,3%), Россия (– 7,8%), Германия (– 5,6%), Великобритания (– 4,3%), Франция (– 2,9%), США (– на 2,4%), Япония (– 5,4%).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Россия: 	снижение  спроса и цен на товары сырьевого экспорта, уход инвесторов, сокращение банковского сектора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Кризис 2014–2015 гг.: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Мировая экономика: практически незаметен (некоторые исследователи отмечают завершение 30-летнего </a:t>
            </a:r>
            <a:r>
              <a:rPr lang="ru-RU" sz="1800" dirty="0" err="1"/>
              <a:t>суперцикла</a:t>
            </a:r>
            <a:r>
              <a:rPr lang="ru-RU" sz="1800" dirty="0"/>
              <a:t> сырьевых товаров, инвестиционный спад)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Россия: падение цен на нефть, введение санкций из-за событий на Украине, сильное падение курса рубля, сокращение экспорта, отток капитала, инфляция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Кризис 2020–2021 гг. (пандемия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COVID-19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1944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Мировая экономика (ВВП): мир (– 4,3%), Россия (– 2,7%), Германия (– 3,8%), Великобритания (– 8,8%), Франция (– 7,1%), США (– 2,3%), Япония (– 3,7%).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Россия: сокращение внешнего и внутреннего спроса, падение цен на энергоносители, ограничение хозяйственной деятельности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24322"/>
            <a:ext cx="936104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</a:t>
            </a:r>
            <a:r>
              <a:rPr lang="en-US" dirty="0"/>
              <a:t> </a:t>
            </a:r>
            <a:r>
              <a:rPr lang="ru-RU" dirty="0"/>
              <a:t>ПО ИТОГАМ СРАВНЕНИЯ МЕЖДУНАРОДНОГО И РОССИЙСКОГО ОПЫТА АНТИКРИЗИСНЫХ 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6" y="845558"/>
            <a:ext cx="9721080" cy="6012441"/>
          </a:xfrm>
        </p:spPr>
        <p:txBody>
          <a:bodyPr/>
          <a:lstStyle/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Антикризисные инструменты бюджетной политики: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В России и зарубежных странах наборы антикризисных мер  в отношении регионов в целом близки (межбюджетные трансферты, бюджетные правила, налоговая политика)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Особенность России: бюджетные кредиты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Общие приоритеты бюджетной политики: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Особенность зарубежных стран: поддержка бизнеса (основной инструмент - предоставление государственных гарантий)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Особенность Российской Федерации: финансовые затраты федерального центра на поддержку населения и экономики разделяются примерно поровну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Успешность преодоления кризиса 2020–2021 гг.: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Российская Федерация: успешно</a:t>
            </a:r>
            <a:r>
              <a:rPr lang="en-US" sz="1600" dirty="0"/>
              <a:t> </a:t>
            </a:r>
            <a:r>
              <a:rPr lang="ru-RU" sz="1600" dirty="0"/>
              <a:t>благодаря созданным ранее стабилизационными механизмами долгосрочного действия (резервные фонды, создание стимулов для проведения ответственной бюджетной политики)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Зарубежные страны: менее успешно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Долговая нагрузка на субнациональном уровне: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Российская Федерация: рост остановлен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Зарубежные страны: рост продолжается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/>
              <a:t>Перспективные элементы зарубежного опыта:</a:t>
            </a:r>
          </a:p>
          <a:p>
            <a:pPr marL="1200150" lvl="2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Система гибких бюджетных правил, меняющихся в заданных пределах в зависимости от фазы кризиса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24322"/>
            <a:ext cx="936104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1. ПРЕДОСТАВЛЕНИЕ ФИНАНСОВОЙ ПОМОЩИ РЕГИОНАМ: СПЕЦИФИКАЦИЯ МОДЕЛИ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B01DCB-75CD-481B-B04E-2AED2EBA4AB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28464" y="944404"/>
                <a:ext cx="9777535" cy="52209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∆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𝑺𝒖𝒑𝒑𝒐𝒓𝒕</m:t>
                          </m:r>
                        </m:e>
                        <m:sub>
                          <m:r>
                            <a:rPr lang="ru-RU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𝒊𝒕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∆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𝑂𝑤𝑛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_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𝑟𝑒𝑣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∆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𝑂𝑤𝑛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_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𝑟𝑒𝑣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𝐶𝑟𝑖𝑠𝑖𝑠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ru-RU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ru-RU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∆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𝑂𝑤𝑛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_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𝑟𝑒𝑣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𝐶𝑟𝑖𝑠𝑖𝑠</m:t>
                          </m:r>
                        </m:e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∆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𝑂𝑤𝑛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_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𝑟𝑒𝑣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𝐶𝑟𝑖𝑠𝑖𝑠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𝛾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µ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ru-RU" sz="2000" i="1" dirty="0"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endParaRPr lang="ru-RU" sz="1800" i="1" dirty="0"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𝑺𝒖𝒑𝒑𝒐𝒓𝒕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 – поддержка из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федерального бюджета консолидированному бюджету региона </a:t>
                </a:r>
                <a:r>
                  <a:rPr lang="en-US" sz="16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в момент 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(трансферты без субвенций или чистые бюджетные кредиты)</a:t>
                </a:r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𝑶𝒘𝒏</m:t>
                    </m:r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_</m:t>
                    </m:r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𝒓𝒆𝒗</m:t>
                    </m:r>
                  </m:oMath>
                </a14:m>
                <a:r>
                  <a:rPr lang="ru-RU" sz="16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 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–налоговые и неналоговые доходы КБР</a:t>
                </a:r>
                <a:endParaRPr lang="ru-RU" sz="16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∆</m:t>
                    </m:r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указывает 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на изменение (прирост) переменной в период 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 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по сравнению с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t-1</a:t>
                </a:r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𝑪𝒓𝒊𝒔𝒊𝒔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sub>
                    </m:sSub>
                    <m:r>
                      <a:rPr lang="ru-RU" sz="1600" b="1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𝑪𝒓𝒊𝒔𝒊𝒔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sub>
                    </m:sSub>
                    <m:r>
                      <a:rPr lang="ru-RU" sz="1600" b="1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ru-RU" sz="1600" b="1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𝑪𝒓𝒊𝒔𝒊𝒔</m:t>
                        </m:r>
                      </m:e>
                      <m:sub>
                        <m:r>
                          <a:rPr lang="ru-RU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фиктивные переменные кризисного года (2009, 2015 и 2020) 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индивидуальные эффекты региона, не меняющиеся во времени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индивидуальные эффекты года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𝜺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вектор случайной ошибки</a:t>
                </a:r>
                <a:r>
                  <a:rPr lang="ru-RU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𝑿</m:t>
                        </m:r>
                      </m:e>
                      <m:sub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𝒊𝒕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– вектор контрольных переменных</a:t>
                </a:r>
                <a:r>
                  <a:rPr lang="ru-RU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логарифм реального ВРП на душу с лагом в один год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логарифм численности населения региона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доля сельского хозяйства в ВДС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доля добывающей промышленности в ВДС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уровень бюджетной обеспеченности регионов</a:t>
                </a: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endParaRPr lang="ru-RU" sz="1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Панельные данные по регионам России за период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2005-2020 гг.</a:t>
                </a:r>
                <a:endParaRPr lang="ru-RU" sz="1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B01DCB-75CD-481B-B04E-2AED2EBA4A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8464" y="944404"/>
                <a:ext cx="9777535" cy="5220900"/>
              </a:xfrm>
              <a:blipFill>
                <a:blip r:embed="rId2"/>
                <a:stretch>
                  <a:fillRect l="-312" r="-374" b="-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0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1.1 ПРЕДОСТАВЛЕНИЕ ТРАНСФЕРТОВ РЕГИОНАМ: РЕЗУЛЬТАТЫ РАСЧЕТОВ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7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Объект 9">
                <a:extLst>
                  <a:ext uri="{FF2B5EF4-FFF2-40B4-BE49-F238E27FC236}">
                    <a16:creationId xmlns:a16="http://schemas.microsoft.com/office/drawing/2014/main" id="{29491158-22C2-545A-C9BF-B110AE5221F9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931139122"/>
                  </p:ext>
                </p:extLst>
              </p:nvPr>
            </p:nvGraphicFramePr>
            <p:xfrm>
              <a:off x="524507" y="848648"/>
              <a:ext cx="8856985" cy="5974080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2952328">
                      <a:extLst>
                        <a:ext uri="{9D8B030D-6E8A-4147-A177-3AD203B41FA5}">
                          <a16:colId xmlns:a16="http://schemas.microsoft.com/office/drawing/2014/main" val="3954902809"/>
                        </a:ext>
                      </a:extLst>
                    </a:gridCol>
                    <a:gridCol w="1968219">
                      <a:extLst>
                        <a:ext uri="{9D8B030D-6E8A-4147-A177-3AD203B41FA5}">
                          <a16:colId xmlns:a16="http://schemas.microsoft.com/office/drawing/2014/main" val="3023089774"/>
                        </a:ext>
                      </a:extLst>
                    </a:gridCol>
                    <a:gridCol w="1968219">
                      <a:extLst>
                        <a:ext uri="{9D8B030D-6E8A-4147-A177-3AD203B41FA5}">
                          <a16:colId xmlns:a16="http://schemas.microsoft.com/office/drawing/2014/main" val="2940900124"/>
                        </a:ext>
                      </a:extLst>
                    </a:gridCol>
                    <a:gridCol w="1968219">
                      <a:extLst>
                        <a:ext uri="{9D8B030D-6E8A-4147-A177-3AD203B41FA5}">
                          <a16:colId xmlns:a16="http://schemas.microsoft.com/office/drawing/2014/main" val="2572712414"/>
                        </a:ext>
                      </a:extLst>
                    </a:gridCol>
                  </a:tblGrid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Зависимая переменная: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</a:rPr>
                            <a:t>Трансфертов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605556252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>
                              <a:effectLst/>
                            </a:rPr>
                            <a:t>OLS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>
                              <a:effectLst/>
                            </a:rPr>
                            <a:t>FE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2020701369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</a:rPr>
                            <a:t> Собственных доходов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-0.0045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-0.0041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-0.1749**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919412335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(0.0401)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(0.0499)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(0.0772)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839657604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Crisis1*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</a:rPr>
                            <a:t>Собственных доходов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-0.1690**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-0.1748*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0.1179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396570341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(0.0729)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(0.1035)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(0.1588)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588020363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Crisis2*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</a:rPr>
                            <a:t>Собственных доходов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-0.0040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0.0001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0.1928*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019328329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(0.0570)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(0.0515)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(0.1015)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182920123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Crisis3*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 dirty="0">
                              <a:effectLst/>
                            </a:rPr>
                            <a:t>Собственных доходов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-0.4751***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-0.4901***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-0.2457*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035347856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(0.1186)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(0.1400)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(0.1456)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819222963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L. Логарифм подушевого ВРП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342,402.4660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80,318.0090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4908901.6333**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41422826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(226,153.7023)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(997,997.3274)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(2458199.3953)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991974719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Логарифм численности населения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147,987.1956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1107090.7696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1619360.3868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707112791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(116,071.2890)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(2249841.0743)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(1549190.2320)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009747952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Доля сельского хозяйства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-12,775.9669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-13,299.3119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-156370.3963**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540445365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(9,979.3642)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(30,579.3026)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(69,371.2819)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894697834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Доля добывающей промышленности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-8,309.8035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-20,239.6170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-92,212.3604*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188203301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(6,728.6967)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(19,169.7263)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(48,913.6058)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945068771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L.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</a:rPr>
                            <a:t>Трансфертов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0.1014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355196027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(0.1166)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2765356161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Расчетный индекс бюджетной обеспеченности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-1056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,</a:t>
                          </a: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600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.0**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-1920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,</a:t>
                          </a: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100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.0**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-5868</a:t>
                          </a:r>
                          <a:r>
                            <a:rPr lang="en-US" sz="1400">
                              <a:effectLst/>
                            </a:rPr>
                            <a:t>,</a:t>
                          </a:r>
                          <a:r>
                            <a:rPr lang="ru-RU" sz="1400">
                              <a:effectLst/>
                            </a:rPr>
                            <a:t>800</a:t>
                          </a:r>
                          <a:r>
                            <a:rPr lang="en-US" sz="1400">
                              <a:effectLst/>
                            </a:rPr>
                            <a:t>.0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52018443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(462,173.2774)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(748,230.6880)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(6506297.4211)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758693099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Предельный эффект Crisis1 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-0.2061***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-0.2122***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-0.0611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775424940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(0.0606)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(0.0731)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(0.0993)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07274204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Предельный эффект Crisis</a:t>
                          </a:r>
                          <a:r>
                            <a:rPr lang="en-US" sz="1400">
                              <a:effectLst/>
                            </a:rPr>
                            <a:t>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-0.0520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-0.0489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0.0084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88896281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(0.0429)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(0.0375)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(0.1022)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2871802218"/>
                      </a:ext>
                    </a:extLst>
                  </a:tr>
                  <a:tr h="177022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Предельный эффект </a:t>
                          </a:r>
                          <a:r>
                            <a:rPr lang="ru-RU" sz="1400" dirty="0" err="1">
                              <a:effectLst/>
                            </a:rPr>
                            <a:t>Crisis</a:t>
                          </a:r>
                          <a:r>
                            <a:rPr lang="en-US" sz="1400" dirty="0">
                              <a:effectLst/>
                            </a:rPr>
                            <a:t>3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-0.4910***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-0.5057***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-0.3984***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559397378"/>
                      </a:ext>
                    </a:extLst>
                  </a:tr>
                  <a:tr h="17702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(0.1114)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(0.1245)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(0.1171)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2740192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Объект 9">
                <a:extLst>
                  <a:ext uri="{FF2B5EF4-FFF2-40B4-BE49-F238E27FC236}">
                    <a16:creationId xmlns:a16="http://schemas.microsoft.com/office/drawing/2014/main" id="{29491158-22C2-545A-C9BF-B110AE5221F9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931139122"/>
                  </p:ext>
                </p:extLst>
              </p:nvPr>
            </p:nvGraphicFramePr>
            <p:xfrm>
              <a:off x="524507" y="848648"/>
              <a:ext cx="8856985" cy="5974080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2952328">
                      <a:extLst>
                        <a:ext uri="{9D8B030D-6E8A-4147-A177-3AD203B41FA5}">
                          <a16:colId xmlns:a16="http://schemas.microsoft.com/office/drawing/2014/main" val="3954902809"/>
                        </a:ext>
                      </a:extLst>
                    </a:gridCol>
                    <a:gridCol w="1968219">
                      <a:extLst>
                        <a:ext uri="{9D8B030D-6E8A-4147-A177-3AD203B41FA5}">
                          <a16:colId xmlns:a16="http://schemas.microsoft.com/office/drawing/2014/main" val="3023089774"/>
                        </a:ext>
                      </a:extLst>
                    </a:gridCol>
                    <a:gridCol w="1968219">
                      <a:extLst>
                        <a:ext uri="{9D8B030D-6E8A-4147-A177-3AD203B41FA5}">
                          <a16:colId xmlns:a16="http://schemas.microsoft.com/office/drawing/2014/main" val="2940900124"/>
                        </a:ext>
                      </a:extLst>
                    </a:gridCol>
                    <a:gridCol w="1968219">
                      <a:extLst>
                        <a:ext uri="{9D8B030D-6E8A-4147-A177-3AD203B41FA5}">
                          <a16:colId xmlns:a16="http://schemas.microsoft.com/office/drawing/2014/main" val="2572712414"/>
                        </a:ext>
                      </a:extLst>
                    </a:gridCol>
                  </a:tblGrid>
                  <a:tr h="21336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 anchor="ctr">
                        <a:blipFill>
                          <a:blip r:embed="rId2"/>
                          <a:stretch>
                            <a:fillRect l="-207" t="-12857" r="-200826" b="-13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605556252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>
                              <a:effectLst/>
                            </a:rPr>
                            <a:t>OLS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>
                              <a:effectLst/>
                            </a:rPr>
                            <a:t>FE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>
                              <a:effectLst/>
                            </a:rPr>
                            <a:t>s-GMM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2020701369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 anchor="ctr">
                        <a:blipFill>
                          <a:blip r:embed="rId2"/>
                          <a:stretch>
                            <a:fillRect l="-207" t="-112857" r="-200826" b="-12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-0.0045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-0.0041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-0.1749**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919412335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(0.0401)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(0.0499)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(0.0772)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839657604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 anchor="ctr">
                        <a:blipFill>
                          <a:blip r:embed="rId2"/>
                          <a:stretch>
                            <a:fillRect l="-207" t="-212857" r="-200826" b="-11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-0.1690**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-0.1748*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0.1179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396570341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(0.0729)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(0.1035)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(0.1588)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588020363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 anchor="ctr">
                        <a:blipFill>
                          <a:blip r:embed="rId2"/>
                          <a:stretch>
                            <a:fillRect l="-207" t="-312857" r="-200826" b="-10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-0.0040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0.0001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0.1928*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019328329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(0.0570)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(0.0515)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(0.1015)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182920123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 anchor="ctr">
                        <a:blipFill>
                          <a:blip r:embed="rId2"/>
                          <a:stretch>
                            <a:fillRect l="-207" t="-412857" r="-200826" b="-9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-0.4751***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-0.4901***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-0.2457*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035347856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(0.1186)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(0.1400)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(0.1456)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819222963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L. Логарифм подушевого ВРП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342,402.4660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80,318.0090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4908901.6333**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41422826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(226,153.7023)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(997,997.3274)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(2458199.3953)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991974719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Логарифм численности населения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147,987.1956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1107090.7696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1619360.3868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707112791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(116,071.2890)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(2249841.0743)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(1549190.2320)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009747952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Доля сельского хозяйства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-12,775.9669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-13,299.3119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-156370.3963**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540445365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(9,979.3642)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(30,579.3026)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(69,371.2819)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894697834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Доля добывающей промышленности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-8,309.8035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-20,239.6170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-92,212.3604*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188203301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(6,728.6967)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(19,169.7263)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(48,913.6058)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945068771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 anchor="ctr">
                        <a:blipFill>
                          <a:blip r:embed="rId2"/>
                          <a:stretch>
                            <a:fillRect l="-207" t="-914286" r="-200826" b="-42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0.1014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355196027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(0.1166)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2765356161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Расчетный индекс бюджетной обеспеченности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-1056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,</a:t>
                          </a: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600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.0**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-1920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,</a:t>
                          </a:r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100</a:t>
                          </a:r>
                          <a:r>
                            <a:rPr lang="en-US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.0**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-5868</a:t>
                          </a:r>
                          <a:r>
                            <a:rPr lang="en-US" sz="1400">
                              <a:effectLst/>
                            </a:rPr>
                            <a:t>,</a:t>
                          </a:r>
                          <a:r>
                            <a:rPr lang="ru-RU" sz="1400">
                              <a:effectLst/>
                            </a:rPr>
                            <a:t>800</a:t>
                          </a:r>
                          <a:r>
                            <a:rPr lang="en-US" sz="1400">
                              <a:effectLst/>
                            </a:rPr>
                            <a:t>.0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52018443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(462,173.2774)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(748,230.6880)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(6506297.4211)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758693099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Предельный эффект Crisis1 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-0.2061***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-0.2122***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-0.0611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775424940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(0.0606)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(0.0731)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(0.0993)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07274204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Предельный эффект Crisis</a:t>
                          </a:r>
                          <a:r>
                            <a:rPr lang="en-US" sz="1400">
                              <a:effectLst/>
                            </a:rPr>
                            <a:t>2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-0.0520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-0.0489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0.0084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488896281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(0.0429)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(0.0375)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>
                              <a:effectLst/>
                            </a:rPr>
                            <a:t>(0.1022)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2871802218"/>
                      </a:ext>
                    </a:extLst>
                  </a:tr>
                  <a:tr h="2133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Предельный эффект </a:t>
                          </a:r>
                          <a:r>
                            <a:rPr lang="ru-RU" sz="1400" dirty="0" err="1">
                              <a:effectLst/>
                            </a:rPr>
                            <a:t>Crisis</a:t>
                          </a:r>
                          <a:r>
                            <a:rPr lang="en-US" sz="1400" dirty="0">
                              <a:effectLst/>
                            </a:rPr>
                            <a:t>3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-0.4910***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-0.5057***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-0.3984***</a:t>
                          </a:r>
                          <a:endParaRPr lang="ru-RU" sz="14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3559397378"/>
                      </a:ext>
                    </a:extLst>
                  </a:tr>
                  <a:tr h="2133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(0.1114)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(0.1245)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1400" dirty="0">
                              <a:effectLst/>
                            </a:rPr>
                            <a:t>(0.1171)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 anchor="ctr"/>
                    </a:tc>
                    <a:extLst>
                      <a:ext uri="{0D108BD9-81ED-4DB2-BD59-A6C34878D82A}">
                        <a16:rowId xmlns:a16="http://schemas.microsoft.com/office/drawing/2014/main" val="12740192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9533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1.1 ПРЕДОСТАВЛЕНИЕ ТРАНСФЕРТОВ РЕГИОНАМ: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1DCB-75CD-481B-B04E-2AED2EBA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465" y="825412"/>
            <a:ext cx="9777535" cy="6032587"/>
          </a:xfrm>
        </p:spPr>
        <p:txBody>
          <a:bodyPr/>
          <a:lstStyle/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место мягкие бюджетные ограничения (в ответ на снижение собственных доходов увеличиваются трансферты), но коэффициент замещения выпадающих доходов ближе к нулю, чем к единице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кризисные периоды эффект замещения выпадающих доходов межбюджетными трансфертами (кроме субвенций):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г.: несколько усилился, но данный вывод основан на результате с невысокой устойчивостью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г.: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г.: существенно увеличился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федеральным центром политика распределения поддержки регионов с помощью трансфертов в кризисные годы значимо отличалась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малообеспеченных регионов (средний уровень БО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0,6,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численные результаты на слайдах не приводятся):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изменения размера трансфертов от изменения собственных доходов в целом не выявлена</a:t>
            </a:r>
          </a:p>
          <a:p>
            <a:pPr marL="742950" lvl="1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высокообеспеченных регионов (средний уровень БО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0,6,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численные результаты на слайдах не приводятся):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подтверждается гипотеза о поддержке выпадающих доходов обеспеченным регионам в кризис 2020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аналогичный, но менее устойчивый результат есть для кризиса 2009 г.</a:t>
            </a: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3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51F5E-7331-4778-96AD-39CCFC6A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1.2 ПРЕДОСТАВЛЕНИЕ БЮДЖЕТНЫХ КРЕДИТОВ РЕГИОНАМ: РЕЗУЛЬТАТЫ РАСЧЕТОВ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9E79C1-8F4C-48B2-B95A-C91C770D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FEAD-D3D8-4387-96EF-AE404EAB1567}" type="slidenum">
              <a:rPr lang="ru-RU" smtClean="0"/>
              <a:pPr/>
              <a:t>9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EA82DB6D-C465-A1FE-D324-AD0A20A026E2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62454577"/>
                  </p:ext>
                </p:extLst>
              </p:nvPr>
            </p:nvGraphicFramePr>
            <p:xfrm>
              <a:off x="1109916" y="1013619"/>
              <a:ext cx="7686168" cy="5745480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1921542">
                      <a:extLst>
                        <a:ext uri="{9D8B030D-6E8A-4147-A177-3AD203B41FA5}">
                          <a16:colId xmlns:a16="http://schemas.microsoft.com/office/drawing/2014/main" val="1486122380"/>
                        </a:ext>
                      </a:extLst>
                    </a:gridCol>
                    <a:gridCol w="1921542">
                      <a:extLst>
                        <a:ext uri="{9D8B030D-6E8A-4147-A177-3AD203B41FA5}">
                          <a16:colId xmlns:a16="http://schemas.microsoft.com/office/drawing/2014/main" val="2193067283"/>
                        </a:ext>
                      </a:extLst>
                    </a:gridCol>
                    <a:gridCol w="1921542">
                      <a:extLst>
                        <a:ext uri="{9D8B030D-6E8A-4147-A177-3AD203B41FA5}">
                          <a16:colId xmlns:a16="http://schemas.microsoft.com/office/drawing/2014/main" val="92094219"/>
                        </a:ext>
                      </a:extLst>
                    </a:gridCol>
                    <a:gridCol w="1921542">
                      <a:extLst>
                        <a:ext uri="{9D8B030D-6E8A-4147-A177-3AD203B41FA5}">
                          <a16:colId xmlns:a16="http://schemas.microsoft.com/office/drawing/2014/main" val="1251159590"/>
                        </a:ext>
                      </a:extLst>
                    </a:gridCol>
                  </a:tblGrid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Зависимая переменная:</a:t>
                          </a:r>
                        </a:p>
                        <a:p>
                          <a:pPr algn="just"/>
                          <a14:m>
                            <m:oMath xmlns:m="http://schemas.openxmlformats.org/officeDocument/2006/math">
                              <m:r>
                                <a:rPr lang="en-US" sz="13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300">
                              <a:effectLst/>
                            </a:rPr>
                            <a:t>Бюджетных кредитов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(1)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(2)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(3)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848306469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n-US" sz="1300">
                              <a:effectLst/>
                            </a:rPr>
                            <a:t>OLS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n-US" sz="1300">
                              <a:effectLst/>
                            </a:rPr>
                            <a:t>FE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n-US" sz="1300">
                              <a:effectLst/>
                            </a:rPr>
                            <a:t>s-GMM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026185554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14:m>
                            <m:oMath xmlns:m="http://schemas.openxmlformats.org/officeDocument/2006/math">
                              <m:r>
                                <a:rPr lang="en-US" sz="13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300">
                              <a:effectLst/>
                            </a:rPr>
                            <a:t> Собственных доходов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-0.0218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-0.0244*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-0.0335*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725260813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(0.0142)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(0.0129)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(0.0177)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075246744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Crisis1*</a:t>
                          </a:r>
                          <a14:m>
                            <m:oMath xmlns:m="http://schemas.openxmlformats.org/officeDocument/2006/math">
                              <m:r>
                                <a:rPr lang="en-US" sz="13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300" dirty="0">
                              <a:effectLst/>
                            </a:rPr>
                            <a:t>Собственных доходов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-0.1816**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-0.1850**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-0.0938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723553237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(0.0845)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(0.0885)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(0.0669)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988741055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Crisis2*</a:t>
                          </a:r>
                          <a14:m>
                            <m:oMath xmlns:m="http://schemas.openxmlformats.org/officeDocument/2006/math">
                              <m:r>
                                <a:rPr lang="en-US" sz="13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300" dirty="0">
                              <a:effectLst/>
                            </a:rPr>
                            <a:t>Собственных доходов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0.0982**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>
                              <a:solidFill>
                                <a:srgbClr val="FF0000"/>
                              </a:solidFill>
                              <a:effectLst/>
                            </a:rPr>
                            <a:t>0.1027*</a:t>
                          </a:r>
                          <a:endParaRPr lang="ru-RU" sz="1300" b="1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0.1259**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614775329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(0.0491)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(0.0545)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(0.0619)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31538104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Crisis3*</a:t>
                          </a:r>
                          <a14:m>
                            <m:oMath xmlns:m="http://schemas.openxmlformats.org/officeDocument/2006/math">
                              <m:r>
                                <a:rPr lang="en-US" sz="13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300" dirty="0">
                              <a:effectLst/>
                            </a:rPr>
                            <a:t>Собственных доходов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-0.0627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-0.0645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-0.0011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806911343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(0.0515)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(0.0541)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(0.0837)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70004046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L. Логарифм подушевого ВРП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77,525.9455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42,923.7615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778,928.7550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134753650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(103,737.8443)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(360,002.5098)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(998,177.2338)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680481949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Логарифм численности населения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13,120.2652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2854915.2497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402,726.3745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777465565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(62,179.5378)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(3352337.0977)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(675,578.2848)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730883006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Доля сельского хозяйства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-4,222.8456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4,879.0044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-54,513.7266*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93679727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(6,288.1756)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(11,557.3807)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(31,066.6064)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120699314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Доля добывающей промышленности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-2,329.5318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4,168.4223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-23,343.7154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590836041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(3,781.1600)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(6,220.5808)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(30,083.2955)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836253437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L.</a:t>
                          </a:r>
                          <a14:m>
                            <m:oMath xmlns:m="http://schemas.openxmlformats.org/officeDocument/2006/math">
                              <m:r>
                                <a:rPr lang="en-US" sz="1300">
                                  <a:effectLst/>
                                </a:rPr>
                                <m:t>∆</m:t>
                              </m:r>
                            </m:oMath>
                          </a14:m>
                          <a:r>
                            <a:rPr lang="ru-RU" sz="1300">
                              <a:effectLst/>
                            </a:rPr>
                            <a:t>Бюджетных кредитов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-0.0776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377701244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(0.1155)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334364725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Расчетный индекс бюджетной обеспеченности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-302340.5848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-452544.8852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-2.0367e+06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947978635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(201,287.1693)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(316,663.6874)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(2290857.7525)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80665460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Предельный эффект Crisis1 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-0.2009**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-0.2067**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-0.1176**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948744945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(0.0829)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(0.0864)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(0.0586)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87745953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Предельный эффект Crisis</a:t>
                          </a:r>
                          <a:r>
                            <a:rPr lang="en-US" sz="1300">
                              <a:effectLst/>
                            </a:rPr>
                            <a:t>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0.0590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0.0605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0.0852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783631505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(0.0479)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(0.0490)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(0.0561)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537713505"/>
                      </a:ext>
                    </a:extLst>
                  </a:tr>
                  <a:tr h="150177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Предельный эффект Crisis</a:t>
                          </a:r>
                          <a:r>
                            <a:rPr lang="en-US" sz="1300">
                              <a:effectLst/>
                            </a:rPr>
                            <a:t>3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-0.0903*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-0.0947*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-0.0320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701463439"/>
                      </a:ext>
                    </a:extLst>
                  </a:tr>
                  <a:tr h="15017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(0.0502)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(0.0483)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(0.0747)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5101865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EA82DB6D-C465-A1FE-D324-AD0A20A026E2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62454577"/>
                  </p:ext>
                </p:extLst>
              </p:nvPr>
            </p:nvGraphicFramePr>
            <p:xfrm>
              <a:off x="1109916" y="1013619"/>
              <a:ext cx="7686168" cy="5745480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1921542">
                      <a:extLst>
                        <a:ext uri="{9D8B030D-6E8A-4147-A177-3AD203B41FA5}">
                          <a16:colId xmlns:a16="http://schemas.microsoft.com/office/drawing/2014/main" val="1486122380"/>
                        </a:ext>
                      </a:extLst>
                    </a:gridCol>
                    <a:gridCol w="1921542">
                      <a:extLst>
                        <a:ext uri="{9D8B030D-6E8A-4147-A177-3AD203B41FA5}">
                          <a16:colId xmlns:a16="http://schemas.microsoft.com/office/drawing/2014/main" val="2193067283"/>
                        </a:ext>
                      </a:extLst>
                    </a:gridCol>
                    <a:gridCol w="1921542">
                      <a:extLst>
                        <a:ext uri="{9D8B030D-6E8A-4147-A177-3AD203B41FA5}">
                          <a16:colId xmlns:a16="http://schemas.microsoft.com/office/drawing/2014/main" val="92094219"/>
                        </a:ext>
                      </a:extLst>
                    </a:gridCol>
                    <a:gridCol w="1921542">
                      <a:extLst>
                        <a:ext uri="{9D8B030D-6E8A-4147-A177-3AD203B41FA5}">
                          <a16:colId xmlns:a16="http://schemas.microsoft.com/office/drawing/2014/main" val="1251159590"/>
                        </a:ext>
                      </a:extLst>
                    </a:gridCol>
                  </a:tblGrid>
                  <a:tr h="19812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>
                        <a:blipFill>
                          <a:blip r:embed="rId2"/>
                          <a:stretch>
                            <a:fillRect l="-317" t="-12308" r="-301270" b="-13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(1)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(2)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(3)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848306469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n-US" sz="1300">
                              <a:effectLst/>
                            </a:rPr>
                            <a:t>OLS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n-US" sz="1300">
                              <a:effectLst/>
                            </a:rPr>
                            <a:t>FE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n-US" sz="1300">
                              <a:effectLst/>
                            </a:rPr>
                            <a:t>s-GMM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026185554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>
                        <a:blipFill>
                          <a:blip r:embed="rId2"/>
                          <a:stretch>
                            <a:fillRect l="-317" t="-112308" r="-301270" b="-12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-0.0218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-0.0244*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-0.0335*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725260813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(0.0142)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(0.0129)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(0.0177)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075246744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>
                        <a:blipFill>
                          <a:blip r:embed="rId2"/>
                          <a:stretch>
                            <a:fillRect l="-317" t="-212308" r="-301270" b="-11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-0.1816**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-0.1850**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-0.0938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723553237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(0.0845)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(0.0885)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(0.0669)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988741055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>
                        <a:blipFill>
                          <a:blip r:embed="rId2"/>
                          <a:stretch>
                            <a:fillRect l="-317" t="-312308" r="-301270" b="-10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0.0982**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>
                              <a:solidFill>
                                <a:srgbClr val="FF0000"/>
                              </a:solidFill>
                              <a:effectLst/>
                            </a:rPr>
                            <a:t>0.1027*</a:t>
                          </a:r>
                          <a:endParaRPr lang="ru-RU" sz="1300" b="1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0.1259**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614775329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(0.0491)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(0.0545)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(0.0619)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31538104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>
                        <a:blipFill>
                          <a:blip r:embed="rId2"/>
                          <a:stretch>
                            <a:fillRect l="-317" t="-412308" r="-301270" b="-9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-0.0627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-0.0645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-0.0011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806911343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(0.0515)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(0.0541)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(0.0837)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70004046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L. Логарифм подушевого ВРП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77,525.9455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42,923.7615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778,928.7550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134753650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(103,737.8443)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(360,002.5098)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(998,177.2338)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680481949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Логарифм численности населения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13,120.2652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2854915.2497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402,726.3745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777465565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(62,179.5378)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(3352337.0977)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(675,578.2848)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730883006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Доля сельского хозяйства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-4,222.8456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4,879.0044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-54,513.7266*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93679727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(6,288.1756)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(11,557.3807)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(31,066.6064)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120699314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Доля добывающей промышленности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-2,329.5318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4,168.4223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-23,343.7154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590836041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(3,781.1600)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(6,220.5808)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(30,083.2955)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836253437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9109" marR="39109" marT="0" marB="0">
                        <a:blipFill>
                          <a:blip r:embed="rId2"/>
                          <a:stretch>
                            <a:fillRect l="-317" t="-912308" r="-301270" b="-4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-0.0776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377701244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 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(0.1155)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2334364725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Расчетный индекс бюджетной обеспеченности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-302340.5848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-452544.8852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-2.0367e+06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947978635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(201,287.1693)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(316,663.6874)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(2290857.7525)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80665460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Предельный эффект Crisis1 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-0.2009**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-0.2067**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-0.1176**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948744945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(0.0829)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(0.0864)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(0.0586)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4287745953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Предельный эффект Crisis</a:t>
                          </a:r>
                          <a:r>
                            <a:rPr lang="en-US" sz="1300">
                              <a:effectLst/>
                            </a:rPr>
                            <a:t>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0.0590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0.0605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0.0852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783631505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(0.0479)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(0.0490)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(0.0561)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537713505"/>
                      </a:ext>
                    </a:extLst>
                  </a:tr>
                  <a:tr h="198120">
                    <a:tc rowSpan="2"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Предельный эффект Crisis</a:t>
                          </a:r>
                          <a:r>
                            <a:rPr lang="en-US" sz="1300">
                              <a:effectLst/>
                            </a:rPr>
                            <a:t>3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-0.0903*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-0.0947*</a:t>
                          </a:r>
                          <a:endParaRPr lang="ru-RU" sz="1300" b="1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-0.0320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3701463439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(0.0502)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>
                              <a:effectLst/>
                            </a:rPr>
                            <a:t>(0.0483)</a:t>
                          </a:r>
                          <a:endParaRPr lang="ru-RU" sz="13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300" dirty="0">
                              <a:effectLst/>
                            </a:rPr>
                            <a:t>(0.0747)</a:t>
                          </a:r>
                          <a:endParaRPr lang="ru-RU" sz="13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9109" marR="39109" marT="0" marB="0"/>
                    </a:tc>
                    <a:extLst>
                      <a:ext uri="{0D108BD9-81ED-4DB2-BD59-A6C34878D82A}">
                        <a16:rowId xmlns:a16="http://schemas.microsoft.com/office/drawing/2014/main" val="151018658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841195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ИФИ">
      <a:dk1>
        <a:sysClr val="windowText" lastClr="000000"/>
      </a:dk1>
      <a:lt1>
        <a:sysClr val="window" lastClr="FFFFFF"/>
      </a:lt1>
      <a:dk2>
        <a:srgbClr val="019448"/>
      </a:dk2>
      <a:lt2>
        <a:srgbClr val="FFFFFF"/>
      </a:lt2>
      <a:accent1>
        <a:srgbClr val="FBC254"/>
      </a:accent1>
      <a:accent2>
        <a:srgbClr val="00A67E"/>
      </a:accent2>
      <a:accent3>
        <a:srgbClr val="846AAB"/>
      </a:accent3>
      <a:accent4>
        <a:srgbClr val="C9A977"/>
      </a:accent4>
      <a:accent5>
        <a:srgbClr val="E73A40"/>
      </a:accent5>
      <a:accent6>
        <a:srgbClr val="262626"/>
      </a:accent6>
      <a:hlink>
        <a:srgbClr val="003C1C"/>
      </a:hlink>
      <a:folHlink>
        <a:srgbClr val="26262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41537</TotalTime>
  <Words>2771</Words>
  <Application>Microsoft Office PowerPoint</Application>
  <PresentationFormat>Лист A4 (210x297 мм)</PresentationFormat>
  <Paragraphs>616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Cambria Math</vt:lpstr>
      <vt:lpstr>PT Serif</vt:lpstr>
      <vt:lpstr>Times New Roman</vt:lpstr>
      <vt:lpstr>Wingdings</vt:lpstr>
      <vt:lpstr>Тема Office</vt:lpstr>
      <vt:lpstr>Презентация PowerPoint</vt:lpstr>
      <vt:lpstr>Актуальность и цели исследований</vt:lpstr>
      <vt:lpstr>Исследовательские вопросы</vt:lpstr>
      <vt:lpstr>Исследовательские вопросы</vt:lpstr>
      <vt:lpstr>ВЫВОДЫ ПО ИТОГАМ СРАВНЕНИЯ МЕЖДУНАРОДНОГО И РОССИЙСКОГО ОПЫТА АНТИКРИЗИСНЫХ МЕР</vt:lpstr>
      <vt:lpstr>1. ПРЕДОСТАВЛЕНИЕ ФИНАНСОВОЙ ПОМОЩИ РЕГИОНАМ: СПЕЦИФИКАЦИЯ МОДЕЛИ</vt:lpstr>
      <vt:lpstr>1.1 ПРЕДОСТАВЛЕНИЕ ТРАНСФЕРТОВ РЕГИОНАМ: РЕЗУЛЬТАТЫ РАСЧЕТОВ</vt:lpstr>
      <vt:lpstr>1.1 ПРЕДОСТАВЛЕНИЕ ТРАНСФЕРТОВ РЕГИОНАМ: ВЫВОДЫ</vt:lpstr>
      <vt:lpstr>1.2 ПРЕДОСТАВЛЕНИЕ БЮДЖЕТНЫХ КРЕДИТОВ РЕГИОНАМ: РЕЗУЛЬТАТЫ РАСЧЕТОВ</vt:lpstr>
      <vt:lpstr>1.2 ПРЕДОСТАВЛЕНИЕ БЮДЖЕТНЫХ КРЕДИТОВ РЕГИОНАМ: ВЫВОДЫ</vt:lpstr>
      <vt:lpstr>2. ВЛИЯНИЕ МБТ В ПРЕДЫДУЩЕМ ГОДУ НА НАЛОГОВЫЕ И НЕНАЛОГОВЫЕ ДОХОДЫ КБР: СПЕЦИФИКАЦИЯ МОДЕЛИ</vt:lpstr>
      <vt:lpstr>2. ВЛИЯНИЕ МБТ В ПРЕДЫДУЩЕМ ГОДУ НА НАЛОГОВЫЕ И НЕНАЛОГОВЫЕ ДОХОДЫ КБР: РЕЗУЛЬТАТЫ РАСЧЕТОВ</vt:lpstr>
      <vt:lpstr>2. ВЛИЯНИЕ МБТ В ПРЕДЫДУЩЕМ ГОДУ НА НАЛОГОВЫЕ И НЕНАЛОГОВЫЕ ДОХОДЫ КБР: РЕЗУЛЬТАТЫ РАСЧЕТОВ</vt:lpstr>
      <vt:lpstr>2. ВЛИЯТИЕ МБТ В ПРЕДЫДУЩЕМ ГОДУ НА НАЛОГОВЫЕ И НЕНАЛОГОВЫЕ ДОХОДЫ КБР: ВЫВОДЫ</vt:lpstr>
      <vt:lpstr>3. ЭФФЕКТ ОТ МЕР ПОДДЕРЖКИ МСП В 2020 г.: РЕЗУЛЬТАТЫ РАСЧЕТОВ</vt:lpstr>
      <vt:lpstr>ОБЩИЕ ВЫВОДЫ</vt:lpstr>
      <vt:lpstr>НАУЧНО-ИССЛЕДОВАТЕЛЬСКИЙ ФИНАНСОВЫЙ ИНСТИТУТ  минфина России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Попов</dc:creator>
  <cp:lastModifiedBy>Дерюгин Александр Николаевич</cp:lastModifiedBy>
  <cp:revision>1036</cp:revision>
  <cp:lastPrinted>2019-10-02T12:02:24Z</cp:lastPrinted>
  <dcterms:created xsi:type="dcterms:W3CDTF">2018-10-29T18:16:33Z</dcterms:created>
  <dcterms:modified xsi:type="dcterms:W3CDTF">2022-11-10T18:55:45Z</dcterms:modified>
</cp:coreProperties>
</file>