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6"/>
  </p:notesMasterIdLst>
  <p:sldIdLst>
    <p:sldId id="258" r:id="rId2"/>
    <p:sldId id="271" r:id="rId3"/>
    <p:sldId id="272" r:id="rId4"/>
    <p:sldId id="270" r:id="rId5"/>
  </p:sldIdLst>
  <p:sldSz cx="12192000" cy="6858000"/>
  <p:notesSz cx="6858000" cy="9144000"/>
  <p:embeddedFontLst>
    <p:embeddedFont>
      <p:font typeface="Spectral" panose="020B0604020202020204" charset="-52"/>
      <p:regular r:id="rId7"/>
      <p:bold r:id="rId8"/>
      <p:italic r:id="rId9"/>
      <p:boldItalic r:id="rId10"/>
    </p:embeddedFont>
    <p:embeddedFont>
      <p:font typeface="Manrope" panose="020B0604020202020204" charset="0"/>
      <p:regular r:id="rId11"/>
      <p:bold r:id="rId12"/>
    </p:embeddedFont>
    <p:embeddedFont>
      <p:font typeface="Montserrat Medium" panose="020B0604020202020204" charset="-52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9" userDrawn="1">
          <p15:clr>
            <a:srgbClr val="A4A3A4"/>
          </p15:clr>
        </p15:guide>
        <p15:guide id="4" pos="450" userDrawn="1">
          <p15:clr>
            <a:srgbClr val="A4A3A4"/>
          </p15:clr>
        </p15:guide>
        <p15:guide id="5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142"/>
    <a:srgbClr val="EFF3F7"/>
    <a:srgbClr val="E64444"/>
    <a:srgbClr val="4D5A7B"/>
    <a:srgbClr val="B99071"/>
    <a:srgbClr val="F4F8FC"/>
    <a:srgbClr val="F3F7FB"/>
    <a:srgbClr val="59606E"/>
    <a:srgbClr val="C0A158"/>
    <a:srgbClr val="007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298" autoAdjust="0"/>
  </p:normalViewPr>
  <p:slideViewPr>
    <p:cSldViewPr snapToGrid="0" snapToObjects="1">
      <p:cViewPr>
        <p:scale>
          <a:sx n="106" d="100"/>
          <a:sy n="106" d="100"/>
        </p:scale>
        <p:origin x="-714" y="-60"/>
      </p:cViewPr>
      <p:guideLst>
        <p:guide orient="horz" pos="459"/>
        <p:guide pos="450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8508A-5C58-403D-A566-F38841ED8EB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330A93-669F-4512-B538-40336ECF9DB1}">
      <dgm:prSet phldrT="[Текст]" custT="1"/>
      <dgm:spPr/>
      <dgm:t>
        <a:bodyPr/>
        <a:lstStyle/>
        <a:p>
          <a:pPr algn="ctr"/>
          <a:r>
            <a:rPr lang="ru-RU" sz="1400" dirty="0"/>
            <a:t>Заключение </a:t>
          </a:r>
          <a: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  <a:t>«нефинансового» соглашения</a:t>
          </a:r>
          <a:r>
            <a:rPr lang="ru-RU" sz="1400" dirty="0">
              <a:solidFill>
                <a:schemeClr val="accent4">
                  <a:lumMod val="20000"/>
                  <a:lumOff val="80000"/>
                </a:schemeClr>
              </a:solidFill>
            </a:rPr>
            <a:t> </a:t>
          </a:r>
          <a:r>
            <a:rPr lang="ru-RU" sz="1400" dirty="0"/>
            <a:t>в рамках госпрограммы</a:t>
          </a:r>
        </a:p>
      </dgm:t>
    </dgm:pt>
    <dgm:pt modelId="{B5B6E830-BD18-41D7-AD3E-E7DF690A9818}" type="parTrans" cxnId="{6AA86496-50B9-4CF2-ADE5-AA88EACC9E75}">
      <dgm:prSet/>
      <dgm:spPr/>
      <dgm:t>
        <a:bodyPr/>
        <a:lstStyle/>
        <a:p>
          <a:pPr algn="ctr"/>
          <a:endParaRPr lang="ru-RU"/>
        </a:p>
      </dgm:t>
    </dgm:pt>
    <dgm:pt modelId="{FA3D4CE0-F06F-4283-A83C-B7C567E59509}" type="sibTrans" cxnId="{6AA86496-50B9-4CF2-ADE5-AA88EACC9E75}">
      <dgm:prSet/>
      <dgm:spPr/>
      <dgm:t>
        <a:bodyPr/>
        <a:lstStyle/>
        <a:p>
          <a:pPr algn="ctr"/>
          <a:endParaRPr lang="ru-RU" dirty="0"/>
        </a:p>
      </dgm:t>
    </dgm:pt>
    <dgm:pt modelId="{998A63AB-488C-4D91-A999-330EF030DCAB}">
      <dgm:prSet phldrT="[Текст]" custT="1"/>
      <dgm:spPr/>
      <dgm:t>
        <a:bodyPr/>
        <a:lstStyle/>
        <a:p>
          <a:pPr algn="ctr"/>
          <a:r>
            <a:rPr lang="ru-RU" sz="1400" dirty="0"/>
            <a:t>Утверждение </a:t>
          </a:r>
          <a: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  <a:t>плана </a:t>
          </a:r>
          <a:b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</a:br>
          <a: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  <a:t>по достижению показателей</a:t>
          </a:r>
        </a:p>
      </dgm:t>
    </dgm:pt>
    <dgm:pt modelId="{6AC6ACE1-0ABE-4931-89BE-5610399AD29E}" type="parTrans" cxnId="{52F65204-A36C-4F7B-9258-E42827FF6BF7}">
      <dgm:prSet/>
      <dgm:spPr/>
      <dgm:t>
        <a:bodyPr/>
        <a:lstStyle/>
        <a:p>
          <a:pPr algn="ctr"/>
          <a:endParaRPr lang="ru-RU"/>
        </a:p>
      </dgm:t>
    </dgm:pt>
    <dgm:pt modelId="{5C41876F-55F4-4ED9-A461-BE0C2C131D4C}" type="sibTrans" cxnId="{52F65204-A36C-4F7B-9258-E42827FF6BF7}">
      <dgm:prSet/>
      <dgm:spPr/>
      <dgm:t>
        <a:bodyPr/>
        <a:lstStyle/>
        <a:p>
          <a:pPr algn="ctr"/>
          <a:endParaRPr lang="ru-RU" dirty="0"/>
        </a:p>
      </dgm:t>
    </dgm:pt>
    <dgm:pt modelId="{5855B7EE-7AA8-47C8-BB8C-4F2684A7BB2C}">
      <dgm:prSet phldrT="[Текст]" custT="1"/>
      <dgm:spPr/>
      <dgm:t>
        <a:bodyPr/>
        <a:lstStyle/>
        <a:p>
          <a:pPr algn="ctr"/>
          <a:r>
            <a:rPr lang="ru-RU" sz="1400" dirty="0"/>
            <a:t>Заключение </a:t>
          </a:r>
          <a: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  <a:t>финансового соглашения</a:t>
          </a:r>
        </a:p>
      </dgm:t>
    </dgm:pt>
    <dgm:pt modelId="{B099D9CE-3980-402F-B9B8-42389C06A0FC}" type="parTrans" cxnId="{6C432A80-0FE7-4757-A464-2C5EB2D0FA58}">
      <dgm:prSet/>
      <dgm:spPr/>
      <dgm:t>
        <a:bodyPr/>
        <a:lstStyle/>
        <a:p>
          <a:pPr algn="ctr"/>
          <a:endParaRPr lang="ru-RU"/>
        </a:p>
      </dgm:t>
    </dgm:pt>
    <dgm:pt modelId="{A997425A-E920-4FCA-A1E7-C58DE77B17F0}" type="sibTrans" cxnId="{6C432A80-0FE7-4757-A464-2C5EB2D0FA58}">
      <dgm:prSet/>
      <dgm:spPr/>
      <dgm:t>
        <a:bodyPr/>
        <a:lstStyle/>
        <a:p>
          <a:pPr algn="ctr"/>
          <a:endParaRPr lang="ru-RU" dirty="0"/>
        </a:p>
      </dgm:t>
    </dgm:pt>
    <dgm:pt modelId="{65669556-A7B2-41D9-990D-782F2F3D8447}">
      <dgm:prSet custT="1"/>
      <dgm:spPr/>
      <dgm:t>
        <a:bodyPr/>
        <a:lstStyle/>
        <a:p>
          <a:r>
            <a:rPr lang="ru-RU" sz="1400" dirty="0"/>
            <a:t>Представление </a:t>
          </a:r>
          <a:r>
            <a:rPr lang="ru-RU" sz="1400" b="1" dirty="0">
              <a:solidFill>
                <a:schemeClr val="accent4">
                  <a:lumMod val="20000"/>
                  <a:lumOff val="80000"/>
                </a:schemeClr>
              </a:solidFill>
            </a:rPr>
            <a:t>отчетности</a:t>
          </a:r>
        </a:p>
      </dgm:t>
    </dgm:pt>
    <dgm:pt modelId="{635F3A9B-1162-43C5-97E0-CFB25DEE9152}" type="parTrans" cxnId="{5F114CB1-1EB9-4E88-A527-DD6FB1E6ACBD}">
      <dgm:prSet/>
      <dgm:spPr/>
      <dgm:t>
        <a:bodyPr/>
        <a:lstStyle/>
        <a:p>
          <a:endParaRPr lang="ru-RU"/>
        </a:p>
      </dgm:t>
    </dgm:pt>
    <dgm:pt modelId="{F18CAF5E-FE7D-4ECC-BEFA-9DEE6F9ED622}" type="sibTrans" cxnId="{5F114CB1-1EB9-4E88-A527-DD6FB1E6ACBD}">
      <dgm:prSet/>
      <dgm:spPr/>
      <dgm:t>
        <a:bodyPr/>
        <a:lstStyle/>
        <a:p>
          <a:endParaRPr lang="ru-RU"/>
        </a:p>
      </dgm:t>
    </dgm:pt>
    <dgm:pt modelId="{C413AFAD-2319-42AA-B8A2-6E0BB05554F9}" type="pres">
      <dgm:prSet presAssocID="{09A8508A-5C58-403D-A566-F38841ED8E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2A07F-0251-4799-A471-96EE7752EB0D}" type="pres">
      <dgm:prSet presAssocID="{A3330A93-669F-4512-B538-40336ECF9D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36FDE-9CBD-451A-8E14-43069F5B098E}" type="pres">
      <dgm:prSet presAssocID="{FA3D4CE0-F06F-4283-A83C-B7C567E5950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1259C88-2A8A-4764-A9E6-BD317802BB3A}" type="pres">
      <dgm:prSet presAssocID="{FA3D4CE0-F06F-4283-A83C-B7C567E59509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FBA6466-0C5F-4E91-AB31-FCA6AE932F84}" type="pres">
      <dgm:prSet presAssocID="{998A63AB-488C-4D91-A999-330EF030DC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D63C2-903C-4982-AE3E-1A3FAF8AD824}" type="pres">
      <dgm:prSet presAssocID="{5C41876F-55F4-4ED9-A461-BE0C2C131D4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6D4E356-00B8-4C60-B50B-ED4326D81002}" type="pres">
      <dgm:prSet presAssocID="{5C41876F-55F4-4ED9-A461-BE0C2C131D4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AF34184-4547-4900-AA91-DF973A76707E}" type="pres">
      <dgm:prSet presAssocID="{5855B7EE-7AA8-47C8-BB8C-4F2684A7BB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2429-0E83-43DE-A347-0CC15B460F3C}" type="pres">
      <dgm:prSet presAssocID="{A997425A-E920-4FCA-A1E7-C58DE77B17F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A8FB217-FDFD-481C-9700-9C314776EABC}" type="pres">
      <dgm:prSet presAssocID="{A997425A-E920-4FCA-A1E7-C58DE77B17F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53C814D-97AC-4DE7-BC79-D2EA44044B2A}" type="pres">
      <dgm:prSet presAssocID="{65669556-A7B2-41D9-990D-782F2F3D84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630CA-6D1C-49C9-860B-BF3AD343F715}" type="presOf" srcId="{A997425A-E920-4FCA-A1E7-C58DE77B17F0}" destId="{3A8FB217-FDFD-481C-9700-9C314776EABC}" srcOrd="1" destOrd="0" presId="urn:microsoft.com/office/officeart/2005/8/layout/process1"/>
    <dgm:cxn modelId="{2D63EE65-FCEB-4468-89AB-43093CA63511}" type="presOf" srcId="{A3330A93-669F-4512-B538-40336ECF9DB1}" destId="{8282A07F-0251-4799-A471-96EE7752EB0D}" srcOrd="0" destOrd="0" presId="urn:microsoft.com/office/officeart/2005/8/layout/process1"/>
    <dgm:cxn modelId="{6D0A0CAE-2660-4E59-8652-4FB17BBC435E}" type="presOf" srcId="{998A63AB-488C-4D91-A999-330EF030DCAB}" destId="{EFBA6466-0C5F-4E91-AB31-FCA6AE932F84}" srcOrd="0" destOrd="0" presId="urn:microsoft.com/office/officeart/2005/8/layout/process1"/>
    <dgm:cxn modelId="{6C432A80-0FE7-4757-A464-2C5EB2D0FA58}" srcId="{09A8508A-5C58-403D-A566-F38841ED8EBD}" destId="{5855B7EE-7AA8-47C8-BB8C-4F2684A7BB2C}" srcOrd="2" destOrd="0" parTransId="{B099D9CE-3980-402F-B9B8-42389C06A0FC}" sibTransId="{A997425A-E920-4FCA-A1E7-C58DE77B17F0}"/>
    <dgm:cxn modelId="{FB9B4474-1D74-4CF5-8BA0-BC2115678525}" type="presOf" srcId="{FA3D4CE0-F06F-4283-A83C-B7C567E59509}" destId="{F1259C88-2A8A-4764-A9E6-BD317802BB3A}" srcOrd="1" destOrd="0" presId="urn:microsoft.com/office/officeart/2005/8/layout/process1"/>
    <dgm:cxn modelId="{5F114CB1-1EB9-4E88-A527-DD6FB1E6ACBD}" srcId="{09A8508A-5C58-403D-A566-F38841ED8EBD}" destId="{65669556-A7B2-41D9-990D-782F2F3D8447}" srcOrd="3" destOrd="0" parTransId="{635F3A9B-1162-43C5-97E0-CFB25DEE9152}" sibTransId="{F18CAF5E-FE7D-4ECC-BEFA-9DEE6F9ED622}"/>
    <dgm:cxn modelId="{B970CF08-5122-421F-9B5A-0A7EADD0AE9F}" type="presOf" srcId="{5C41876F-55F4-4ED9-A461-BE0C2C131D4C}" destId="{CAFD63C2-903C-4982-AE3E-1A3FAF8AD824}" srcOrd="0" destOrd="0" presId="urn:microsoft.com/office/officeart/2005/8/layout/process1"/>
    <dgm:cxn modelId="{36C544EF-1933-4DD6-BF01-3BD5ABC54A52}" type="presOf" srcId="{65669556-A7B2-41D9-990D-782F2F3D8447}" destId="{753C814D-97AC-4DE7-BC79-D2EA44044B2A}" srcOrd="0" destOrd="0" presId="urn:microsoft.com/office/officeart/2005/8/layout/process1"/>
    <dgm:cxn modelId="{1C3BB29F-214D-4A0C-8E2E-F1ABD40F069C}" type="presOf" srcId="{5855B7EE-7AA8-47C8-BB8C-4F2684A7BB2C}" destId="{0AF34184-4547-4900-AA91-DF973A76707E}" srcOrd="0" destOrd="0" presId="urn:microsoft.com/office/officeart/2005/8/layout/process1"/>
    <dgm:cxn modelId="{8BB50759-B552-41B9-817F-6E952C4AE450}" type="presOf" srcId="{FA3D4CE0-F06F-4283-A83C-B7C567E59509}" destId="{5C036FDE-9CBD-451A-8E14-43069F5B098E}" srcOrd="0" destOrd="0" presId="urn:microsoft.com/office/officeart/2005/8/layout/process1"/>
    <dgm:cxn modelId="{6AA86496-50B9-4CF2-ADE5-AA88EACC9E75}" srcId="{09A8508A-5C58-403D-A566-F38841ED8EBD}" destId="{A3330A93-669F-4512-B538-40336ECF9DB1}" srcOrd="0" destOrd="0" parTransId="{B5B6E830-BD18-41D7-AD3E-E7DF690A9818}" sibTransId="{FA3D4CE0-F06F-4283-A83C-B7C567E59509}"/>
    <dgm:cxn modelId="{52F65204-A36C-4F7B-9258-E42827FF6BF7}" srcId="{09A8508A-5C58-403D-A566-F38841ED8EBD}" destId="{998A63AB-488C-4D91-A999-330EF030DCAB}" srcOrd="1" destOrd="0" parTransId="{6AC6ACE1-0ABE-4931-89BE-5610399AD29E}" sibTransId="{5C41876F-55F4-4ED9-A461-BE0C2C131D4C}"/>
    <dgm:cxn modelId="{33EEEA07-EEB9-4A55-9F9F-67E21583E974}" type="presOf" srcId="{A997425A-E920-4FCA-A1E7-C58DE77B17F0}" destId="{6A5F2429-0E83-43DE-A347-0CC15B460F3C}" srcOrd="0" destOrd="0" presId="urn:microsoft.com/office/officeart/2005/8/layout/process1"/>
    <dgm:cxn modelId="{88E2043E-3A8C-40C6-BF62-CC0D689A79AB}" type="presOf" srcId="{5C41876F-55F4-4ED9-A461-BE0C2C131D4C}" destId="{26D4E356-00B8-4C60-B50B-ED4326D81002}" srcOrd="1" destOrd="0" presId="urn:microsoft.com/office/officeart/2005/8/layout/process1"/>
    <dgm:cxn modelId="{2A6E3C65-2841-4301-A91E-5E9B654D08C3}" type="presOf" srcId="{09A8508A-5C58-403D-A566-F38841ED8EBD}" destId="{C413AFAD-2319-42AA-B8A2-6E0BB05554F9}" srcOrd="0" destOrd="0" presId="urn:microsoft.com/office/officeart/2005/8/layout/process1"/>
    <dgm:cxn modelId="{977776FB-B024-4CDB-A1F5-DF72FFADBA01}" type="presParOf" srcId="{C413AFAD-2319-42AA-B8A2-6E0BB05554F9}" destId="{8282A07F-0251-4799-A471-96EE7752EB0D}" srcOrd="0" destOrd="0" presId="urn:microsoft.com/office/officeart/2005/8/layout/process1"/>
    <dgm:cxn modelId="{53CD038E-7124-4AF2-8345-8B18B230FC5F}" type="presParOf" srcId="{C413AFAD-2319-42AA-B8A2-6E0BB05554F9}" destId="{5C036FDE-9CBD-451A-8E14-43069F5B098E}" srcOrd="1" destOrd="0" presId="urn:microsoft.com/office/officeart/2005/8/layout/process1"/>
    <dgm:cxn modelId="{22850E66-B5AB-4334-A18D-640463AFD39F}" type="presParOf" srcId="{5C036FDE-9CBD-451A-8E14-43069F5B098E}" destId="{F1259C88-2A8A-4764-A9E6-BD317802BB3A}" srcOrd="0" destOrd="0" presId="urn:microsoft.com/office/officeart/2005/8/layout/process1"/>
    <dgm:cxn modelId="{6FAF60E3-7546-4322-A687-78B7C524D640}" type="presParOf" srcId="{C413AFAD-2319-42AA-B8A2-6E0BB05554F9}" destId="{EFBA6466-0C5F-4E91-AB31-FCA6AE932F84}" srcOrd="2" destOrd="0" presId="urn:microsoft.com/office/officeart/2005/8/layout/process1"/>
    <dgm:cxn modelId="{97CCAC2E-E8AC-442F-BC73-F7923BAF25AE}" type="presParOf" srcId="{C413AFAD-2319-42AA-B8A2-6E0BB05554F9}" destId="{CAFD63C2-903C-4982-AE3E-1A3FAF8AD824}" srcOrd="3" destOrd="0" presId="urn:microsoft.com/office/officeart/2005/8/layout/process1"/>
    <dgm:cxn modelId="{1D8CD8E6-6D4A-4CCD-A1A9-878631C91885}" type="presParOf" srcId="{CAFD63C2-903C-4982-AE3E-1A3FAF8AD824}" destId="{26D4E356-00B8-4C60-B50B-ED4326D81002}" srcOrd="0" destOrd="0" presId="urn:microsoft.com/office/officeart/2005/8/layout/process1"/>
    <dgm:cxn modelId="{8E054BAD-1368-4299-9348-38FBBAB13035}" type="presParOf" srcId="{C413AFAD-2319-42AA-B8A2-6E0BB05554F9}" destId="{0AF34184-4547-4900-AA91-DF973A76707E}" srcOrd="4" destOrd="0" presId="urn:microsoft.com/office/officeart/2005/8/layout/process1"/>
    <dgm:cxn modelId="{6102EB9C-F334-49D6-BBE3-F5512B285780}" type="presParOf" srcId="{C413AFAD-2319-42AA-B8A2-6E0BB05554F9}" destId="{6A5F2429-0E83-43DE-A347-0CC15B460F3C}" srcOrd="5" destOrd="0" presId="urn:microsoft.com/office/officeart/2005/8/layout/process1"/>
    <dgm:cxn modelId="{D080BCA3-9A93-434A-82EF-FA23633D07EA}" type="presParOf" srcId="{6A5F2429-0E83-43DE-A347-0CC15B460F3C}" destId="{3A8FB217-FDFD-481C-9700-9C314776EABC}" srcOrd="0" destOrd="0" presId="urn:microsoft.com/office/officeart/2005/8/layout/process1"/>
    <dgm:cxn modelId="{5EB805AC-8E69-4943-8AA5-07491F9267CB}" type="presParOf" srcId="{C413AFAD-2319-42AA-B8A2-6E0BB05554F9}" destId="{753C814D-97AC-4DE7-BC79-D2EA44044B2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A07F-0251-4799-A471-96EE7752EB0D}">
      <dsp:nvSpPr>
        <dsp:cNvPr id="0" name=""/>
        <dsp:cNvSpPr/>
      </dsp:nvSpPr>
      <dsp:spPr>
        <a:xfrm>
          <a:off x="4455" y="1407855"/>
          <a:ext cx="1947986" cy="116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Заключение </a:t>
          </a:r>
          <a: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«нефинансового» соглашения</a:t>
          </a:r>
          <a:r>
            <a:rPr lang="ru-RU" sz="1400" kern="1200" dirty="0">
              <a:solidFill>
                <a:schemeClr val="accent4">
                  <a:lumMod val="20000"/>
                  <a:lumOff val="80000"/>
                </a:schemeClr>
              </a:solidFill>
            </a:rPr>
            <a:t> </a:t>
          </a:r>
          <a:r>
            <a:rPr lang="ru-RU" sz="1400" kern="1200" dirty="0"/>
            <a:t>в рамках госпрограммы</a:t>
          </a:r>
        </a:p>
      </dsp:txBody>
      <dsp:txXfrm>
        <a:off x="38688" y="1442088"/>
        <a:ext cx="1879520" cy="1100325"/>
      </dsp:txXfrm>
    </dsp:sp>
    <dsp:sp modelId="{5C036FDE-9CBD-451A-8E14-43069F5B098E}">
      <dsp:nvSpPr>
        <dsp:cNvPr id="0" name=""/>
        <dsp:cNvSpPr/>
      </dsp:nvSpPr>
      <dsp:spPr>
        <a:xfrm>
          <a:off x="2147240" y="1750701"/>
          <a:ext cx="412973" cy="483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147240" y="1847321"/>
        <a:ext cx="289081" cy="289860"/>
      </dsp:txXfrm>
    </dsp:sp>
    <dsp:sp modelId="{EFBA6466-0C5F-4E91-AB31-FCA6AE932F84}">
      <dsp:nvSpPr>
        <dsp:cNvPr id="0" name=""/>
        <dsp:cNvSpPr/>
      </dsp:nvSpPr>
      <dsp:spPr>
        <a:xfrm>
          <a:off x="2731636" y="1407855"/>
          <a:ext cx="1947986" cy="116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Утверждение </a:t>
          </a:r>
          <a: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плана </a:t>
          </a:r>
          <a:b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</a:br>
          <a: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по достижению показателей</a:t>
          </a:r>
        </a:p>
      </dsp:txBody>
      <dsp:txXfrm>
        <a:off x="2765869" y="1442088"/>
        <a:ext cx="1879520" cy="1100325"/>
      </dsp:txXfrm>
    </dsp:sp>
    <dsp:sp modelId="{CAFD63C2-903C-4982-AE3E-1A3FAF8AD824}">
      <dsp:nvSpPr>
        <dsp:cNvPr id="0" name=""/>
        <dsp:cNvSpPr/>
      </dsp:nvSpPr>
      <dsp:spPr>
        <a:xfrm>
          <a:off x="4874421" y="1750701"/>
          <a:ext cx="412973" cy="483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74421" y="1847321"/>
        <a:ext cx="289081" cy="289860"/>
      </dsp:txXfrm>
    </dsp:sp>
    <dsp:sp modelId="{0AF34184-4547-4900-AA91-DF973A76707E}">
      <dsp:nvSpPr>
        <dsp:cNvPr id="0" name=""/>
        <dsp:cNvSpPr/>
      </dsp:nvSpPr>
      <dsp:spPr>
        <a:xfrm>
          <a:off x="5458817" y="1407855"/>
          <a:ext cx="1947986" cy="116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Заключение </a:t>
          </a:r>
          <a: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финансового соглашения</a:t>
          </a:r>
        </a:p>
      </dsp:txBody>
      <dsp:txXfrm>
        <a:off x="5493050" y="1442088"/>
        <a:ext cx="1879520" cy="1100325"/>
      </dsp:txXfrm>
    </dsp:sp>
    <dsp:sp modelId="{6A5F2429-0E83-43DE-A347-0CC15B460F3C}">
      <dsp:nvSpPr>
        <dsp:cNvPr id="0" name=""/>
        <dsp:cNvSpPr/>
      </dsp:nvSpPr>
      <dsp:spPr>
        <a:xfrm>
          <a:off x="7601603" y="1750701"/>
          <a:ext cx="412973" cy="483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601603" y="1847321"/>
        <a:ext cx="289081" cy="289860"/>
      </dsp:txXfrm>
    </dsp:sp>
    <dsp:sp modelId="{753C814D-97AC-4DE7-BC79-D2EA44044B2A}">
      <dsp:nvSpPr>
        <dsp:cNvPr id="0" name=""/>
        <dsp:cNvSpPr/>
      </dsp:nvSpPr>
      <dsp:spPr>
        <a:xfrm>
          <a:off x="8185999" y="1407855"/>
          <a:ext cx="1947986" cy="116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Представление </a:t>
          </a:r>
          <a:r>
            <a:rPr lang="ru-RU" sz="1400" b="1" kern="1200" dirty="0">
              <a:solidFill>
                <a:schemeClr val="accent4">
                  <a:lumMod val="20000"/>
                  <a:lumOff val="80000"/>
                </a:schemeClr>
              </a:solidFill>
            </a:rPr>
            <a:t>отчетности</a:t>
          </a:r>
        </a:p>
      </dsp:txBody>
      <dsp:txXfrm>
        <a:off x="8220232" y="1442088"/>
        <a:ext cx="1879520" cy="110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B104-1F01-46C4-8707-324E45F7455C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9A521-40B9-44F1-968D-56EFF70DF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1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A521-40B9-44F1-968D-56EFF70DFA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3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 соответствии с п. 28 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Положения о системе управления государственными программами Российской Федерации, утвержденного </a:t>
            </a:r>
            <a:r>
              <a:rPr lang="ru-RU"/>
              <a:t>постановлением</a:t>
            </a:r>
            <a:r>
              <a:rPr lang="ru-RU" baseline="0"/>
              <a:t> Правительства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Федерации </a:t>
            </a:r>
            <a:r>
              <a:rPr lang="ru-RU" baseline="0"/>
              <a:t>от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26.05.2021 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786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ответственным исполнителем государственной программы осуществляется заключение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соглашения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высшим исполнительным органом государственной власти субъекта Российской Федерации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реализации 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территории субъекта Российской Федерации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государственных программ субъекта Российской Федерации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направленных на достижение целей и показателей государственной программы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Федерации (далее – соглашение по ГП)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в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случае если утвержденными правилами предоставления и распределения субсидий из федерального бюджета бюджетам субъектов Российской Федерации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предусматривается предоставление субсидий в целях достижения показателей государственных программ Российской Федерации (показателей структурных элементов государственных программ Российской Федерации, за исключением федеральных проектов, входящих в состав национальных проектов (программ), 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определяются как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единые субсидии.</a:t>
            </a:r>
          </a:p>
          <a:p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Приказом Минфина России от 22.06.2022 N 99н утверждена типовая форма соглашения о предоставлении единой субсидии из федерального бюджета бюджету субъекта Российской Федерации (далее – типовая форма соглашения). Подпунктом «в» пункта 3.2 типовой формы соглашения установлено, что </a:t>
            </a:r>
            <a:r>
              <a:rPr lang="ru-RU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обязательным условием предоставления единой субсидии является наличие  утвержденного </a:t>
            </a: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субъектом РФ и размещенного в системе "Электронный  бюджет"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 по достижению показателей государственных программ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Федерации (показателей федеральных проектов, не входящих в состав национальных проектов), включающего перечень мероприятий (результатов) и (или) объектов капитального строительства и объектов недвижимого имущества и контрольных точек, обеспечивающих достижение указанных мероприятий (результатов).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 по достижению показателей государственных программ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Федерации, а также форма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отчета о выполнении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указанного плана утверждены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приказом Минфина России от 21.10.2022 № 155н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плана </a:t>
            </a:r>
            <a:r>
              <a:rPr lang="ru-RU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достижению показателей государственных программ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Федерации и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перечня результатов, обеспечивающих достижение показателей ГП РФ, осуществляется субъектом РФ самостоятельно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Ориентировочный срок реализации функциональности системы по формированию плана по достижению показателей ГП РФ – 1.12.2022 г.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A521-40B9-44F1-968D-56EFF70DFA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3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в целях реализации национальных приоритетов</a:t>
            </a:r>
            <a:r>
              <a:rPr lang="ru-RU" baseline="0" dirty="0"/>
              <a:t> развития РФ и создания </a:t>
            </a:r>
            <a:r>
              <a:rPr lang="ru-RU" dirty="0"/>
              <a:t>единой системы стратегического управления в настоящее время осуществляется</a:t>
            </a:r>
            <a:r>
              <a:rPr lang="ru-RU" baseline="0" dirty="0"/>
              <a:t> проработка вопросов по</a:t>
            </a:r>
            <a:r>
              <a:rPr lang="ru-RU" dirty="0"/>
              <a:t> оптимизации и сближению процессов</a:t>
            </a:r>
            <a:r>
              <a:rPr lang="ru-RU" baseline="0" dirty="0"/>
              <a:t> управления государственными программами РФ, национальными проектами (программами) и государственными программами субъектов РФ.</a:t>
            </a:r>
          </a:p>
          <a:p>
            <a:r>
              <a:rPr lang="ru-RU" baseline="0" dirty="0"/>
              <a:t>В рамках выполнения поручения Председателя Правительства РФ от 30.08.2022 г. № ММ-П6-14588 Минфином России осуществляется разработка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подсистемы управления государственными программами субъектов Российской Федерации системы «Электронный бюджет». Срок – 1.12.2023 г.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Минэкономразвития РФ совместно с Минфином России и АП РФ осуществляется разработка методических рекомендаций по разработке и реализации государственных программ субъектов Российской Федерации и муниципальных программ с учетом подходов и принципов, предусмотренных постановлением Правительства Российской Федерации от 26 мая 2021 г. № 786.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в настоящее время прорабатывается вопрос по адаптации разработанного Минфином России плана по достижению показателей ГП для целей мониторинга достижения показателей национальных проектов (программ).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предполагается включение в соглашение по ГП показателей НП, декомпозированных на субъекты РФ. В указанном случае будет формировать единый план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 достижению показателей ГП РФ и НП, </a:t>
            </a:r>
            <a:r>
              <a:rPr lang="ru-RU" b="0" dirty="0">
                <a:solidFill>
                  <a:schemeClr val="accent5">
                    <a:lumMod val="50000"/>
                  </a:schemeClr>
                </a:solidFill>
              </a:rPr>
              <a:t>содержащий в том числе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результаты федеральных проектов, декомпозированные на субъекты РФ (вместе</a:t>
            </a:r>
            <a:r>
              <a:rPr lang="ru-RU" b="1" baseline="0" dirty="0">
                <a:solidFill>
                  <a:schemeClr val="accent5">
                    <a:lumMod val="50000"/>
                  </a:schemeClr>
                </a:solidFill>
              </a:rPr>
              <a:t> с ОКС), а формирование и утверждение отдельных региональных проектов, соответствующих целям национальных проектов, не потребуется. </a:t>
            </a:r>
            <a:r>
              <a:rPr lang="ru-RU" b="0" baseline="0" dirty="0">
                <a:solidFill>
                  <a:schemeClr val="accent5">
                    <a:lumMod val="50000"/>
                  </a:schemeClr>
                </a:solidFill>
              </a:rPr>
              <a:t>Ориентировочный срок – 1.04.2023 г.</a:t>
            </a:r>
            <a:endParaRPr lang="ru-RU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A521-40B9-44F1-968D-56EFF70DFA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7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5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0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1705-7581-4589-9D8F-28643A8F7773}" type="datetime1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DD2E-6875-44CF-BBB3-D607F2CED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1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87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54409D-B941-5442-A191-46B5A702EA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50000"/>
            <a:lum bright="20000" contrast="-40000"/>
          </a:blip>
          <a:stretch>
            <a:fillRect/>
          </a:stretch>
        </p:blipFill>
        <p:spPr>
          <a:xfrm>
            <a:off x="6044957" y="606792"/>
            <a:ext cx="7138623" cy="6603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CCBB55-480E-A348-A3C3-BC647254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733974"/>
            <a:ext cx="477230" cy="497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910A41-3172-3D48-B0DE-1ADFAACD0D54}"/>
              </a:ext>
            </a:extLst>
          </p:cNvPr>
          <p:cNvSpPr txBox="1"/>
          <p:nvPr/>
        </p:nvSpPr>
        <p:spPr>
          <a:xfrm>
            <a:off x="1191605" y="759557"/>
            <a:ext cx="452671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100" dirty="0">
                <a:solidFill>
                  <a:srgbClr val="C0A158"/>
                </a:solidFill>
                <a:latin typeface="Montserrat Medium" pitchFamily="2" charset="0"/>
              </a:rPr>
              <a:t>МИНФИН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solidFill>
                  <a:srgbClr val="C0A158"/>
                </a:solidFill>
                <a:latin typeface="Montserrat Medium" pitchFamily="2" charset="0"/>
              </a:rPr>
              <a:t>РОССИИ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91F254-5848-EE4C-923C-3A7F3519BE7C}"/>
              </a:ext>
            </a:extLst>
          </p:cNvPr>
          <p:cNvSpPr txBox="1"/>
          <p:nvPr/>
        </p:nvSpPr>
        <p:spPr>
          <a:xfrm>
            <a:off x="607741" y="2674648"/>
            <a:ext cx="9481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pectral" panose="02020502060000000000" pitchFamily="18" charset="-52"/>
              </a:rPr>
              <a:t>Новации в системе «Электронный бюджет» части взаимодействия с регионами </a:t>
            </a:r>
            <a:br>
              <a:rPr lang="ru-RU" sz="3600" b="1" dirty="0">
                <a:solidFill>
                  <a:schemeClr val="bg1"/>
                </a:solidFill>
                <a:latin typeface="Spectral" panose="02020502060000000000" pitchFamily="18" charset="-52"/>
              </a:rPr>
            </a:br>
            <a:r>
              <a:rPr lang="ru-RU" sz="3600" b="1" dirty="0">
                <a:solidFill>
                  <a:schemeClr val="bg1"/>
                </a:solidFill>
                <a:latin typeface="Spectral" panose="02020502060000000000" pitchFamily="18" charset="-52"/>
              </a:rPr>
              <a:t>в рамках госпрограмм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96696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B30F7EE-8636-468C-9FDD-CDC10ABA4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7" y="286657"/>
            <a:ext cx="1505843" cy="51820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D5A2E3C-A059-4AC9-866A-2381656DE46C}"/>
              </a:ext>
            </a:extLst>
          </p:cNvPr>
          <p:cNvSpPr txBox="1"/>
          <p:nvPr/>
        </p:nvSpPr>
        <p:spPr>
          <a:xfrm>
            <a:off x="869076" y="1923656"/>
            <a:ext cx="1109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02 </a:t>
            </a:r>
            <a:r>
              <a:rPr lang="ru-RU" sz="2000" b="1" dirty="0">
                <a:solidFill>
                  <a:srgbClr val="008000"/>
                </a:solidFill>
              </a:rPr>
              <a:t>ИСПОЛЬЗОВАНИЕ МЕХАНИЗМА ЕДИНОЙ СУБСИДИИ </a:t>
            </a:r>
            <a:r>
              <a:rPr lang="ru-RU" sz="1400" i="1" dirty="0"/>
              <a:t>(продолжение)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16DE7C70-BAE6-47A1-BEF8-13064A28E1F2}"/>
              </a:ext>
            </a:extLst>
          </p:cNvPr>
          <p:cNvSpPr/>
          <p:nvPr/>
        </p:nvSpPr>
        <p:spPr>
          <a:xfrm>
            <a:off x="899476" y="2427762"/>
            <a:ext cx="8241130" cy="3060792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0142AFA-9A59-4EEA-981E-2A00574C1B86}"/>
              </a:ext>
            </a:extLst>
          </p:cNvPr>
          <p:cNvSpPr txBox="1"/>
          <p:nvPr/>
        </p:nvSpPr>
        <p:spPr>
          <a:xfrm>
            <a:off x="980881" y="5567915"/>
            <a:ext cx="11155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</a:t>
            </a:r>
            <a:r>
              <a:rPr lang="ru-RU" sz="1200" i="1" dirty="0"/>
              <a:t>- осуществляется субъектом РФ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00467ACF-6256-4B48-876E-5B60BE31966B}"/>
              </a:ext>
            </a:extLst>
          </p:cNvPr>
          <p:cNvGrpSpPr/>
          <p:nvPr/>
        </p:nvGrpSpPr>
        <p:grpSpPr>
          <a:xfrm>
            <a:off x="767711" y="1126064"/>
            <a:ext cx="11121907" cy="4331310"/>
            <a:chOff x="869556" y="1101356"/>
            <a:chExt cx="11121907" cy="4331310"/>
          </a:xfrm>
        </p:grpSpPr>
        <p:graphicFrame>
          <p:nvGraphicFramePr>
            <p:cNvPr id="73" name="Схема 72">
              <a:extLst>
                <a:ext uri="{FF2B5EF4-FFF2-40B4-BE49-F238E27FC236}">
                  <a16:creationId xmlns:a16="http://schemas.microsoft.com/office/drawing/2014/main" xmlns="" id="{708BEF38-E3FA-437D-8908-CE8A86626F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9739386"/>
                </p:ext>
              </p:extLst>
            </p:nvPr>
          </p:nvGraphicFramePr>
          <p:xfrm>
            <a:off x="1206044" y="1101356"/>
            <a:ext cx="10138441" cy="39845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9D3ADACC-52F8-4C65-9B78-56CD89C36126}"/>
                </a:ext>
              </a:extLst>
            </p:cNvPr>
            <p:cNvGrpSpPr/>
            <p:nvPr/>
          </p:nvGrpSpPr>
          <p:grpSpPr>
            <a:xfrm>
              <a:off x="869556" y="2506145"/>
              <a:ext cx="11121907" cy="2926521"/>
              <a:chOff x="869556" y="2506145"/>
              <a:chExt cx="11121907" cy="2926521"/>
            </a:xfrm>
          </p:grpSpPr>
          <p:sp>
            <p:nvSpPr>
              <p:cNvPr id="76" name="Скругленный прямоугольник 47">
                <a:extLst>
                  <a:ext uri="{FF2B5EF4-FFF2-40B4-BE49-F238E27FC236}">
                    <a16:creationId xmlns:a16="http://schemas.microsoft.com/office/drawing/2014/main" xmlns="" id="{15373AC9-D25B-4929-B96B-3D9E74212D31}"/>
                  </a:ext>
                </a:extLst>
              </p:cNvPr>
              <p:cNvSpPr/>
              <p:nvPr/>
            </p:nvSpPr>
            <p:spPr>
              <a:xfrm>
                <a:off x="1607699" y="3555565"/>
                <a:ext cx="1974353" cy="7573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/>
                  <a:t>ТОЛЬКО показатели </a:t>
                </a:r>
                <a:r>
                  <a:rPr lang="ru-RU" sz="1100" b="1" dirty="0">
                    <a:solidFill>
                      <a:srgbClr val="007B3E"/>
                    </a:solidFill>
                  </a:rPr>
                  <a:t>ГП</a:t>
                </a:r>
                <a:r>
                  <a:rPr lang="ru-RU" sz="1100" dirty="0">
                    <a:solidFill>
                      <a:srgbClr val="007B3E"/>
                    </a:solidFill>
                  </a:rPr>
                  <a:t> </a:t>
                </a:r>
                <a:r>
                  <a:rPr lang="ru-RU" sz="1100" dirty="0"/>
                  <a:t>и</a:t>
                </a:r>
                <a:br>
                  <a:rPr lang="ru-RU" sz="1100" dirty="0"/>
                </a:br>
                <a:r>
                  <a:rPr lang="ru-RU" sz="1100" dirty="0"/>
                  <a:t> (или) </a:t>
                </a:r>
                <a:r>
                  <a:rPr lang="ru-RU" sz="1100" b="1" dirty="0"/>
                  <a:t>показатели </a:t>
                </a:r>
                <a:r>
                  <a:rPr lang="ru-RU" sz="1100" b="1" dirty="0">
                    <a:solidFill>
                      <a:srgbClr val="007B3E"/>
                    </a:solidFill>
                  </a:rPr>
                  <a:t>ФП вне НП</a:t>
                </a:r>
                <a:r>
                  <a:rPr lang="ru-RU" sz="1100" dirty="0"/>
                  <a:t>, </a:t>
                </a:r>
                <a:r>
                  <a:rPr lang="ru-RU" sz="1100" b="1" dirty="0"/>
                  <a:t>декомпозируемые </a:t>
                </a:r>
                <a:br>
                  <a:rPr lang="ru-RU" sz="1100" b="1" dirty="0"/>
                </a:br>
                <a:r>
                  <a:rPr lang="ru-RU" sz="1100" b="1" dirty="0"/>
                  <a:t>на уровень региона </a:t>
                </a:r>
              </a:p>
            </p:txBody>
          </p:sp>
          <p:sp>
            <p:nvSpPr>
              <p:cNvPr id="77" name="Скругленный прямоугольник 48">
                <a:extLst>
                  <a:ext uri="{FF2B5EF4-FFF2-40B4-BE49-F238E27FC236}">
                    <a16:creationId xmlns:a16="http://schemas.microsoft.com/office/drawing/2014/main" xmlns="" id="{A0CF8BBB-4A6F-424C-9D75-700B12A7735A}"/>
                  </a:ext>
                </a:extLst>
              </p:cNvPr>
              <p:cNvSpPr/>
              <p:nvPr/>
            </p:nvSpPr>
            <p:spPr>
              <a:xfrm>
                <a:off x="4330958" y="3561137"/>
                <a:ext cx="1974353" cy="7573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/>
                  <a:t>Мероприятия, результаты, контрольные точки </a:t>
                </a:r>
                <a:br>
                  <a:rPr lang="ru-RU" sz="1100" b="1" dirty="0"/>
                </a:br>
                <a:r>
                  <a:rPr lang="ru-RU" sz="1100" b="1" dirty="0"/>
                  <a:t>и объекты</a:t>
                </a:r>
              </a:p>
            </p:txBody>
          </p:sp>
          <p:sp>
            <p:nvSpPr>
              <p:cNvPr id="82" name="Скругленный прямоугольник 49">
                <a:extLst>
                  <a:ext uri="{FF2B5EF4-FFF2-40B4-BE49-F238E27FC236}">
                    <a16:creationId xmlns:a16="http://schemas.microsoft.com/office/drawing/2014/main" xmlns="" id="{0A1A1C7C-DF8F-4D13-9EE1-BAE8A1119938}"/>
                  </a:ext>
                </a:extLst>
              </p:cNvPr>
              <p:cNvSpPr/>
              <p:nvPr/>
            </p:nvSpPr>
            <p:spPr>
              <a:xfrm>
                <a:off x="7079740" y="3561137"/>
                <a:ext cx="1974353" cy="7573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/>
                  <a:t>ТОЛЬКО параметры финансового обеспечения</a:t>
                </a:r>
              </a:p>
            </p:txBody>
          </p:sp>
          <p:sp>
            <p:nvSpPr>
              <p:cNvPr id="83" name="Скругленный прямоугольник 50">
                <a:extLst>
                  <a:ext uri="{FF2B5EF4-FFF2-40B4-BE49-F238E27FC236}">
                    <a16:creationId xmlns:a16="http://schemas.microsoft.com/office/drawing/2014/main" xmlns="" id="{938D2502-9B30-44D1-99C5-C00A1B813CDA}"/>
                  </a:ext>
                </a:extLst>
              </p:cNvPr>
              <p:cNvSpPr/>
              <p:nvPr/>
            </p:nvSpPr>
            <p:spPr>
              <a:xfrm>
                <a:off x="9796678" y="3555565"/>
                <a:ext cx="1974353" cy="75732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/>
                  <a:t>По ВСЕМ параметрам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4DC2C2CA-97E4-4121-8A9E-D00342B14006}"/>
                  </a:ext>
                </a:extLst>
              </p:cNvPr>
              <p:cNvSpPr txBox="1"/>
              <p:nvPr/>
            </p:nvSpPr>
            <p:spPr>
              <a:xfrm>
                <a:off x="5598989" y="2506145"/>
                <a:ext cx="676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4C081456-2A23-4C35-AABB-948A300DEAB3}"/>
                  </a:ext>
                </a:extLst>
              </p:cNvPr>
              <p:cNvSpPr txBox="1"/>
              <p:nvPr/>
            </p:nvSpPr>
            <p:spPr>
              <a:xfrm>
                <a:off x="11094756" y="2529091"/>
                <a:ext cx="676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*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BDD62D65-2E00-4E40-945D-7C46FAE0AF13}"/>
                  </a:ext>
                </a:extLst>
              </p:cNvPr>
              <p:cNvSpPr txBox="1"/>
              <p:nvPr/>
            </p:nvSpPr>
            <p:spPr>
              <a:xfrm>
                <a:off x="1337930" y="4416056"/>
                <a:ext cx="2513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Приказ Минэкономразвития России </a:t>
                </a:r>
                <a:br>
                  <a:rPr lang="ru-RU" sz="1050" i="1" dirty="0"/>
                </a:br>
                <a:r>
                  <a:rPr lang="ru-RU" sz="1050" i="1" dirty="0"/>
                  <a:t>от 30.11.2021 № 722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1C4F8EBC-57E2-4D55-A611-E8E39489B0EA}"/>
                  </a:ext>
                </a:extLst>
              </p:cNvPr>
              <p:cNvSpPr txBox="1"/>
              <p:nvPr/>
            </p:nvSpPr>
            <p:spPr>
              <a:xfrm>
                <a:off x="6809971" y="4419547"/>
                <a:ext cx="251388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Приказ Минфина России</a:t>
                </a:r>
              </a:p>
              <a:p>
                <a:pPr algn="ctr"/>
                <a:r>
                  <a:rPr lang="ru-RU" sz="1050" i="1" dirty="0"/>
                  <a:t>от 22.06.2022 № 99н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C06C47F3-1465-4132-A669-66ACE34626C0}"/>
                  </a:ext>
                </a:extLst>
              </p:cNvPr>
              <p:cNvSpPr txBox="1"/>
              <p:nvPr/>
            </p:nvSpPr>
            <p:spPr>
              <a:xfrm>
                <a:off x="4146607" y="4419547"/>
                <a:ext cx="2513889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Приказ Минфина </a:t>
                </a:r>
              </a:p>
              <a:p>
                <a:pPr algn="ctr"/>
                <a:r>
                  <a:rPr lang="ru-RU" sz="1050" i="1" dirty="0"/>
                  <a:t>от 21.10.2022 № 155н</a:t>
                </a:r>
              </a:p>
              <a:p>
                <a:pPr algn="ctr"/>
                <a:r>
                  <a:rPr lang="ru-RU" sz="1050" i="1" dirty="0"/>
                  <a:t> 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0B4636B1-B8EA-4EED-9D0F-37C0619E9467}"/>
                  </a:ext>
                </a:extLst>
              </p:cNvPr>
              <p:cNvSpPr txBox="1"/>
              <p:nvPr/>
            </p:nvSpPr>
            <p:spPr>
              <a:xfrm>
                <a:off x="869556" y="5178750"/>
                <a:ext cx="837289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(п. 8 постановления № 999)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BFC0A6F1-3992-4140-B1C8-20C5BFF5FCDD}"/>
                  </a:ext>
                </a:extLst>
              </p:cNvPr>
              <p:cNvSpPr txBox="1"/>
              <p:nvPr/>
            </p:nvSpPr>
            <p:spPr>
              <a:xfrm>
                <a:off x="9464582" y="4392253"/>
                <a:ext cx="251388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Приказ Минфина России</a:t>
                </a:r>
              </a:p>
              <a:p>
                <a:pPr algn="ctr"/>
                <a:r>
                  <a:rPr lang="ru-RU" sz="1050" i="1" dirty="0"/>
                  <a:t>от 22.06.2022 № 99н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394564BF-0DBD-46DD-9CBE-B2DD11663C26}"/>
                  </a:ext>
                </a:extLst>
              </p:cNvPr>
              <p:cNvSpPr txBox="1"/>
              <p:nvPr/>
            </p:nvSpPr>
            <p:spPr>
              <a:xfrm>
                <a:off x="9477574" y="4948203"/>
                <a:ext cx="251388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i="1" dirty="0"/>
                  <a:t>Приказ Минфина </a:t>
                </a:r>
              </a:p>
              <a:p>
                <a:pPr algn="ctr"/>
                <a:r>
                  <a:rPr lang="ru-RU" sz="1050" i="1" dirty="0"/>
                  <a:t>от 21.10.2022 № 155н </a:t>
                </a:r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52E8D5E-2F37-4C26-B229-91F3E0CF4994}"/>
              </a:ext>
            </a:extLst>
          </p:cNvPr>
          <p:cNvSpPr txBox="1"/>
          <p:nvPr/>
        </p:nvSpPr>
        <p:spPr>
          <a:xfrm>
            <a:off x="2963725" y="4945371"/>
            <a:ext cx="450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B3E"/>
                </a:solidFill>
              </a:rPr>
              <a:t>Условия предоставления единой субсидии</a:t>
            </a:r>
          </a:p>
        </p:txBody>
      </p:sp>
      <p:sp>
        <p:nvSpPr>
          <p:cNvPr id="93" name="object 79">
            <a:extLst>
              <a:ext uri="{FF2B5EF4-FFF2-40B4-BE49-F238E27FC236}">
                <a16:creationId xmlns:a16="http://schemas.microsoft.com/office/drawing/2014/main" xmlns="" id="{BF2B8A6B-B556-4825-AE9C-BCD8FF0BF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838" y="958972"/>
            <a:ext cx="10564987" cy="8149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Новации в части взаимодействия с регионами </a:t>
            </a:r>
            <a:br>
              <a:rPr lang="ru-RU" sz="2600" b="1" i="0" dirty="0">
                <a:latin typeface="Spectral"/>
                <a:cs typeface="Spectral"/>
              </a:rPr>
            </a:br>
            <a:r>
              <a:rPr lang="ru-RU" sz="2600" b="1" i="0" dirty="0">
                <a:latin typeface="Spectral"/>
                <a:cs typeface="Spectral"/>
              </a:rPr>
              <a:t>в рамках госпрограмм </a:t>
            </a:r>
            <a:endParaRPr sz="1800" i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80F026F-3340-4A33-A202-82E63225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DD2E-6875-44CF-BBB3-D607F2CEDFA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2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2" r="66711" b="3853"/>
          <a:stretch/>
        </p:blipFill>
        <p:spPr>
          <a:xfrm>
            <a:off x="8975025" y="945556"/>
            <a:ext cx="2614926" cy="5497396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9170658" y="1638262"/>
            <a:ext cx="2299682" cy="2171738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7" y="286657"/>
            <a:ext cx="1505843" cy="518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652" y="173154"/>
            <a:ext cx="5437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  <a:t>План по достижению показателей ГП РФ  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  <a:t>(Приказ Минфина России №155н)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3" r="66711" b="42721"/>
          <a:stretch/>
        </p:blipFill>
        <p:spPr>
          <a:xfrm>
            <a:off x="714376" y="945556"/>
            <a:ext cx="2614926" cy="3245444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86247" y="994003"/>
            <a:ext cx="172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ГП РФ И ИХ </a:t>
            </a:r>
            <a:b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</a:b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СТРУКТУРНЫЕ </a:t>
            </a:r>
            <a:b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</a:b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ЭЛЕМЕНТЫ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6288" y="1642522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599" y="1710386"/>
            <a:ext cx="1061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ГП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9897" y="2005537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6722" y="2019813"/>
            <a:ext cx="1758816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показателей ГП</a:t>
            </a:r>
            <a:b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6288" y="2947620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7142" y="3015484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ФП не в НП</a:t>
            </a:r>
            <a:endParaRPr lang="ru-RU" sz="1200" b="1" dirty="0">
              <a:solidFill>
                <a:srgbClr val="293142"/>
              </a:solidFill>
              <a:latin typeface="Spectral" panose="02020502060000000000" pitchFamily="18" charset="-52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9897" y="3310635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3897" y="3324911"/>
            <a:ext cx="1784463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 </a:t>
            </a:r>
            <a:b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показателей ФП не в НП </a:t>
            </a:r>
            <a:b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996129" y="2680477"/>
            <a:ext cx="0" cy="262342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45970" y="1875173"/>
            <a:ext cx="345804" cy="0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484595" y="1649732"/>
            <a:ext cx="1063848" cy="835786"/>
          </a:xfrm>
          <a:prstGeom prst="roundRect">
            <a:avLst>
              <a:gd name="adj" fmla="val 484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1000" sy="101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459638" y="1713744"/>
            <a:ext cx="111376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передачи данных по</a:t>
            </a:r>
          </a:p>
          <a:p>
            <a:pPr algn="ctr">
              <a:lnSpc>
                <a:spcPct val="120000"/>
              </a:lnSpc>
            </a:pPr>
            <a:r>
              <a:rPr lang="ru-RU" sz="8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</a:t>
            </a:r>
            <a:br>
              <a:rPr lang="ru-RU" sz="8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ГП, ФП не в НП</a:t>
            </a:r>
            <a:endParaRPr lang="ru-RU" sz="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3" r="66711" b="42721"/>
          <a:stretch/>
        </p:blipFill>
        <p:spPr>
          <a:xfrm>
            <a:off x="4935494" y="945556"/>
            <a:ext cx="2614926" cy="3245444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5007364" y="994003"/>
            <a:ext cx="21338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rgbClr val="B99071"/>
                </a:solidFill>
                <a:latin typeface="Spectral" panose="02020502060000000000" pitchFamily="18" charset="0"/>
              </a:rPr>
              <a:t>СОГЛАШЕНИЯ</a:t>
            </a:r>
            <a:endParaRPr lang="ru-RU" sz="1200" b="1" dirty="0">
              <a:solidFill>
                <a:srgbClr val="B99071"/>
              </a:solidFill>
              <a:latin typeface="Spectral" panose="02020502060000000000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576418" y="1875173"/>
            <a:ext cx="345804" cy="0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5100531" y="2313196"/>
            <a:ext cx="2299682" cy="1077261"/>
          </a:xfrm>
          <a:prstGeom prst="roundRect">
            <a:avLst>
              <a:gd name="adj" fmla="val 1960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3549" y="2379412"/>
            <a:ext cx="137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Финансовое СГ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24140" y="2677431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71269" y="2768651"/>
            <a:ext cx="1958206" cy="40011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КТ,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8799861" y="2505638"/>
            <a:ext cx="494406" cy="0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9046895" y="994003"/>
            <a:ext cx="21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ПЛАН ПО ДОСТИЖЕНИЮ </a:t>
            </a:r>
          </a:p>
          <a:p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ПОКАЗАТЕЛЕЙ ГП 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294267" y="1978652"/>
            <a:ext cx="2052465" cy="263925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20253" y="1996356"/>
            <a:ext cx="1800494" cy="246221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Показатели ГП, ФП не в НП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294267" y="2313195"/>
            <a:ext cx="2052465" cy="141558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9383020" y="2388534"/>
            <a:ext cx="1874958" cy="3847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</a:t>
            </a:r>
          </a:p>
          <a:p>
            <a:pPr algn="ctr"/>
            <a:r>
              <a:rPr lang="ru-RU" sz="9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(собственные результаты)</a:t>
            </a:r>
            <a:r>
              <a:rPr lang="ru-RU" sz="9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718411" y="1683400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Проект плана</a:t>
            </a:r>
            <a:endParaRPr lang="ru-RU" sz="1200" b="1" dirty="0">
              <a:solidFill>
                <a:srgbClr val="293142"/>
              </a:solidFill>
              <a:latin typeface="Spectral" panose="02020502060000000000" pitchFamily="18" charset="-52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00531" y="1638262"/>
            <a:ext cx="2299682" cy="367275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4163" y="1683400"/>
            <a:ext cx="157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Нефинансовое СГ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383020" y="2740959"/>
            <a:ext cx="1874958" cy="938719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КТ ЗР результатов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 Объекты результатов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КТ объектов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ФО результатов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9170658" y="4076662"/>
            <a:ext cx="2299682" cy="2171738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9294267" y="4417052"/>
            <a:ext cx="2052465" cy="1469398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562920" y="4451559"/>
            <a:ext cx="1515158" cy="1400383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Показатели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КТ ЗР результатов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результатов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КТ объектов</a:t>
            </a:r>
          </a:p>
          <a:p>
            <a:pPr algn="ctr">
              <a:spcBef>
                <a:spcPts val="600"/>
              </a:spcBef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ФО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57121" y="4121800"/>
            <a:ext cx="1726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Утвержденный план</a:t>
            </a:r>
            <a:endParaRPr lang="ru-RU" sz="1200" b="1" dirty="0">
              <a:solidFill>
                <a:srgbClr val="293142"/>
              </a:solidFill>
              <a:latin typeface="Spectral" panose="02020502060000000000" pitchFamily="18" charset="-52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33077" y="5861467"/>
            <a:ext cx="1774845" cy="253583"/>
          </a:xfrm>
          <a:prstGeom prst="roundRect">
            <a:avLst/>
          </a:prstGeom>
          <a:solidFill>
            <a:srgbClr val="E644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69946" y="5883503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в действующий статус</a:t>
            </a: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5354619" y="3176392"/>
            <a:ext cx="1774845" cy="253583"/>
          </a:xfrm>
          <a:prstGeom prst="roundRect">
            <a:avLst/>
          </a:prstGeom>
          <a:solidFill>
            <a:srgbClr val="E644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701664" y="3198428"/>
            <a:ext cx="10999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ФОИВ</a:t>
            </a:r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7736013" y="2314828"/>
            <a:ext cx="1063848" cy="627991"/>
          </a:xfrm>
          <a:prstGeom prst="roundRect">
            <a:avLst>
              <a:gd name="adj" fmla="val 4845"/>
            </a:avLst>
          </a:prstGeom>
          <a:solidFill>
            <a:srgbClr val="64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7711056" y="2366140"/>
            <a:ext cx="1113762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ОКС (Наборы ЕПБС 7.13 и 7.14)</a:t>
            </a:r>
            <a:endParaRPr lang="ru-RU" sz="8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Скругленный прямоугольник 133"/>
          <p:cNvSpPr/>
          <p:nvPr/>
        </p:nvSpPr>
        <p:spPr>
          <a:xfrm>
            <a:off x="7957856" y="1880863"/>
            <a:ext cx="1353525" cy="230986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3525" h="230986">
                <a:moveTo>
                  <a:pt x="1353525" y="230986"/>
                </a:moveTo>
                <a:lnTo>
                  <a:pt x="46198" y="230986"/>
                </a:lnTo>
                <a:cubicBezTo>
                  <a:pt x="20684" y="230986"/>
                  <a:pt x="0" y="210302"/>
                  <a:pt x="0" y="184788"/>
                </a:cubicBezTo>
                <a:lnTo>
                  <a:pt x="0" y="0"/>
                </a:lnTo>
              </a:path>
            </a:pathLst>
          </a:custGeom>
          <a:ln w="19050">
            <a:solidFill>
              <a:srgbClr val="B9907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10103" y="1835019"/>
            <a:ext cx="547754" cy="182072"/>
          </a:xfrm>
          <a:custGeom>
            <a:avLst/>
            <a:gdLst>
              <a:gd name="connsiteX0" fmla="*/ 0 w 557643"/>
              <a:gd name="connsiteY0" fmla="*/ 36415 h 218487"/>
              <a:gd name="connsiteX1" fmla="*/ 36415 w 557643"/>
              <a:gd name="connsiteY1" fmla="*/ 0 h 218487"/>
              <a:gd name="connsiteX2" fmla="*/ 521228 w 557643"/>
              <a:gd name="connsiteY2" fmla="*/ 0 h 218487"/>
              <a:gd name="connsiteX3" fmla="*/ 557643 w 557643"/>
              <a:gd name="connsiteY3" fmla="*/ 36415 h 218487"/>
              <a:gd name="connsiteX4" fmla="*/ 557643 w 557643"/>
              <a:gd name="connsiteY4" fmla="*/ 182072 h 218487"/>
              <a:gd name="connsiteX5" fmla="*/ 521228 w 557643"/>
              <a:gd name="connsiteY5" fmla="*/ 218487 h 218487"/>
              <a:gd name="connsiteX6" fmla="*/ 36415 w 557643"/>
              <a:gd name="connsiteY6" fmla="*/ 218487 h 218487"/>
              <a:gd name="connsiteX7" fmla="*/ 0 w 557643"/>
              <a:gd name="connsiteY7" fmla="*/ 182072 h 218487"/>
              <a:gd name="connsiteX8" fmla="*/ 0 w 557643"/>
              <a:gd name="connsiteY8" fmla="*/ 36415 h 218487"/>
              <a:gd name="connsiteX0" fmla="*/ 23813 w 557643"/>
              <a:gd name="connsiteY0" fmla="*/ 31652 h 218487"/>
              <a:gd name="connsiteX1" fmla="*/ 36415 w 557643"/>
              <a:gd name="connsiteY1" fmla="*/ 0 h 218487"/>
              <a:gd name="connsiteX2" fmla="*/ 521228 w 557643"/>
              <a:gd name="connsiteY2" fmla="*/ 0 h 218487"/>
              <a:gd name="connsiteX3" fmla="*/ 557643 w 557643"/>
              <a:gd name="connsiteY3" fmla="*/ 36415 h 218487"/>
              <a:gd name="connsiteX4" fmla="*/ 557643 w 557643"/>
              <a:gd name="connsiteY4" fmla="*/ 182072 h 218487"/>
              <a:gd name="connsiteX5" fmla="*/ 521228 w 557643"/>
              <a:gd name="connsiteY5" fmla="*/ 218487 h 218487"/>
              <a:gd name="connsiteX6" fmla="*/ 36415 w 557643"/>
              <a:gd name="connsiteY6" fmla="*/ 218487 h 218487"/>
              <a:gd name="connsiteX7" fmla="*/ 0 w 557643"/>
              <a:gd name="connsiteY7" fmla="*/ 182072 h 218487"/>
              <a:gd name="connsiteX8" fmla="*/ 23813 w 557643"/>
              <a:gd name="connsiteY8" fmla="*/ 31652 h 218487"/>
              <a:gd name="connsiteX0" fmla="*/ 0 w 1048180"/>
              <a:gd name="connsiteY0" fmla="*/ 84039 h 218487"/>
              <a:gd name="connsiteX1" fmla="*/ 526952 w 1048180"/>
              <a:gd name="connsiteY1" fmla="*/ 0 h 218487"/>
              <a:gd name="connsiteX2" fmla="*/ 1011765 w 1048180"/>
              <a:gd name="connsiteY2" fmla="*/ 0 h 218487"/>
              <a:gd name="connsiteX3" fmla="*/ 1048180 w 1048180"/>
              <a:gd name="connsiteY3" fmla="*/ 36415 h 218487"/>
              <a:gd name="connsiteX4" fmla="*/ 1048180 w 1048180"/>
              <a:gd name="connsiteY4" fmla="*/ 182072 h 218487"/>
              <a:gd name="connsiteX5" fmla="*/ 1011765 w 1048180"/>
              <a:gd name="connsiteY5" fmla="*/ 218487 h 218487"/>
              <a:gd name="connsiteX6" fmla="*/ 526952 w 1048180"/>
              <a:gd name="connsiteY6" fmla="*/ 218487 h 218487"/>
              <a:gd name="connsiteX7" fmla="*/ 490537 w 1048180"/>
              <a:gd name="connsiteY7" fmla="*/ 182072 h 218487"/>
              <a:gd name="connsiteX8" fmla="*/ 0 w 1048180"/>
              <a:gd name="connsiteY8" fmla="*/ 84039 h 218487"/>
              <a:gd name="connsiteX0" fmla="*/ 0 w 1048180"/>
              <a:gd name="connsiteY0" fmla="*/ 84039 h 218487"/>
              <a:gd name="connsiteX1" fmla="*/ 526952 w 1048180"/>
              <a:gd name="connsiteY1" fmla="*/ 0 h 218487"/>
              <a:gd name="connsiteX2" fmla="*/ 1011765 w 1048180"/>
              <a:gd name="connsiteY2" fmla="*/ 0 h 218487"/>
              <a:gd name="connsiteX3" fmla="*/ 1048180 w 1048180"/>
              <a:gd name="connsiteY3" fmla="*/ 36415 h 218487"/>
              <a:gd name="connsiteX4" fmla="*/ 1048180 w 1048180"/>
              <a:gd name="connsiteY4" fmla="*/ 182072 h 218487"/>
              <a:gd name="connsiteX5" fmla="*/ 1011765 w 1048180"/>
              <a:gd name="connsiteY5" fmla="*/ 218487 h 218487"/>
              <a:gd name="connsiteX6" fmla="*/ 526952 w 1048180"/>
              <a:gd name="connsiteY6" fmla="*/ 218487 h 218487"/>
              <a:gd name="connsiteX7" fmla="*/ 490537 w 1048180"/>
              <a:gd name="connsiteY7" fmla="*/ 182072 h 218487"/>
              <a:gd name="connsiteX8" fmla="*/ 91440 w 1048180"/>
              <a:gd name="connsiteY8" fmla="*/ 175479 h 218487"/>
              <a:gd name="connsiteX0" fmla="*/ 446874 w 968102"/>
              <a:gd name="connsiteY0" fmla="*/ 0 h 218487"/>
              <a:gd name="connsiteX1" fmla="*/ 931687 w 968102"/>
              <a:gd name="connsiteY1" fmla="*/ 0 h 218487"/>
              <a:gd name="connsiteX2" fmla="*/ 968102 w 968102"/>
              <a:gd name="connsiteY2" fmla="*/ 36415 h 218487"/>
              <a:gd name="connsiteX3" fmla="*/ 968102 w 968102"/>
              <a:gd name="connsiteY3" fmla="*/ 182072 h 218487"/>
              <a:gd name="connsiteX4" fmla="*/ 931687 w 968102"/>
              <a:gd name="connsiteY4" fmla="*/ 218487 h 218487"/>
              <a:gd name="connsiteX5" fmla="*/ 446874 w 968102"/>
              <a:gd name="connsiteY5" fmla="*/ 218487 h 218487"/>
              <a:gd name="connsiteX6" fmla="*/ 410459 w 968102"/>
              <a:gd name="connsiteY6" fmla="*/ 182072 h 218487"/>
              <a:gd name="connsiteX7" fmla="*/ 11362 w 968102"/>
              <a:gd name="connsiteY7" fmla="*/ 175479 h 218487"/>
              <a:gd name="connsiteX0" fmla="*/ 446874 w 968102"/>
              <a:gd name="connsiteY0" fmla="*/ 0 h 218487"/>
              <a:gd name="connsiteX1" fmla="*/ 931687 w 968102"/>
              <a:gd name="connsiteY1" fmla="*/ 0 h 218487"/>
              <a:gd name="connsiteX2" fmla="*/ 968102 w 968102"/>
              <a:gd name="connsiteY2" fmla="*/ 36415 h 218487"/>
              <a:gd name="connsiteX3" fmla="*/ 968102 w 968102"/>
              <a:gd name="connsiteY3" fmla="*/ 182072 h 218487"/>
              <a:gd name="connsiteX4" fmla="*/ 931687 w 968102"/>
              <a:gd name="connsiteY4" fmla="*/ 218487 h 218487"/>
              <a:gd name="connsiteX5" fmla="*/ 446874 w 968102"/>
              <a:gd name="connsiteY5" fmla="*/ 218487 h 218487"/>
              <a:gd name="connsiteX6" fmla="*/ 410459 w 968102"/>
              <a:gd name="connsiteY6" fmla="*/ 182072 h 218487"/>
              <a:gd name="connsiteX7" fmla="*/ 11362 w 968102"/>
              <a:gd name="connsiteY7" fmla="*/ 175479 h 218487"/>
              <a:gd name="connsiteX0" fmla="*/ 36415 w 557643"/>
              <a:gd name="connsiteY0" fmla="*/ 0 h 218487"/>
              <a:gd name="connsiteX1" fmla="*/ 521228 w 557643"/>
              <a:gd name="connsiteY1" fmla="*/ 0 h 218487"/>
              <a:gd name="connsiteX2" fmla="*/ 557643 w 557643"/>
              <a:gd name="connsiteY2" fmla="*/ 36415 h 218487"/>
              <a:gd name="connsiteX3" fmla="*/ 557643 w 557643"/>
              <a:gd name="connsiteY3" fmla="*/ 182072 h 218487"/>
              <a:gd name="connsiteX4" fmla="*/ 521228 w 557643"/>
              <a:gd name="connsiteY4" fmla="*/ 218487 h 218487"/>
              <a:gd name="connsiteX5" fmla="*/ 36415 w 557643"/>
              <a:gd name="connsiteY5" fmla="*/ 218487 h 218487"/>
              <a:gd name="connsiteX6" fmla="*/ 0 w 557643"/>
              <a:gd name="connsiteY6" fmla="*/ 182072 h 218487"/>
              <a:gd name="connsiteX0" fmla="*/ 0 w 521228"/>
              <a:gd name="connsiteY0" fmla="*/ 0 h 218487"/>
              <a:gd name="connsiteX1" fmla="*/ 484813 w 521228"/>
              <a:gd name="connsiteY1" fmla="*/ 0 h 218487"/>
              <a:gd name="connsiteX2" fmla="*/ 521228 w 521228"/>
              <a:gd name="connsiteY2" fmla="*/ 36415 h 218487"/>
              <a:gd name="connsiteX3" fmla="*/ 521228 w 521228"/>
              <a:gd name="connsiteY3" fmla="*/ 182072 h 218487"/>
              <a:gd name="connsiteX4" fmla="*/ 484813 w 521228"/>
              <a:gd name="connsiteY4" fmla="*/ 218487 h 218487"/>
              <a:gd name="connsiteX5" fmla="*/ 0 w 521228"/>
              <a:gd name="connsiteY5" fmla="*/ 218487 h 218487"/>
              <a:gd name="connsiteX0" fmla="*/ 0 w 521228"/>
              <a:gd name="connsiteY0" fmla="*/ 0 h 218487"/>
              <a:gd name="connsiteX1" fmla="*/ 484813 w 521228"/>
              <a:gd name="connsiteY1" fmla="*/ 0 h 218487"/>
              <a:gd name="connsiteX2" fmla="*/ 521228 w 521228"/>
              <a:gd name="connsiteY2" fmla="*/ 36415 h 218487"/>
              <a:gd name="connsiteX3" fmla="*/ 521228 w 521228"/>
              <a:gd name="connsiteY3" fmla="*/ 182072 h 218487"/>
              <a:gd name="connsiteX4" fmla="*/ 484813 w 521228"/>
              <a:gd name="connsiteY4" fmla="*/ 218487 h 218487"/>
              <a:gd name="connsiteX0" fmla="*/ 0 w 521228"/>
              <a:gd name="connsiteY0" fmla="*/ 0 h 182072"/>
              <a:gd name="connsiteX1" fmla="*/ 484813 w 521228"/>
              <a:gd name="connsiteY1" fmla="*/ 0 h 182072"/>
              <a:gd name="connsiteX2" fmla="*/ 521228 w 521228"/>
              <a:gd name="connsiteY2" fmla="*/ 36415 h 182072"/>
              <a:gd name="connsiteX3" fmla="*/ 521228 w 521228"/>
              <a:gd name="connsiteY3" fmla="*/ 182072 h 18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228" h="182072">
                <a:moveTo>
                  <a:pt x="0" y="0"/>
                </a:moveTo>
                <a:lnTo>
                  <a:pt x="484813" y="0"/>
                </a:lnTo>
                <a:cubicBezTo>
                  <a:pt x="504924" y="0"/>
                  <a:pt x="521228" y="16304"/>
                  <a:pt x="521228" y="36415"/>
                </a:cubicBezTo>
                <a:lnTo>
                  <a:pt x="521228" y="182072"/>
                </a:lnTo>
              </a:path>
            </a:pathLst>
          </a:custGeom>
          <a:ln w="19050" cap="rnd">
            <a:solidFill>
              <a:srgbClr val="B9907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10320499" y="3810000"/>
            <a:ext cx="0" cy="255955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Скругленный прямоугольник 31"/>
          <p:cNvSpPr/>
          <p:nvPr/>
        </p:nvSpPr>
        <p:spPr>
          <a:xfrm>
            <a:off x="7276604" y="3082794"/>
            <a:ext cx="681253" cy="182072"/>
          </a:xfrm>
          <a:custGeom>
            <a:avLst/>
            <a:gdLst>
              <a:gd name="connsiteX0" fmla="*/ 0 w 557643"/>
              <a:gd name="connsiteY0" fmla="*/ 36415 h 218487"/>
              <a:gd name="connsiteX1" fmla="*/ 36415 w 557643"/>
              <a:gd name="connsiteY1" fmla="*/ 0 h 218487"/>
              <a:gd name="connsiteX2" fmla="*/ 521228 w 557643"/>
              <a:gd name="connsiteY2" fmla="*/ 0 h 218487"/>
              <a:gd name="connsiteX3" fmla="*/ 557643 w 557643"/>
              <a:gd name="connsiteY3" fmla="*/ 36415 h 218487"/>
              <a:gd name="connsiteX4" fmla="*/ 557643 w 557643"/>
              <a:gd name="connsiteY4" fmla="*/ 182072 h 218487"/>
              <a:gd name="connsiteX5" fmla="*/ 521228 w 557643"/>
              <a:gd name="connsiteY5" fmla="*/ 218487 h 218487"/>
              <a:gd name="connsiteX6" fmla="*/ 36415 w 557643"/>
              <a:gd name="connsiteY6" fmla="*/ 218487 h 218487"/>
              <a:gd name="connsiteX7" fmla="*/ 0 w 557643"/>
              <a:gd name="connsiteY7" fmla="*/ 182072 h 218487"/>
              <a:gd name="connsiteX8" fmla="*/ 0 w 557643"/>
              <a:gd name="connsiteY8" fmla="*/ 36415 h 218487"/>
              <a:gd name="connsiteX0" fmla="*/ 23813 w 557643"/>
              <a:gd name="connsiteY0" fmla="*/ 31652 h 218487"/>
              <a:gd name="connsiteX1" fmla="*/ 36415 w 557643"/>
              <a:gd name="connsiteY1" fmla="*/ 0 h 218487"/>
              <a:gd name="connsiteX2" fmla="*/ 521228 w 557643"/>
              <a:gd name="connsiteY2" fmla="*/ 0 h 218487"/>
              <a:gd name="connsiteX3" fmla="*/ 557643 w 557643"/>
              <a:gd name="connsiteY3" fmla="*/ 36415 h 218487"/>
              <a:gd name="connsiteX4" fmla="*/ 557643 w 557643"/>
              <a:gd name="connsiteY4" fmla="*/ 182072 h 218487"/>
              <a:gd name="connsiteX5" fmla="*/ 521228 w 557643"/>
              <a:gd name="connsiteY5" fmla="*/ 218487 h 218487"/>
              <a:gd name="connsiteX6" fmla="*/ 36415 w 557643"/>
              <a:gd name="connsiteY6" fmla="*/ 218487 h 218487"/>
              <a:gd name="connsiteX7" fmla="*/ 0 w 557643"/>
              <a:gd name="connsiteY7" fmla="*/ 182072 h 218487"/>
              <a:gd name="connsiteX8" fmla="*/ 23813 w 557643"/>
              <a:gd name="connsiteY8" fmla="*/ 31652 h 218487"/>
              <a:gd name="connsiteX0" fmla="*/ 0 w 1048180"/>
              <a:gd name="connsiteY0" fmla="*/ 84039 h 218487"/>
              <a:gd name="connsiteX1" fmla="*/ 526952 w 1048180"/>
              <a:gd name="connsiteY1" fmla="*/ 0 h 218487"/>
              <a:gd name="connsiteX2" fmla="*/ 1011765 w 1048180"/>
              <a:gd name="connsiteY2" fmla="*/ 0 h 218487"/>
              <a:gd name="connsiteX3" fmla="*/ 1048180 w 1048180"/>
              <a:gd name="connsiteY3" fmla="*/ 36415 h 218487"/>
              <a:gd name="connsiteX4" fmla="*/ 1048180 w 1048180"/>
              <a:gd name="connsiteY4" fmla="*/ 182072 h 218487"/>
              <a:gd name="connsiteX5" fmla="*/ 1011765 w 1048180"/>
              <a:gd name="connsiteY5" fmla="*/ 218487 h 218487"/>
              <a:gd name="connsiteX6" fmla="*/ 526952 w 1048180"/>
              <a:gd name="connsiteY6" fmla="*/ 218487 h 218487"/>
              <a:gd name="connsiteX7" fmla="*/ 490537 w 1048180"/>
              <a:gd name="connsiteY7" fmla="*/ 182072 h 218487"/>
              <a:gd name="connsiteX8" fmla="*/ 0 w 1048180"/>
              <a:gd name="connsiteY8" fmla="*/ 84039 h 218487"/>
              <a:gd name="connsiteX0" fmla="*/ 0 w 1048180"/>
              <a:gd name="connsiteY0" fmla="*/ 84039 h 218487"/>
              <a:gd name="connsiteX1" fmla="*/ 526952 w 1048180"/>
              <a:gd name="connsiteY1" fmla="*/ 0 h 218487"/>
              <a:gd name="connsiteX2" fmla="*/ 1011765 w 1048180"/>
              <a:gd name="connsiteY2" fmla="*/ 0 h 218487"/>
              <a:gd name="connsiteX3" fmla="*/ 1048180 w 1048180"/>
              <a:gd name="connsiteY3" fmla="*/ 36415 h 218487"/>
              <a:gd name="connsiteX4" fmla="*/ 1048180 w 1048180"/>
              <a:gd name="connsiteY4" fmla="*/ 182072 h 218487"/>
              <a:gd name="connsiteX5" fmla="*/ 1011765 w 1048180"/>
              <a:gd name="connsiteY5" fmla="*/ 218487 h 218487"/>
              <a:gd name="connsiteX6" fmla="*/ 526952 w 1048180"/>
              <a:gd name="connsiteY6" fmla="*/ 218487 h 218487"/>
              <a:gd name="connsiteX7" fmla="*/ 490537 w 1048180"/>
              <a:gd name="connsiteY7" fmla="*/ 182072 h 218487"/>
              <a:gd name="connsiteX8" fmla="*/ 91440 w 1048180"/>
              <a:gd name="connsiteY8" fmla="*/ 175479 h 218487"/>
              <a:gd name="connsiteX0" fmla="*/ 446874 w 968102"/>
              <a:gd name="connsiteY0" fmla="*/ 0 h 218487"/>
              <a:gd name="connsiteX1" fmla="*/ 931687 w 968102"/>
              <a:gd name="connsiteY1" fmla="*/ 0 h 218487"/>
              <a:gd name="connsiteX2" fmla="*/ 968102 w 968102"/>
              <a:gd name="connsiteY2" fmla="*/ 36415 h 218487"/>
              <a:gd name="connsiteX3" fmla="*/ 968102 w 968102"/>
              <a:gd name="connsiteY3" fmla="*/ 182072 h 218487"/>
              <a:gd name="connsiteX4" fmla="*/ 931687 w 968102"/>
              <a:gd name="connsiteY4" fmla="*/ 218487 h 218487"/>
              <a:gd name="connsiteX5" fmla="*/ 446874 w 968102"/>
              <a:gd name="connsiteY5" fmla="*/ 218487 h 218487"/>
              <a:gd name="connsiteX6" fmla="*/ 410459 w 968102"/>
              <a:gd name="connsiteY6" fmla="*/ 182072 h 218487"/>
              <a:gd name="connsiteX7" fmla="*/ 11362 w 968102"/>
              <a:gd name="connsiteY7" fmla="*/ 175479 h 218487"/>
              <a:gd name="connsiteX0" fmla="*/ 446874 w 968102"/>
              <a:gd name="connsiteY0" fmla="*/ 0 h 218487"/>
              <a:gd name="connsiteX1" fmla="*/ 931687 w 968102"/>
              <a:gd name="connsiteY1" fmla="*/ 0 h 218487"/>
              <a:gd name="connsiteX2" fmla="*/ 968102 w 968102"/>
              <a:gd name="connsiteY2" fmla="*/ 36415 h 218487"/>
              <a:gd name="connsiteX3" fmla="*/ 968102 w 968102"/>
              <a:gd name="connsiteY3" fmla="*/ 182072 h 218487"/>
              <a:gd name="connsiteX4" fmla="*/ 931687 w 968102"/>
              <a:gd name="connsiteY4" fmla="*/ 218487 h 218487"/>
              <a:gd name="connsiteX5" fmla="*/ 446874 w 968102"/>
              <a:gd name="connsiteY5" fmla="*/ 218487 h 218487"/>
              <a:gd name="connsiteX6" fmla="*/ 410459 w 968102"/>
              <a:gd name="connsiteY6" fmla="*/ 182072 h 218487"/>
              <a:gd name="connsiteX7" fmla="*/ 11362 w 968102"/>
              <a:gd name="connsiteY7" fmla="*/ 175479 h 218487"/>
              <a:gd name="connsiteX0" fmla="*/ 36415 w 557643"/>
              <a:gd name="connsiteY0" fmla="*/ 0 h 218487"/>
              <a:gd name="connsiteX1" fmla="*/ 521228 w 557643"/>
              <a:gd name="connsiteY1" fmla="*/ 0 h 218487"/>
              <a:gd name="connsiteX2" fmla="*/ 557643 w 557643"/>
              <a:gd name="connsiteY2" fmla="*/ 36415 h 218487"/>
              <a:gd name="connsiteX3" fmla="*/ 557643 w 557643"/>
              <a:gd name="connsiteY3" fmla="*/ 182072 h 218487"/>
              <a:gd name="connsiteX4" fmla="*/ 521228 w 557643"/>
              <a:gd name="connsiteY4" fmla="*/ 218487 h 218487"/>
              <a:gd name="connsiteX5" fmla="*/ 36415 w 557643"/>
              <a:gd name="connsiteY5" fmla="*/ 218487 h 218487"/>
              <a:gd name="connsiteX6" fmla="*/ 0 w 557643"/>
              <a:gd name="connsiteY6" fmla="*/ 182072 h 218487"/>
              <a:gd name="connsiteX0" fmla="*/ 0 w 521228"/>
              <a:gd name="connsiteY0" fmla="*/ 0 h 218487"/>
              <a:gd name="connsiteX1" fmla="*/ 484813 w 521228"/>
              <a:gd name="connsiteY1" fmla="*/ 0 h 218487"/>
              <a:gd name="connsiteX2" fmla="*/ 521228 w 521228"/>
              <a:gd name="connsiteY2" fmla="*/ 36415 h 218487"/>
              <a:gd name="connsiteX3" fmla="*/ 521228 w 521228"/>
              <a:gd name="connsiteY3" fmla="*/ 182072 h 218487"/>
              <a:gd name="connsiteX4" fmla="*/ 484813 w 521228"/>
              <a:gd name="connsiteY4" fmla="*/ 218487 h 218487"/>
              <a:gd name="connsiteX5" fmla="*/ 0 w 521228"/>
              <a:gd name="connsiteY5" fmla="*/ 218487 h 218487"/>
              <a:gd name="connsiteX0" fmla="*/ 0 w 521228"/>
              <a:gd name="connsiteY0" fmla="*/ 0 h 218487"/>
              <a:gd name="connsiteX1" fmla="*/ 484813 w 521228"/>
              <a:gd name="connsiteY1" fmla="*/ 0 h 218487"/>
              <a:gd name="connsiteX2" fmla="*/ 521228 w 521228"/>
              <a:gd name="connsiteY2" fmla="*/ 36415 h 218487"/>
              <a:gd name="connsiteX3" fmla="*/ 521228 w 521228"/>
              <a:gd name="connsiteY3" fmla="*/ 182072 h 218487"/>
              <a:gd name="connsiteX4" fmla="*/ 484813 w 521228"/>
              <a:gd name="connsiteY4" fmla="*/ 218487 h 218487"/>
              <a:gd name="connsiteX0" fmla="*/ 0 w 521228"/>
              <a:gd name="connsiteY0" fmla="*/ 0 h 182072"/>
              <a:gd name="connsiteX1" fmla="*/ 484813 w 521228"/>
              <a:gd name="connsiteY1" fmla="*/ 0 h 182072"/>
              <a:gd name="connsiteX2" fmla="*/ 521228 w 521228"/>
              <a:gd name="connsiteY2" fmla="*/ 36415 h 182072"/>
              <a:gd name="connsiteX3" fmla="*/ 521228 w 521228"/>
              <a:gd name="connsiteY3" fmla="*/ 182072 h 18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228" h="182072">
                <a:moveTo>
                  <a:pt x="0" y="0"/>
                </a:moveTo>
                <a:lnTo>
                  <a:pt x="484813" y="0"/>
                </a:lnTo>
                <a:cubicBezTo>
                  <a:pt x="504924" y="0"/>
                  <a:pt x="521228" y="16304"/>
                  <a:pt x="521228" y="36415"/>
                </a:cubicBezTo>
                <a:lnTo>
                  <a:pt x="521228" y="182072"/>
                </a:lnTo>
              </a:path>
            </a:pathLst>
          </a:custGeom>
          <a:ln w="19050" cap="rnd">
            <a:solidFill>
              <a:srgbClr val="29314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957836" y="3262727"/>
            <a:ext cx="1198776" cy="1385623"/>
          </a:xfrm>
          <a:custGeom>
            <a:avLst/>
            <a:gdLst>
              <a:gd name="connsiteX0" fmla="*/ 0 w 1219172"/>
              <a:gd name="connsiteY0" fmla="*/ 64299 h 1449922"/>
              <a:gd name="connsiteX1" fmla="*/ 64299 w 1219172"/>
              <a:gd name="connsiteY1" fmla="*/ 0 h 1449922"/>
              <a:gd name="connsiteX2" fmla="*/ 1154873 w 1219172"/>
              <a:gd name="connsiteY2" fmla="*/ 0 h 1449922"/>
              <a:gd name="connsiteX3" fmla="*/ 1219172 w 1219172"/>
              <a:gd name="connsiteY3" fmla="*/ 64299 h 1449922"/>
              <a:gd name="connsiteX4" fmla="*/ 1219172 w 1219172"/>
              <a:gd name="connsiteY4" fmla="*/ 1385623 h 1449922"/>
              <a:gd name="connsiteX5" fmla="*/ 1154873 w 1219172"/>
              <a:gd name="connsiteY5" fmla="*/ 1449922 h 1449922"/>
              <a:gd name="connsiteX6" fmla="*/ 64299 w 1219172"/>
              <a:gd name="connsiteY6" fmla="*/ 1449922 h 1449922"/>
              <a:gd name="connsiteX7" fmla="*/ 0 w 1219172"/>
              <a:gd name="connsiteY7" fmla="*/ 1385623 h 1449922"/>
              <a:gd name="connsiteX8" fmla="*/ 0 w 1219172"/>
              <a:gd name="connsiteY8" fmla="*/ 64299 h 1449922"/>
              <a:gd name="connsiteX0" fmla="*/ 1154873 w 1246313"/>
              <a:gd name="connsiteY0" fmla="*/ 0 h 1449922"/>
              <a:gd name="connsiteX1" fmla="*/ 1219172 w 1246313"/>
              <a:gd name="connsiteY1" fmla="*/ 64299 h 1449922"/>
              <a:gd name="connsiteX2" fmla="*/ 1219172 w 1246313"/>
              <a:gd name="connsiteY2" fmla="*/ 1385623 h 1449922"/>
              <a:gd name="connsiteX3" fmla="*/ 1154873 w 1246313"/>
              <a:gd name="connsiteY3" fmla="*/ 1449922 h 1449922"/>
              <a:gd name="connsiteX4" fmla="*/ 64299 w 1246313"/>
              <a:gd name="connsiteY4" fmla="*/ 1449922 h 1449922"/>
              <a:gd name="connsiteX5" fmla="*/ 0 w 1246313"/>
              <a:gd name="connsiteY5" fmla="*/ 1385623 h 1449922"/>
              <a:gd name="connsiteX6" fmla="*/ 0 w 1246313"/>
              <a:gd name="connsiteY6" fmla="*/ 64299 h 1449922"/>
              <a:gd name="connsiteX7" fmla="*/ 64299 w 1246313"/>
              <a:gd name="connsiteY7" fmla="*/ 0 h 1449922"/>
              <a:gd name="connsiteX8" fmla="*/ 1246313 w 1246313"/>
              <a:gd name="connsiteY8" fmla="*/ 91440 h 1449922"/>
              <a:gd name="connsiteX0" fmla="*/ 1154873 w 1219172"/>
              <a:gd name="connsiteY0" fmla="*/ 0 h 1449922"/>
              <a:gd name="connsiteX1" fmla="*/ 1219172 w 1219172"/>
              <a:gd name="connsiteY1" fmla="*/ 64299 h 1449922"/>
              <a:gd name="connsiteX2" fmla="*/ 1219172 w 1219172"/>
              <a:gd name="connsiteY2" fmla="*/ 1385623 h 1449922"/>
              <a:gd name="connsiteX3" fmla="*/ 1154873 w 1219172"/>
              <a:gd name="connsiteY3" fmla="*/ 1449922 h 1449922"/>
              <a:gd name="connsiteX4" fmla="*/ 64299 w 1219172"/>
              <a:gd name="connsiteY4" fmla="*/ 1449922 h 1449922"/>
              <a:gd name="connsiteX5" fmla="*/ 0 w 1219172"/>
              <a:gd name="connsiteY5" fmla="*/ 1385623 h 1449922"/>
              <a:gd name="connsiteX6" fmla="*/ 0 w 1219172"/>
              <a:gd name="connsiteY6" fmla="*/ 64299 h 1449922"/>
              <a:gd name="connsiteX7" fmla="*/ 64299 w 1219172"/>
              <a:gd name="connsiteY7" fmla="*/ 0 h 1449922"/>
              <a:gd name="connsiteX0" fmla="*/ 1219172 w 1219172"/>
              <a:gd name="connsiteY0" fmla="*/ 64299 h 1449922"/>
              <a:gd name="connsiteX1" fmla="*/ 1219172 w 1219172"/>
              <a:gd name="connsiteY1" fmla="*/ 1385623 h 1449922"/>
              <a:gd name="connsiteX2" fmla="*/ 1154873 w 1219172"/>
              <a:gd name="connsiteY2" fmla="*/ 1449922 h 1449922"/>
              <a:gd name="connsiteX3" fmla="*/ 64299 w 1219172"/>
              <a:gd name="connsiteY3" fmla="*/ 1449922 h 1449922"/>
              <a:gd name="connsiteX4" fmla="*/ 0 w 1219172"/>
              <a:gd name="connsiteY4" fmla="*/ 1385623 h 1449922"/>
              <a:gd name="connsiteX5" fmla="*/ 0 w 1219172"/>
              <a:gd name="connsiteY5" fmla="*/ 64299 h 1449922"/>
              <a:gd name="connsiteX6" fmla="*/ 64299 w 1219172"/>
              <a:gd name="connsiteY6" fmla="*/ 0 h 1449922"/>
              <a:gd name="connsiteX0" fmla="*/ 1200122 w 1219172"/>
              <a:gd name="connsiteY0" fmla="*/ 229399 h 1449922"/>
              <a:gd name="connsiteX1" fmla="*/ 1219172 w 1219172"/>
              <a:gd name="connsiteY1" fmla="*/ 1385623 h 1449922"/>
              <a:gd name="connsiteX2" fmla="*/ 1154873 w 1219172"/>
              <a:gd name="connsiteY2" fmla="*/ 1449922 h 1449922"/>
              <a:gd name="connsiteX3" fmla="*/ 64299 w 1219172"/>
              <a:gd name="connsiteY3" fmla="*/ 1449922 h 1449922"/>
              <a:gd name="connsiteX4" fmla="*/ 0 w 1219172"/>
              <a:gd name="connsiteY4" fmla="*/ 1385623 h 1449922"/>
              <a:gd name="connsiteX5" fmla="*/ 0 w 1219172"/>
              <a:gd name="connsiteY5" fmla="*/ 64299 h 1449922"/>
              <a:gd name="connsiteX6" fmla="*/ 64299 w 1219172"/>
              <a:gd name="connsiteY6" fmla="*/ 0 h 1449922"/>
              <a:gd name="connsiteX0" fmla="*/ 1219172 w 1219172"/>
              <a:gd name="connsiteY0" fmla="*/ 1385623 h 1449922"/>
              <a:gd name="connsiteX1" fmla="*/ 1154873 w 1219172"/>
              <a:gd name="connsiteY1" fmla="*/ 1449922 h 1449922"/>
              <a:gd name="connsiteX2" fmla="*/ 64299 w 1219172"/>
              <a:gd name="connsiteY2" fmla="*/ 1449922 h 1449922"/>
              <a:gd name="connsiteX3" fmla="*/ 0 w 1219172"/>
              <a:gd name="connsiteY3" fmla="*/ 1385623 h 1449922"/>
              <a:gd name="connsiteX4" fmla="*/ 0 w 1219172"/>
              <a:gd name="connsiteY4" fmla="*/ 64299 h 1449922"/>
              <a:gd name="connsiteX5" fmla="*/ 64299 w 1219172"/>
              <a:gd name="connsiteY5" fmla="*/ 0 h 1449922"/>
              <a:gd name="connsiteX0" fmla="*/ 1154873 w 1154873"/>
              <a:gd name="connsiteY0" fmla="*/ 1449922 h 1449922"/>
              <a:gd name="connsiteX1" fmla="*/ 64299 w 1154873"/>
              <a:gd name="connsiteY1" fmla="*/ 1449922 h 1449922"/>
              <a:gd name="connsiteX2" fmla="*/ 0 w 1154873"/>
              <a:gd name="connsiteY2" fmla="*/ 1385623 h 1449922"/>
              <a:gd name="connsiteX3" fmla="*/ 0 w 1154873"/>
              <a:gd name="connsiteY3" fmla="*/ 64299 h 1449922"/>
              <a:gd name="connsiteX4" fmla="*/ 64299 w 1154873"/>
              <a:gd name="connsiteY4" fmla="*/ 0 h 1449922"/>
              <a:gd name="connsiteX0" fmla="*/ 1154873 w 1154873"/>
              <a:gd name="connsiteY0" fmla="*/ 1385623 h 1385623"/>
              <a:gd name="connsiteX1" fmla="*/ 64299 w 1154873"/>
              <a:gd name="connsiteY1" fmla="*/ 1385623 h 1385623"/>
              <a:gd name="connsiteX2" fmla="*/ 0 w 1154873"/>
              <a:gd name="connsiteY2" fmla="*/ 1321324 h 1385623"/>
              <a:gd name="connsiteX3" fmla="*/ 0 w 1154873"/>
              <a:gd name="connsiteY3" fmla="*/ 0 h 138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873" h="1385623">
                <a:moveTo>
                  <a:pt x="1154873" y="1385623"/>
                </a:moveTo>
                <a:lnTo>
                  <a:pt x="64299" y="1385623"/>
                </a:lnTo>
                <a:cubicBezTo>
                  <a:pt x="28788" y="1385623"/>
                  <a:pt x="0" y="1356835"/>
                  <a:pt x="0" y="1321324"/>
                </a:cubicBezTo>
                <a:lnTo>
                  <a:pt x="0" y="0"/>
                </a:lnTo>
              </a:path>
            </a:pathLst>
          </a:custGeom>
          <a:ln w="19050" cap="rnd">
            <a:solidFill>
              <a:srgbClr val="29314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096842" y="4351131"/>
            <a:ext cx="790601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50" i="1" dirty="0">
                <a:solidFill>
                  <a:srgbClr val="293142"/>
                </a:solidFill>
                <a:latin typeface="Manrope" pitchFamily="2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166379" y="3436621"/>
            <a:ext cx="3253873" cy="2545080"/>
          </a:xfrm>
          <a:custGeom>
            <a:avLst/>
            <a:gdLst>
              <a:gd name="connsiteX0" fmla="*/ 0 w 3552033"/>
              <a:gd name="connsiteY0" fmla="*/ 82168 h 2591243"/>
              <a:gd name="connsiteX1" fmla="*/ 82168 w 3552033"/>
              <a:gd name="connsiteY1" fmla="*/ 0 h 2591243"/>
              <a:gd name="connsiteX2" fmla="*/ 3469865 w 3552033"/>
              <a:gd name="connsiteY2" fmla="*/ 0 h 2591243"/>
              <a:gd name="connsiteX3" fmla="*/ 3552033 w 3552033"/>
              <a:gd name="connsiteY3" fmla="*/ 82168 h 2591243"/>
              <a:gd name="connsiteX4" fmla="*/ 3552033 w 3552033"/>
              <a:gd name="connsiteY4" fmla="*/ 2509075 h 2591243"/>
              <a:gd name="connsiteX5" fmla="*/ 3469865 w 3552033"/>
              <a:gd name="connsiteY5" fmla="*/ 2591243 h 2591243"/>
              <a:gd name="connsiteX6" fmla="*/ 82168 w 3552033"/>
              <a:gd name="connsiteY6" fmla="*/ 2591243 h 2591243"/>
              <a:gd name="connsiteX7" fmla="*/ 0 w 3552033"/>
              <a:gd name="connsiteY7" fmla="*/ 2509075 h 2591243"/>
              <a:gd name="connsiteX8" fmla="*/ 0 w 3552033"/>
              <a:gd name="connsiteY8" fmla="*/ 82168 h 2591243"/>
              <a:gd name="connsiteX0" fmla="*/ 82168 w 3552033"/>
              <a:gd name="connsiteY0" fmla="*/ 0 h 2591243"/>
              <a:gd name="connsiteX1" fmla="*/ 3469865 w 3552033"/>
              <a:gd name="connsiteY1" fmla="*/ 0 h 2591243"/>
              <a:gd name="connsiteX2" fmla="*/ 3552033 w 3552033"/>
              <a:gd name="connsiteY2" fmla="*/ 82168 h 2591243"/>
              <a:gd name="connsiteX3" fmla="*/ 3552033 w 3552033"/>
              <a:gd name="connsiteY3" fmla="*/ 2509075 h 2591243"/>
              <a:gd name="connsiteX4" fmla="*/ 3469865 w 3552033"/>
              <a:gd name="connsiteY4" fmla="*/ 2591243 h 2591243"/>
              <a:gd name="connsiteX5" fmla="*/ 82168 w 3552033"/>
              <a:gd name="connsiteY5" fmla="*/ 2591243 h 2591243"/>
              <a:gd name="connsiteX6" fmla="*/ 0 w 3552033"/>
              <a:gd name="connsiteY6" fmla="*/ 2509075 h 2591243"/>
              <a:gd name="connsiteX7" fmla="*/ 0 w 3552033"/>
              <a:gd name="connsiteY7" fmla="*/ 82168 h 2591243"/>
              <a:gd name="connsiteX8" fmla="*/ 173608 w 3552033"/>
              <a:gd name="connsiteY8" fmla="*/ 91440 h 2591243"/>
              <a:gd name="connsiteX0" fmla="*/ 82168 w 3552033"/>
              <a:gd name="connsiteY0" fmla="*/ 0 h 2591243"/>
              <a:gd name="connsiteX1" fmla="*/ 3469865 w 3552033"/>
              <a:gd name="connsiteY1" fmla="*/ 0 h 2591243"/>
              <a:gd name="connsiteX2" fmla="*/ 3552033 w 3552033"/>
              <a:gd name="connsiteY2" fmla="*/ 82168 h 2591243"/>
              <a:gd name="connsiteX3" fmla="*/ 3552033 w 3552033"/>
              <a:gd name="connsiteY3" fmla="*/ 2509075 h 2591243"/>
              <a:gd name="connsiteX4" fmla="*/ 3469865 w 3552033"/>
              <a:gd name="connsiteY4" fmla="*/ 2591243 h 2591243"/>
              <a:gd name="connsiteX5" fmla="*/ 82168 w 3552033"/>
              <a:gd name="connsiteY5" fmla="*/ 2591243 h 2591243"/>
              <a:gd name="connsiteX6" fmla="*/ 0 w 3552033"/>
              <a:gd name="connsiteY6" fmla="*/ 2509075 h 2591243"/>
              <a:gd name="connsiteX7" fmla="*/ 0 w 3552033"/>
              <a:gd name="connsiteY7" fmla="*/ 82168 h 2591243"/>
              <a:gd name="connsiteX0" fmla="*/ 3469865 w 3552033"/>
              <a:gd name="connsiteY0" fmla="*/ 0 h 2591243"/>
              <a:gd name="connsiteX1" fmla="*/ 3552033 w 3552033"/>
              <a:gd name="connsiteY1" fmla="*/ 82168 h 2591243"/>
              <a:gd name="connsiteX2" fmla="*/ 3552033 w 3552033"/>
              <a:gd name="connsiteY2" fmla="*/ 2509075 h 2591243"/>
              <a:gd name="connsiteX3" fmla="*/ 3469865 w 3552033"/>
              <a:gd name="connsiteY3" fmla="*/ 2591243 h 2591243"/>
              <a:gd name="connsiteX4" fmla="*/ 82168 w 3552033"/>
              <a:gd name="connsiteY4" fmla="*/ 2591243 h 2591243"/>
              <a:gd name="connsiteX5" fmla="*/ 0 w 3552033"/>
              <a:gd name="connsiteY5" fmla="*/ 2509075 h 2591243"/>
              <a:gd name="connsiteX6" fmla="*/ 0 w 3552033"/>
              <a:gd name="connsiteY6" fmla="*/ 82168 h 2591243"/>
              <a:gd name="connsiteX0" fmla="*/ 3552033 w 3552033"/>
              <a:gd name="connsiteY0" fmla="*/ 0 h 2509075"/>
              <a:gd name="connsiteX1" fmla="*/ 3552033 w 3552033"/>
              <a:gd name="connsiteY1" fmla="*/ 2426907 h 2509075"/>
              <a:gd name="connsiteX2" fmla="*/ 3469865 w 3552033"/>
              <a:gd name="connsiteY2" fmla="*/ 2509075 h 2509075"/>
              <a:gd name="connsiteX3" fmla="*/ 82168 w 3552033"/>
              <a:gd name="connsiteY3" fmla="*/ 2509075 h 2509075"/>
              <a:gd name="connsiteX4" fmla="*/ 0 w 3552033"/>
              <a:gd name="connsiteY4" fmla="*/ 2426907 h 2509075"/>
              <a:gd name="connsiteX5" fmla="*/ 0 w 3552033"/>
              <a:gd name="connsiteY5" fmla="*/ 0 h 2509075"/>
              <a:gd name="connsiteX0" fmla="*/ 3552033 w 3552033"/>
              <a:gd name="connsiteY0" fmla="*/ 2426907 h 2509075"/>
              <a:gd name="connsiteX1" fmla="*/ 3469865 w 3552033"/>
              <a:gd name="connsiteY1" fmla="*/ 2509075 h 2509075"/>
              <a:gd name="connsiteX2" fmla="*/ 82168 w 3552033"/>
              <a:gd name="connsiteY2" fmla="*/ 2509075 h 2509075"/>
              <a:gd name="connsiteX3" fmla="*/ 0 w 3552033"/>
              <a:gd name="connsiteY3" fmla="*/ 2426907 h 2509075"/>
              <a:gd name="connsiteX4" fmla="*/ 0 w 3552033"/>
              <a:gd name="connsiteY4" fmla="*/ 0 h 2509075"/>
              <a:gd name="connsiteX0" fmla="*/ 3469865 w 3469865"/>
              <a:gd name="connsiteY0" fmla="*/ 2509075 h 2509075"/>
              <a:gd name="connsiteX1" fmla="*/ 82168 w 3469865"/>
              <a:gd name="connsiteY1" fmla="*/ 2509075 h 2509075"/>
              <a:gd name="connsiteX2" fmla="*/ 0 w 3469865"/>
              <a:gd name="connsiteY2" fmla="*/ 2426907 h 2509075"/>
              <a:gd name="connsiteX3" fmla="*/ 0 w 3469865"/>
              <a:gd name="connsiteY3" fmla="*/ 0 h 250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9865" h="2509075">
                <a:moveTo>
                  <a:pt x="3469865" y="2509075"/>
                </a:moveTo>
                <a:lnTo>
                  <a:pt x="82168" y="2509075"/>
                </a:lnTo>
                <a:cubicBezTo>
                  <a:pt x="36788" y="2509075"/>
                  <a:pt x="0" y="2472287"/>
                  <a:pt x="0" y="2426907"/>
                </a:cubicBezTo>
                <a:lnTo>
                  <a:pt x="0" y="0"/>
                </a:lnTo>
              </a:path>
            </a:pathLst>
          </a:custGeom>
          <a:ln w="19050" cap="rnd">
            <a:solidFill>
              <a:srgbClr val="29314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8096842" y="5621367"/>
            <a:ext cx="790601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50" i="1" dirty="0">
                <a:solidFill>
                  <a:srgbClr val="293142"/>
                </a:solidFill>
                <a:latin typeface="Manrope" pitchFamily="2" charset="0"/>
                <a:cs typeface="Arial" panose="020B0604020202020204" pitchFamily="34" charset="0"/>
              </a:rPr>
              <a:t>Результаты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8398566" y="4564470"/>
            <a:ext cx="193199" cy="181052"/>
            <a:chOff x="12254182" y="5460206"/>
            <a:chExt cx="193199" cy="18105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12254182" y="5460206"/>
              <a:ext cx="193199" cy="181052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Freeform 201"/>
            <p:cNvSpPr>
              <a:spLocks noEditPoints="1"/>
            </p:cNvSpPr>
            <p:nvPr/>
          </p:nvSpPr>
          <p:spPr bwMode="auto">
            <a:xfrm>
              <a:off x="12281687" y="5495632"/>
              <a:ext cx="138189" cy="110201"/>
            </a:xfrm>
            <a:custGeom>
              <a:avLst/>
              <a:gdLst>
                <a:gd name="T0" fmla="*/ 169 w 169"/>
                <a:gd name="T1" fmla="*/ 16 h 134"/>
                <a:gd name="T2" fmla="*/ 164 w 169"/>
                <a:gd name="T3" fmla="*/ 30 h 134"/>
                <a:gd name="T4" fmla="*/ 153 w 169"/>
                <a:gd name="T5" fmla="*/ 41 h 134"/>
                <a:gd name="T6" fmla="*/ 109 w 169"/>
                <a:gd name="T7" fmla="*/ 72 h 134"/>
                <a:gd name="T8" fmla="*/ 105 w 169"/>
                <a:gd name="T9" fmla="*/ 75 h 134"/>
                <a:gd name="T10" fmla="*/ 99 w 169"/>
                <a:gd name="T11" fmla="*/ 79 h 134"/>
                <a:gd name="T12" fmla="*/ 95 w 169"/>
                <a:gd name="T13" fmla="*/ 82 h 134"/>
                <a:gd name="T14" fmla="*/ 89 w 169"/>
                <a:gd name="T15" fmla="*/ 84 h 134"/>
                <a:gd name="T16" fmla="*/ 84 w 169"/>
                <a:gd name="T17" fmla="*/ 85 h 134"/>
                <a:gd name="T18" fmla="*/ 84 w 169"/>
                <a:gd name="T19" fmla="*/ 85 h 134"/>
                <a:gd name="T20" fmla="*/ 84 w 169"/>
                <a:gd name="T21" fmla="*/ 85 h 134"/>
                <a:gd name="T22" fmla="*/ 79 w 169"/>
                <a:gd name="T23" fmla="*/ 84 h 134"/>
                <a:gd name="T24" fmla="*/ 74 w 169"/>
                <a:gd name="T25" fmla="*/ 82 h 134"/>
                <a:gd name="T26" fmla="*/ 69 w 169"/>
                <a:gd name="T27" fmla="*/ 79 h 134"/>
                <a:gd name="T28" fmla="*/ 64 w 169"/>
                <a:gd name="T29" fmla="*/ 75 h 134"/>
                <a:gd name="T30" fmla="*/ 60 w 169"/>
                <a:gd name="T31" fmla="*/ 72 h 134"/>
                <a:gd name="T32" fmla="*/ 35 w 169"/>
                <a:gd name="T33" fmla="*/ 55 h 134"/>
                <a:gd name="T34" fmla="*/ 16 w 169"/>
                <a:gd name="T35" fmla="*/ 41 h 134"/>
                <a:gd name="T36" fmla="*/ 5 w 169"/>
                <a:gd name="T37" fmla="*/ 31 h 134"/>
                <a:gd name="T38" fmla="*/ 0 w 169"/>
                <a:gd name="T39" fmla="*/ 18 h 134"/>
                <a:gd name="T40" fmla="*/ 4 w 169"/>
                <a:gd name="T41" fmla="*/ 5 h 134"/>
                <a:gd name="T42" fmla="*/ 15 w 169"/>
                <a:gd name="T43" fmla="*/ 0 h 134"/>
                <a:gd name="T44" fmla="*/ 154 w 169"/>
                <a:gd name="T45" fmla="*/ 0 h 134"/>
                <a:gd name="T46" fmla="*/ 165 w 169"/>
                <a:gd name="T47" fmla="*/ 5 h 134"/>
                <a:gd name="T48" fmla="*/ 169 w 169"/>
                <a:gd name="T49" fmla="*/ 16 h 134"/>
                <a:gd name="T50" fmla="*/ 169 w 169"/>
                <a:gd name="T51" fmla="*/ 43 h 134"/>
                <a:gd name="T52" fmla="*/ 169 w 169"/>
                <a:gd name="T53" fmla="*/ 118 h 134"/>
                <a:gd name="T54" fmla="*/ 165 w 169"/>
                <a:gd name="T55" fmla="*/ 129 h 134"/>
                <a:gd name="T56" fmla="*/ 154 w 169"/>
                <a:gd name="T57" fmla="*/ 134 h 134"/>
                <a:gd name="T58" fmla="*/ 15 w 169"/>
                <a:gd name="T59" fmla="*/ 134 h 134"/>
                <a:gd name="T60" fmla="*/ 4 w 169"/>
                <a:gd name="T61" fmla="*/ 129 h 134"/>
                <a:gd name="T62" fmla="*/ 0 w 169"/>
                <a:gd name="T63" fmla="*/ 118 h 134"/>
                <a:gd name="T64" fmla="*/ 0 w 169"/>
                <a:gd name="T65" fmla="*/ 43 h 134"/>
                <a:gd name="T66" fmla="*/ 9 w 169"/>
                <a:gd name="T67" fmla="*/ 52 h 134"/>
                <a:gd name="T68" fmla="*/ 56 w 169"/>
                <a:gd name="T69" fmla="*/ 84 h 134"/>
                <a:gd name="T70" fmla="*/ 65 w 169"/>
                <a:gd name="T71" fmla="*/ 90 h 134"/>
                <a:gd name="T72" fmla="*/ 74 w 169"/>
                <a:gd name="T73" fmla="*/ 95 h 134"/>
                <a:gd name="T74" fmla="*/ 84 w 169"/>
                <a:gd name="T75" fmla="*/ 97 h 134"/>
                <a:gd name="T76" fmla="*/ 84 w 169"/>
                <a:gd name="T77" fmla="*/ 97 h 134"/>
                <a:gd name="T78" fmla="*/ 84 w 169"/>
                <a:gd name="T79" fmla="*/ 97 h 134"/>
                <a:gd name="T80" fmla="*/ 95 w 169"/>
                <a:gd name="T81" fmla="*/ 95 h 134"/>
                <a:gd name="T82" fmla="*/ 104 w 169"/>
                <a:gd name="T83" fmla="*/ 90 h 134"/>
                <a:gd name="T84" fmla="*/ 112 w 169"/>
                <a:gd name="T85" fmla="*/ 84 h 134"/>
                <a:gd name="T86" fmla="*/ 160 w 169"/>
                <a:gd name="T87" fmla="*/ 52 h 134"/>
                <a:gd name="T88" fmla="*/ 169 w 169"/>
                <a:gd name="T89" fmla="*/ 4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34">
                  <a:moveTo>
                    <a:pt x="169" y="16"/>
                  </a:moveTo>
                  <a:cubicBezTo>
                    <a:pt x="169" y="21"/>
                    <a:pt x="167" y="25"/>
                    <a:pt x="164" y="30"/>
                  </a:cubicBezTo>
                  <a:cubicBezTo>
                    <a:pt x="161" y="34"/>
                    <a:pt x="157" y="38"/>
                    <a:pt x="153" y="41"/>
                  </a:cubicBezTo>
                  <a:cubicBezTo>
                    <a:pt x="129" y="58"/>
                    <a:pt x="114" y="68"/>
                    <a:pt x="109" y="72"/>
                  </a:cubicBezTo>
                  <a:cubicBezTo>
                    <a:pt x="108" y="73"/>
                    <a:pt x="107" y="74"/>
                    <a:pt x="105" y="75"/>
                  </a:cubicBezTo>
                  <a:cubicBezTo>
                    <a:pt x="103" y="77"/>
                    <a:pt x="101" y="78"/>
                    <a:pt x="99" y="79"/>
                  </a:cubicBezTo>
                  <a:cubicBezTo>
                    <a:pt x="98" y="80"/>
                    <a:pt x="96" y="81"/>
                    <a:pt x="95" y="82"/>
                  </a:cubicBezTo>
                  <a:cubicBezTo>
                    <a:pt x="93" y="83"/>
                    <a:pt x="91" y="84"/>
                    <a:pt x="89" y="84"/>
                  </a:cubicBezTo>
                  <a:cubicBezTo>
                    <a:pt x="87" y="85"/>
                    <a:pt x="86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3" y="85"/>
                    <a:pt x="81" y="85"/>
                    <a:pt x="79" y="84"/>
                  </a:cubicBezTo>
                  <a:cubicBezTo>
                    <a:pt x="78" y="84"/>
                    <a:pt x="76" y="83"/>
                    <a:pt x="74" y="82"/>
                  </a:cubicBezTo>
                  <a:cubicBezTo>
                    <a:pt x="72" y="81"/>
                    <a:pt x="70" y="80"/>
                    <a:pt x="69" y="79"/>
                  </a:cubicBezTo>
                  <a:cubicBezTo>
                    <a:pt x="68" y="78"/>
                    <a:pt x="66" y="77"/>
                    <a:pt x="64" y="75"/>
                  </a:cubicBezTo>
                  <a:cubicBezTo>
                    <a:pt x="62" y="74"/>
                    <a:pt x="61" y="73"/>
                    <a:pt x="60" y="72"/>
                  </a:cubicBezTo>
                  <a:cubicBezTo>
                    <a:pt x="54" y="68"/>
                    <a:pt x="46" y="62"/>
                    <a:pt x="35" y="55"/>
                  </a:cubicBezTo>
                  <a:cubicBezTo>
                    <a:pt x="24" y="47"/>
                    <a:pt x="18" y="43"/>
                    <a:pt x="16" y="41"/>
                  </a:cubicBezTo>
                  <a:cubicBezTo>
                    <a:pt x="12" y="39"/>
                    <a:pt x="8" y="35"/>
                    <a:pt x="5" y="31"/>
                  </a:cubicBezTo>
                  <a:cubicBezTo>
                    <a:pt x="1" y="26"/>
                    <a:pt x="0" y="22"/>
                    <a:pt x="0" y="18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6" y="2"/>
                    <a:pt x="10" y="0"/>
                    <a:pt x="1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8" y="0"/>
                    <a:pt x="162" y="2"/>
                    <a:pt x="165" y="5"/>
                  </a:cubicBezTo>
                  <a:cubicBezTo>
                    <a:pt x="168" y="8"/>
                    <a:pt x="169" y="11"/>
                    <a:pt x="169" y="16"/>
                  </a:cubicBezTo>
                  <a:close/>
                  <a:moveTo>
                    <a:pt x="169" y="43"/>
                  </a:moveTo>
                  <a:cubicBezTo>
                    <a:pt x="169" y="118"/>
                    <a:pt x="169" y="118"/>
                    <a:pt x="169" y="118"/>
                  </a:cubicBezTo>
                  <a:cubicBezTo>
                    <a:pt x="169" y="123"/>
                    <a:pt x="168" y="126"/>
                    <a:pt x="165" y="129"/>
                  </a:cubicBezTo>
                  <a:cubicBezTo>
                    <a:pt x="162" y="132"/>
                    <a:pt x="158" y="134"/>
                    <a:pt x="154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2"/>
                    <a:pt x="4" y="129"/>
                  </a:cubicBezTo>
                  <a:cubicBezTo>
                    <a:pt x="1" y="126"/>
                    <a:pt x="0" y="123"/>
                    <a:pt x="0" y="1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6"/>
                    <a:pt x="6" y="49"/>
                    <a:pt x="9" y="52"/>
                  </a:cubicBezTo>
                  <a:cubicBezTo>
                    <a:pt x="32" y="67"/>
                    <a:pt x="48" y="78"/>
                    <a:pt x="56" y="84"/>
                  </a:cubicBezTo>
                  <a:cubicBezTo>
                    <a:pt x="60" y="87"/>
                    <a:pt x="63" y="89"/>
                    <a:pt x="65" y="90"/>
                  </a:cubicBezTo>
                  <a:cubicBezTo>
                    <a:pt x="67" y="92"/>
                    <a:pt x="70" y="93"/>
                    <a:pt x="74" y="95"/>
                  </a:cubicBezTo>
                  <a:cubicBezTo>
                    <a:pt x="78" y="96"/>
                    <a:pt x="81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8" y="97"/>
                    <a:pt x="91" y="96"/>
                    <a:pt x="95" y="95"/>
                  </a:cubicBezTo>
                  <a:cubicBezTo>
                    <a:pt x="99" y="93"/>
                    <a:pt x="102" y="92"/>
                    <a:pt x="104" y="90"/>
                  </a:cubicBezTo>
                  <a:cubicBezTo>
                    <a:pt x="106" y="89"/>
                    <a:pt x="109" y="87"/>
                    <a:pt x="112" y="84"/>
                  </a:cubicBezTo>
                  <a:cubicBezTo>
                    <a:pt x="123" y="76"/>
                    <a:pt x="139" y="66"/>
                    <a:pt x="160" y="52"/>
                  </a:cubicBezTo>
                  <a:cubicBezTo>
                    <a:pt x="163" y="49"/>
                    <a:pt x="166" y="46"/>
                    <a:pt x="169" y="43"/>
                  </a:cubicBezTo>
                  <a:close/>
                </a:path>
              </a:pathLst>
            </a:custGeom>
            <a:solidFill>
              <a:srgbClr val="293142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8398566" y="5883683"/>
            <a:ext cx="193199" cy="181052"/>
            <a:chOff x="12254182" y="5460206"/>
            <a:chExt cx="193199" cy="181052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12254182" y="5460206"/>
              <a:ext cx="193199" cy="181052"/>
            </a:xfrm>
            <a:prstGeom prst="rect">
              <a:avLst/>
            </a:prstGeom>
            <a:solidFill>
              <a:srgbClr val="EF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Freeform 201"/>
            <p:cNvSpPr>
              <a:spLocks noEditPoints="1"/>
            </p:cNvSpPr>
            <p:nvPr/>
          </p:nvSpPr>
          <p:spPr bwMode="auto">
            <a:xfrm>
              <a:off x="12281687" y="5495632"/>
              <a:ext cx="138189" cy="110201"/>
            </a:xfrm>
            <a:custGeom>
              <a:avLst/>
              <a:gdLst>
                <a:gd name="T0" fmla="*/ 169 w 169"/>
                <a:gd name="T1" fmla="*/ 16 h 134"/>
                <a:gd name="T2" fmla="*/ 164 w 169"/>
                <a:gd name="T3" fmla="*/ 30 h 134"/>
                <a:gd name="T4" fmla="*/ 153 w 169"/>
                <a:gd name="T5" fmla="*/ 41 h 134"/>
                <a:gd name="T6" fmla="*/ 109 w 169"/>
                <a:gd name="T7" fmla="*/ 72 h 134"/>
                <a:gd name="T8" fmla="*/ 105 w 169"/>
                <a:gd name="T9" fmla="*/ 75 h 134"/>
                <a:gd name="T10" fmla="*/ 99 w 169"/>
                <a:gd name="T11" fmla="*/ 79 h 134"/>
                <a:gd name="T12" fmla="*/ 95 w 169"/>
                <a:gd name="T13" fmla="*/ 82 h 134"/>
                <a:gd name="T14" fmla="*/ 89 w 169"/>
                <a:gd name="T15" fmla="*/ 84 h 134"/>
                <a:gd name="T16" fmla="*/ 84 w 169"/>
                <a:gd name="T17" fmla="*/ 85 h 134"/>
                <a:gd name="T18" fmla="*/ 84 w 169"/>
                <a:gd name="T19" fmla="*/ 85 h 134"/>
                <a:gd name="T20" fmla="*/ 84 w 169"/>
                <a:gd name="T21" fmla="*/ 85 h 134"/>
                <a:gd name="T22" fmla="*/ 79 w 169"/>
                <a:gd name="T23" fmla="*/ 84 h 134"/>
                <a:gd name="T24" fmla="*/ 74 w 169"/>
                <a:gd name="T25" fmla="*/ 82 h 134"/>
                <a:gd name="T26" fmla="*/ 69 w 169"/>
                <a:gd name="T27" fmla="*/ 79 h 134"/>
                <a:gd name="T28" fmla="*/ 64 w 169"/>
                <a:gd name="T29" fmla="*/ 75 h 134"/>
                <a:gd name="T30" fmla="*/ 60 w 169"/>
                <a:gd name="T31" fmla="*/ 72 h 134"/>
                <a:gd name="T32" fmla="*/ 35 w 169"/>
                <a:gd name="T33" fmla="*/ 55 h 134"/>
                <a:gd name="T34" fmla="*/ 16 w 169"/>
                <a:gd name="T35" fmla="*/ 41 h 134"/>
                <a:gd name="T36" fmla="*/ 5 w 169"/>
                <a:gd name="T37" fmla="*/ 31 h 134"/>
                <a:gd name="T38" fmla="*/ 0 w 169"/>
                <a:gd name="T39" fmla="*/ 18 h 134"/>
                <a:gd name="T40" fmla="*/ 4 w 169"/>
                <a:gd name="T41" fmla="*/ 5 h 134"/>
                <a:gd name="T42" fmla="*/ 15 w 169"/>
                <a:gd name="T43" fmla="*/ 0 h 134"/>
                <a:gd name="T44" fmla="*/ 154 w 169"/>
                <a:gd name="T45" fmla="*/ 0 h 134"/>
                <a:gd name="T46" fmla="*/ 165 w 169"/>
                <a:gd name="T47" fmla="*/ 5 h 134"/>
                <a:gd name="T48" fmla="*/ 169 w 169"/>
                <a:gd name="T49" fmla="*/ 16 h 134"/>
                <a:gd name="T50" fmla="*/ 169 w 169"/>
                <a:gd name="T51" fmla="*/ 43 h 134"/>
                <a:gd name="T52" fmla="*/ 169 w 169"/>
                <a:gd name="T53" fmla="*/ 118 h 134"/>
                <a:gd name="T54" fmla="*/ 165 w 169"/>
                <a:gd name="T55" fmla="*/ 129 h 134"/>
                <a:gd name="T56" fmla="*/ 154 w 169"/>
                <a:gd name="T57" fmla="*/ 134 h 134"/>
                <a:gd name="T58" fmla="*/ 15 w 169"/>
                <a:gd name="T59" fmla="*/ 134 h 134"/>
                <a:gd name="T60" fmla="*/ 4 w 169"/>
                <a:gd name="T61" fmla="*/ 129 h 134"/>
                <a:gd name="T62" fmla="*/ 0 w 169"/>
                <a:gd name="T63" fmla="*/ 118 h 134"/>
                <a:gd name="T64" fmla="*/ 0 w 169"/>
                <a:gd name="T65" fmla="*/ 43 h 134"/>
                <a:gd name="T66" fmla="*/ 9 w 169"/>
                <a:gd name="T67" fmla="*/ 52 h 134"/>
                <a:gd name="T68" fmla="*/ 56 w 169"/>
                <a:gd name="T69" fmla="*/ 84 h 134"/>
                <a:gd name="T70" fmla="*/ 65 w 169"/>
                <a:gd name="T71" fmla="*/ 90 h 134"/>
                <a:gd name="T72" fmla="*/ 74 w 169"/>
                <a:gd name="T73" fmla="*/ 95 h 134"/>
                <a:gd name="T74" fmla="*/ 84 w 169"/>
                <a:gd name="T75" fmla="*/ 97 h 134"/>
                <a:gd name="T76" fmla="*/ 84 w 169"/>
                <a:gd name="T77" fmla="*/ 97 h 134"/>
                <a:gd name="T78" fmla="*/ 84 w 169"/>
                <a:gd name="T79" fmla="*/ 97 h 134"/>
                <a:gd name="T80" fmla="*/ 95 w 169"/>
                <a:gd name="T81" fmla="*/ 95 h 134"/>
                <a:gd name="T82" fmla="*/ 104 w 169"/>
                <a:gd name="T83" fmla="*/ 90 h 134"/>
                <a:gd name="T84" fmla="*/ 112 w 169"/>
                <a:gd name="T85" fmla="*/ 84 h 134"/>
                <a:gd name="T86" fmla="*/ 160 w 169"/>
                <a:gd name="T87" fmla="*/ 52 h 134"/>
                <a:gd name="T88" fmla="*/ 169 w 169"/>
                <a:gd name="T89" fmla="*/ 4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34">
                  <a:moveTo>
                    <a:pt x="169" y="16"/>
                  </a:moveTo>
                  <a:cubicBezTo>
                    <a:pt x="169" y="21"/>
                    <a:pt x="167" y="25"/>
                    <a:pt x="164" y="30"/>
                  </a:cubicBezTo>
                  <a:cubicBezTo>
                    <a:pt x="161" y="34"/>
                    <a:pt x="157" y="38"/>
                    <a:pt x="153" y="41"/>
                  </a:cubicBezTo>
                  <a:cubicBezTo>
                    <a:pt x="129" y="58"/>
                    <a:pt x="114" y="68"/>
                    <a:pt x="109" y="72"/>
                  </a:cubicBezTo>
                  <a:cubicBezTo>
                    <a:pt x="108" y="73"/>
                    <a:pt x="107" y="74"/>
                    <a:pt x="105" y="75"/>
                  </a:cubicBezTo>
                  <a:cubicBezTo>
                    <a:pt x="103" y="77"/>
                    <a:pt x="101" y="78"/>
                    <a:pt x="99" y="79"/>
                  </a:cubicBezTo>
                  <a:cubicBezTo>
                    <a:pt x="98" y="80"/>
                    <a:pt x="96" y="81"/>
                    <a:pt x="95" y="82"/>
                  </a:cubicBezTo>
                  <a:cubicBezTo>
                    <a:pt x="93" y="83"/>
                    <a:pt x="91" y="84"/>
                    <a:pt x="89" y="84"/>
                  </a:cubicBezTo>
                  <a:cubicBezTo>
                    <a:pt x="87" y="85"/>
                    <a:pt x="86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3" y="85"/>
                    <a:pt x="81" y="85"/>
                    <a:pt x="79" y="84"/>
                  </a:cubicBezTo>
                  <a:cubicBezTo>
                    <a:pt x="78" y="84"/>
                    <a:pt x="76" y="83"/>
                    <a:pt x="74" y="82"/>
                  </a:cubicBezTo>
                  <a:cubicBezTo>
                    <a:pt x="72" y="81"/>
                    <a:pt x="70" y="80"/>
                    <a:pt x="69" y="79"/>
                  </a:cubicBezTo>
                  <a:cubicBezTo>
                    <a:pt x="68" y="78"/>
                    <a:pt x="66" y="77"/>
                    <a:pt x="64" y="75"/>
                  </a:cubicBezTo>
                  <a:cubicBezTo>
                    <a:pt x="62" y="74"/>
                    <a:pt x="61" y="73"/>
                    <a:pt x="60" y="72"/>
                  </a:cubicBezTo>
                  <a:cubicBezTo>
                    <a:pt x="54" y="68"/>
                    <a:pt x="46" y="62"/>
                    <a:pt x="35" y="55"/>
                  </a:cubicBezTo>
                  <a:cubicBezTo>
                    <a:pt x="24" y="47"/>
                    <a:pt x="18" y="43"/>
                    <a:pt x="16" y="41"/>
                  </a:cubicBezTo>
                  <a:cubicBezTo>
                    <a:pt x="12" y="39"/>
                    <a:pt x="8" y="35"/>
                    <a:pt x="5" y="31"/>
                  </a:cubicBezTo>
                  <a:cubicBezTo>
                    <a:pt x="1" y="26"/>
                    <a:pt x="0" y="22"/>
                    <a:pt x="0" y="18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6" y="2"/>
                    <a:pt x="10" y="0"/>
                    <a:pt x="1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8" y="0"/>
                    <a:pt x="162" y="2"/>
                    <a:pt x="165" y="5"/>
                  </a:cubicBezTo>
                  <a:cubicBezTo>
                    <a:pt x="168" y="8"/>
                    <a:pt x="169" y="11"/>
                    <a:pt x="169" y="16"/>
                  </a:cubicBezTo>
                  <a:close/>
                  <a:moveTo>
                    <a:pt x="169" y="43"/>
                  </a:moveTo>
                  <a:cubicBezTo>
                    <a:pt x="169" y="118"/>
                    <a:pt x="169" y="118"/>
                    <a:pt x="169" y="118"/>
                  </a:cubicBezTo>
                  <a:cubicBezTo>
                    <a:pt x="169" y="123"/>
                    <a:pt x="168" y="126"/>
                    <a:pt x="165" y="129"/>
                  </a:cubicBezTo>
                  <a:cubicBezTo>
                    <a:pt x="162" y="132"/>
                    <a:pt x="158" y="134"/>
                    <a:pt x="154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2"/>
                    <a:pt x="4" y="129"/>
                  </a:cubicBezTo>
                  <a:cubicBezTo>
                    <a:pt x="1" y="126"/>
                    <a:pt x="0" y="123"/>
                    <a:pt x="0" y="1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6"/>
                    <a:pt x="6" y="49"/>
                    <a:pt x="9" y="52"/>
                  </a:cubicBezTo>
                  <a:cubicBezTo>
                    <a:pt x="32" y="67"/>
                    <a:pt x="48" y="78"/>
                    <a:pt x="56" y="84"/>
                  </a:cubicBezTo>
                  <a:cubicBezTo>
                    <a:pt x="60" y="87"/>
                    <a:pt x="63" y="89"/>
                    <a:pt x="65" y="90"/>
                  </a:cubicBezTo>
                  <a:cubicBezTo>
                    <a:pt x="67" y="92"/>
                    <a:pt x="70" y="93"/>
                    <a:pt x="74" y="95"/>
                  </a:cubicBezTo>
                  <a:cubicBezTo>
                    <a:pt x="78" y="96"/>
                    <a:pt x="81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8" y="97"/>
                    <a:pt x="91" y="96"/>
                    <a:pt x="95" y="95"/>
                  </a:cubicBezTo>
                  <a:cubicBezTo>
                    <a:pt x="99" y="93"/>
                    <a:pt x="102" y="92"/>
                    <a:pt x="104" y="90"/>
                  </a:cubicBezTo>
                  <a:cubicBezTo>
                    <a:pt x="106" y="89"/>
                    <a:pt x="109" y="87"/>
                    <a:pt x="112" y="84"/>
                  </a:cubicBezTo>
                  <a:cubicBezTo>
                    <a:pt x="123" y="76"/>
                    <a:pt x="139" y="66"/>
                    <a:pt x="160" y="52"/>
                  </a:cubicBezTo>
                  <a:cubicBezTo>
                    <a:pt x="163" y="49"/>
                    <a:pt x="166" y="46"/>
                    <a:pt x="169" y="43"/>
                  </a:cubicBezTo>
                  <a:close/>
                </a:path>
              </a:pathLst>
            </a:custGeom>
            <a:solidFill>
              <a:srgbClr val="293142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A387C73-6E3F-42B0-A443-B8E46E30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DD2E-6875-44CF-BBB3-D607F2CEDF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3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7" y="286657"/>
            <a:ext cx="1505843" cy="518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652" y="173154"/>
            <a:ext cx="5554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  <a:t>Переход с 2023 г. к ведению единого плана </a:t>
            </a:r>
            <a:b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</a:b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pectral" panose="02020502060000000000" pitchFamily="18" charset="0"/>
              </a:rPr>
              <a:t>по достижению показателей ГП РФ и НП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2" r="66711" b="3853"/>
          <a:stretch/>
        </p:blipFill>
        <p:spPr>
          <a:xfrm>
            <a:off x="714376" y="945556"/>
            <a:ext cx="2614926" cy="5497396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27397" y="994003"/>
            <a:ext cx="172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ГП РФ И ИХ </a:t>
            </a:r>
            <a:b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</a:b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СТРУКТУРНЫЕ </a:t>
            </a:r>
            <a:b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</a:b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ЭЛЕМЕНТЫ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8" y="1063525"/>
            <a:ext cx="481109" cy="45224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46288" y="1642522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599" y="1710386"/>
            <a:ext cx="1061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ГП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9897" y="2005537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6722" y="2019813"/>
            <a:ext cx="1758816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показателей ГП</a:t>
            </a:r>
            <a:b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6288" y="2947620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3157" y="3015484"/>
            <a:ext cx="110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ФП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9897" y="3310635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291" y="3324911"/>
            <a:ext cx="2005677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</a:t>
            </a:r>
          </a:p>
          <a:p>
            <a:pPr algn="ctr"/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результатов, показателей ФП</a:t>
            </a:r>
            <a:b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  <a:endParaRPr lang="ru-RU" sz="1000" dirty="0">
              <a:solidFill>
                <a:schemeClr val="bg1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6288" y="4136340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3577" y="4204204"/>
            <a:ext cx="1085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ВП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9897" y="4499355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6722" y="4513631"/>
            <a:ext cx="1758816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результатов ФП</a:t>
            </a:r>
            <a:b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6288" y="5325060"/>
            <a:ext cx="2299682" cy="1024374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3202" y="5392924"/>
            <a:ext cx="1245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КМП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69897" y="5688075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6722" y="5702351"/>
            <a:ext cx="1758816" cy="55399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Распределение значений</a:t>
            </a:r>
          </a:p>
          <a:p>
            <a:pPr algn="ctr"/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результатов ФП</a:t>
            </a:r>
            <a:b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100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по субъектам РФ</a:t>
            </a:r>
            <a:endParaRPr lang="ru-RU" sz="1000" dirty="0">
              <a:solidFill>
                <a:schemeClr val="bg1"/>
              </a:solidFill>
              <a:latin typeface="Manrope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1996129" y="2680477"/>
            <a:ext cx="0" cy="262342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145970" y="1875173"/>
            <a:ext cx="345804" cy="0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145970" y="4650123"/>
            <a:ext cx="345804" cy="0"/>
          </a:xfrm>
          <a:prstGeom prst="straightConnector1">
            <a:avLst/>
          </a:prstGeom>
          <a:ln w="19050">
            <a:solidFill>
              <a:srgbClr val="646C8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484595" y="1649732"/>
            <a:ext cx="1063848" cy="835786"/>
          </a:xfrm>
          <a:prstGeom prst="roundRect">
            <a:avLst>
              <a:gd name="adj" fmla="val 484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1000" sy="101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459638" y="1713744"/>
            <a:ext cx="111376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передачи данных по</a:t>
            </a:r>
          </a:p>
          <a:p>
            <a:pPr algn="ctr">
              <a:lnSpc>
                <a:spcPct val="120000"/>
              </a:lnSpc>
            </a:pP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</a:t>
            </a:r>
            <a:b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ГП, ФП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84595" y="4259464"/>
            <a:ext cx="1063848" cy="835786"/>
          </a:xfrm>
          <a:prstGeom prst="roundRect">
            <a:avLst>
              <a:gd name="adj" fmla="val 4845"/>
            </a:avLst>
          </a:prstGeom>
          <a:solidFill>
            <a:srgbClr val="646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459638" y="4310776"/>
            <a:ext cx="111376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передачи данных по результатам </a:t>
            </a:r>
            <a:b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ФП, ВП, КМП</a:t>
            </a:r>
          </a:p>
        </p:txBody>
      </p:sp>
      <p:sp>
        <p:nvSpPr>
          <p:cNvPr id="38" name="Скругленный прямоугольник 58"/>
          <p:cNvSpPr/>
          <p:nvPr/>
        </p:nvSpPr>
        <p:spPr>
          <a:xfrm flipV="1">
            <a:off x="3142392" y="5095598"/>
            <a:ext cx="629128" cy="768168"/>
          </a:xfrm>
          <a:custGeom>
            <a:avLst/>
            <a:gdLst>
              <a:gd name="connsiteX0" fmla="*/ 0 w 992172"/>
              <a:gd name="connsiteY0" fmla="*/ 62194 h 830362"/>
              <a:gd name="connsiteX1" fmla="*/ 62194 w 992172"/>
              <a:gd name="connsiteY1" fmla="*/ 0 h 830362"/>
              <a:gd name="connsiteX2" fmla="*/ 929978 w 992172"/>
              <a:gd name="connsiteY2" fmla="*/ 0 h 830362"/>
              <a:gd name="connsiteX3" fmla="*/ 992172 w 992172"/>
              <a:gd name="connsiteY3" fmla="*/ 62194 h 830362"/>
              <a:gd name="connsiteX4" fmla="*/ 992172 w 992172"/>
              <a:gd name="connsiteY4" fmla="*/ 768168 h 830362"/>
              <a:gd name="connsiteX5" fmla="*/ 929978 w 992172"/>
              <a:gd name="connsiteY5" fmla="*/ 830362 h 830362"/>
              <a:gd name="connsiteX6" fmla="*/ 62194 w 992172"/>
              <a:gd name="connsiteY6" fmla="*/ 830362 h 830362"/>
              <a:gd name="connsiteX7" fmla="*/ 0 w 992172"/>
              <a:gd name="connsiteY7" fmla="*/ 768168 h 830362"/>
              <a:gd name="connsiteX8" fmla="*/ 0 w 992172"/>
              <a:gd name="connsiteY8" fmla="*/ 62194 h 830362"/>
              <a:gd name="connsiteX0" fmla="*/ 0 w 992172"/>
              <a:gd name="connsiteY0" fmla="*/ 768168 h 859608"/>
              <a:gd name="connsiteX1" fmla="*/ 0 w 992172"/>
              <a:gd name="connsiteY1" fmla="*/ 62194 h 859608"/>
              <a:gd name="connsiteX2" fmla="*/ 62194 w 992172"/>
              <a:gd name="connsiteY2" fmla="*/ 0 h 859608"/>
              <a:gd name="connsiteX3" fmla="*/ 929978 w 992172"/>
              <a:gd name="connsiteY3" fmla="*/ 0 h 859608"/>
              <a:gd name="connsiteX4" fmla="*/ 992172 w 992172"/>
              <a:gd name="connsiteY4" fmla="*/ 62194 h 859608"/>
              <a:gd name="connsiteX5" fmla="*/ 992172 w 992172"/>
              <a:gd name="connsiteY5" fmla="*/ 768168 h 859608"/>
              <a:gd name="connsiteX6" fmla="*/ 929978 w 992172"/>
              <a:gd name="connsiteY6" fmla="*/ 830362 h 859608"/>
              <a:gd name="connsiteX7" fmla="*/ 62194 w 992172"/>
              <a:gd name="connsiteY7" fmla="*/ 830362 h 859608"/>
              <a:gd name="connsiteX8" fmla="*/ 91440 w 992172"/>
              <a:gd name="connsiteY8" fmla="*/ 859608 h 859608"/>
              <a:gd name="connsiteX0" fmla="*/ 0 w 992172"/>
              <a:gd name="connsiteY0" fmla="*/ 768168 h 859608"/>
              <a:gd name="connsiteX1" fmla="*/ 0 w 992172"/>
              <a:gd name="connsiteY1" fmla="*/ 62194 h 859608"/>
              <a:gd name="connsiteX2" fmla="*/ 62194 w 992172"/>
              <a:gd name="connsiteY2" fmla="*/ 0 h 859608"/>
              <a:gd name="connsiteX3" fmla="*/ 929978 w 992172"/>
              <a:gd name="connsiteY3" fmla="*/ 0 h 859608"/>
              <a:gd name="connsiteX4" fmla="*/ 992172 w 992172"/>
              <a:gd name="connsiteY4" fmla="*/ 62194 h 859608"/>
              <a:gd name="connsiteX5" fmla="*/ 992172 w 992172"/>
              <a:gd name="connsiteY5" fmla="*/ 768168 h 859608"/>
              <a:gd name="connsiteX6" fmla="*/ 929978 w 992172"/>
              <a:gd name="connsiteY6" fmla="*/ 830362 h 859608"/>
              <a:gd name="connsiteX7" fmla="*/ 91440 w 992172"/>
              <a:gd name="connsiteY7" fmla="*/ 859608 h 859608"/>
              <a:gd name="connsiteX0" fmla="*/ 0 w 992172"/>
              <a:gd name="connsiteY0" fmla="*/ 768168 h 830362"/>
              <a:gd name="connsiteX1" fmla="*/ 0 w 992172"/>
              <a:gd name="connsiteY1" fmla="*/ 62194 h 830362"/>
              <a:gd name="connsiteX2" fmla="*/ 62194 w 992172"/>
              <a:gd name="connsiteY2" fmla="*/ 0 h 830362"/>
              <a:gd name="connsiteX3" fmla="*/ 929978 w 992172"/>
              <a:gd name="connsiteY3" fmla="*/ 0 h 830362"/>
              <a:gd name="connsiteX4" fmla="*/ 992172 w 992172"/>
              <a:gd name="connsiteY4" fmla="*/ 62194 h 830362"/>
              <a:gd name="connsiteX5" fmla="*/ 992172 w 992172"/>
              <a:gd name="connsiteY5" fmla="*/ 768168 h 830362"/>
              <a:gd name="connsiteX6" fmla="*/ 929978 w 992172"/>
              <a:gd name="connsiteY6" fmla="*/ 830362 h 830362"/>
              <a:gd name="connsiteX0" fmla="*/ 0 w 992172"/>
              <a:gd name="connsiteY0" fmla="*/ 768168 h 768168"/>
              <a:gd name="connsiteX1" fmla="*/ 0 w 992172"/>
              <a:gd name="connsiteY1" fmla="*/ 62194 h 768168"/>
              <a:gd name="connsiteX2" fmla="*/ 62194 w 992172"/>
              <a:gd name="connsiteY2" fmla="*/ 0 h 768168"/>
              <a:gd name="connsiteX3" fmla="*/ 929978 w 992172"/>
              <a:gd name="connsiteY3" fmla="*/ 0 h 768168"/>
              <a:gd name="connsiteX4" fmla="*/ 992172 w 992172"/>
              <a:gd name="connsiteY4" fmla="*/ 62194 h 768168"/>
              <a:gd name="connsiteX5" fmla="*/ 992172 w 992172"/>
              <a:gd name="connsiteY5" fmla="*/ 768168 h 768168"/>
              <a:gd name="connsiteX0" fmla="*/ 0 w 992172"/>
              <a:gd name="connsiteY0" fmla="*/ 62194 h 768168"/>
              <a:gd name="connsiteX1" fmla="*/ 62194 w 992172"/>
              <a:gd name="connsiteY1" fmla="*/ 0 h 768168"/>
              <a:gd name="connsiteX2" fmla="*/ 929978 w 992172"/>
              <a:gd name="connsiteY2" fmla="*/ 0 h 768168"/>
              <a:gd name="connsiteX3" fmla="*/ 992172 w 992172"/>
              <a:gd name="connsiteY3" fmla="*/ 62194 h 768168"/>
              <a:gd name="connsiteX4" fmla="*/ 992172 w 992172"/>
              <a:gd name="connsiteY4" fmla="*/ 768168 h 768168"/>
              <a:gd name="connsiteX0" fmla="*/ 0 w 929978"/>
              <a:gd name="connsiteY0" fmla="*/ 0 h 768168"/>
              <a:gd name="connsiteX1" fmla="*/ 867784 w 929978"/>
              <a:gd name="connsiteY1" fmla="*/ 0 h 768168"/>
              <a:gd name="connsiteX2" fmla="*/ 929978 w 929978"/>
              <a:gd name="connsiteY2" fmla="*/ 62194 h 768168"/>
              <a:gd name="connsiteX3" fmla="*/ 929978 w 929978"/>
              <a:gd name="connsiteY3" fmla="*/ 768168 h 768168"/>
              <a:gd name="connsiteX0" fmla="*/ 0 w 752776"/>
              <a:gd name="connsiteY0" fmla="*/ 0 h 768168"/>
              <a:gd name="connsiteX1" fmla="*/ 690582 w 752776"/>
              <a:gd name="connsiteY1" fmla="*/ 0 h 768168"/>
              <a:gd name="connsiteX2" fmla="*/ 752776 w 752776"/>
              <a:gd name="connsiteY2" fmla="*/ 62194 h 768168"/>
              <a:gd name="connsiteX3" fmla="*/ 752776 w 752776"/>
              <a:gd name="connsiteY3" fmla="*/ 768168 h 76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776" h="768168">
                <a:moveTo>
                  <a:pt x="0" y="0"/>
                </a:moveTo>
                <a:lnTo>
                  <a:pt x="690582" y="0"/>
                </a:lnTo>
                <a:cubicBezTo>
                  <a:pt x="724931" y="0"/>
                  <a:pt x="752776" y="27845"/>
                  <a:pt x="752776" y="62194"/>
                </a:cubicBezTo>
                <a:lnTo>
                  <a:pt x="752776" y="768168"/>
                </a:lnTo>
              </a:path>
            </a:pathLst>
          </a:custGeom>
          <a:ln w="19050">
            <a:solidFill>
              <a:srgbClr val="646C8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90"/>
          <p:cNvSpPr/>
          <p:nvPr/>
        </p:nvSpPr>
        <p:spPr>
          <a:xfrm flipH="1">
            <a:off x="3156118" y="3299471"/>
            <a:ext cx="615402" cy="959644"/>
          </a:xfrm>
          <a:custGeom>
            <a:avLst/>
            <a:gdLst>
              <a:gd name="connsiteX0" fmla="*/ 0 w 608647"/>
              <a:gd name="connsiteY0" fmla="*/ 101443 h 1449570"/>
              <a:gd name="connsiteX1" fmla="*/ 101443 w 608647"/>
              <a:gd name="connsiteY1" fmla="*/ 0 h 1449570"/>
              <a:gd name="connsiteX2" fmla="*/ 507204 w 608647"/>
              <a:gd name="connsiteY2" fmla="*/ 0 h 1449570"/>
              <a:gd name="connsiteX3" fmla="*/ 608647 w 608647"/>
              <a:gd name="connsiteY3" fmla="*/ 101443 h 1449570"/>
              <a:gd name="connsiteX4" fmla="*/ 608647 w 608647"/>
              <a:gd name="connsiteY4" fmla="*/ 1348127 h 1449570"/>
              <a:gd name="connsiteX5" fmla="*/ 507204 w 608647"/>
              <a:gd name="connsiteY5" fmla="*/ 1449570 h 1449570"/>
              <a:gd name="connsiteX6" fmla="*/ 101443 w 608647"/>
              <a:gd name="connsiteY6" fmla="*/ 1449570 h 1449570"/>
              <a:gd name="connsiteX7" fmla="*/ 0 w 608647"/>
              <a:gd name="connsiteY7" fmla="*/ 1348127 h 1449570"/>
              <a:gd name="connsiteX8" fmla="*/ 0 w 608647"/>
              <a:gd name="connsiteY8" fmla="*/ 101443 h 1449570"/>
              <a:gd name="connsiteX0" fmla="*/ 608647 w 700087"/>
              <a:gd name="connsiteY0" fmla="*/ 101443 h 1449570"/>
              <a:gd name="connsiteX1" fmla="*/ 608647 w 700087"/>
              <a:gd name="connsiteY1" fmla="*/ 1348127 h 1449570"/>
              <a:gd name="connsiteX2" fmla="*/ 507204 w 700087"/>
              <a:gd name="connsiteY2" fmla="*/ 1449570 h 1449570"/>
              <a:gd name="connsiteX3" fmla="*/ 101443 w 700087"/>
              <a:gd name="connsiteY3" fmla="*/ 1449570 h 1449570"/>
              <a:gd name="connsiteX4" fmla="*/ 0 w 700087"/>
              <a:gd name="connsiteY4" fmla="*/ 1348127 h 1449570"/>
              <a:gd name="connsiteX5" fmla="*/ 0 w 700087"/>
              <a:gd name="connsiteY5" fmla="*/ 101443 h 1449570"/>
              <a:gd name="connsiteX6" fmla="*/ 101443 w 700087"/>
              <a:gd name="connsiteY6" fmla="*/ 0 h 1449570"/>
              <a:gd name="connsiteX7" fmla="*/ 507204 w 700087"/>
              <a:gd name="connsiteY7" fmla="*/ 0 h 1449570"/>
              <a:gd name="connsiteX8" fmla="*/ 700087 w 700087"/>
              <a:gd name="connsiteY8" fmla="*/ 192883 h 1449570"/>
              <a:gd name="connsiteX0" fmla="*/ 608647 w 608647"/>
              <a:gd name="connsiteY0" fmla="*/ 101443 h 1449570"/>
              <a:gd name="connsiteX1" fmla="*/ 608647 w 608647"/>
              <a:gd name="connsiteY1" fmla="*/ 1348127 h 1449570"/>
              <a:gd name="connsiteX2" fmla="*/ 507204 w 608647"/>
              <a:gd name="connsiteY2" fmla="*/ 1449570 h 1449570"/>
              <a:gd name="connsiteX3" fmla="*/ 101443 w 608647"/>
              <a:gd name="connsiteY3" fmla="*/ 1449570 h 1449570"/>
              <a:gd name="connsiteX4" fmla="*/ 0 w 608647"/>
              <a:gd name="connsiteY4" fmla="*/ 1348127 h 1449570"/>
              <a:gd name="connsiteX5" fmla="*/ 0 w 608647"/>
              <a:gd name="connsiteY5" fmla="*/ 101443 h 1449570"/>
              <a:gd name="connsiteX6" fmla="*/ 101443 w 608647"/>
              <a:gd name="connsiteY6" fmla="*/ 0 h 1449570"/>
              <a:gd name="connsiteX7" fmla="*/ 507204 w 608647"/>
              <a:gd name="connsiteY7" fmla="*/ 0 h 1449570"/>
              <a:gd name="connsiteX0" fmla="*/ 608647 w 608647"/>
              <a:gd name="connsiteY0" fmla="*/ 1348127 h 1449570"/>
              <a:gd name="connsiteX1" fmla="*/ 507204 w 608647"/>
              <a:gd name="connsiteY1" fmla="*/ 1449570 h 1449570"/>
              <a:gd name="connsiteX2" fmla="*/ 101443 w 608647"/>
              <a:gd name="connsiteY2" fmla="*/ 1449570 h 1449570"/>
              <a:gd name="connsiteX3" fmla="*/ 0 w 608647"/>
              <a:gd name="connsiteY3" fmla="*/ 1348127 h 1449570"/>
              <a:gd name="connsiteX4" fmla="*/ 0 w 608647"/>
              <a:gd name="connsiteY4" fmla="*/ 101443 h 1449570"/>
              <a:gd name="connsiteX5" fmla="*/ 101443 w 608647"/>
              <a:gd name="connsiteY5" fmla="*/ 0 h 1449570"/>
              <a:gd name="connsiteX6" fmla="*/ 507204 w 608647"/>
              <a:gd name="connsiteY6" fmla="*/ 0 h 1449570"/>
              <a:gd name="connsiteX0" fmla="*/ 507204 w 507204"/>
              <a:gd name="connsiteY0" fmla="*/ 1449570 h 1449570"/>
              <a:gd name="connsiteX1" fmla="*/ 101443 w 507204"/>
              <a:gd name="connsiteY1" fmla="*/ 1449570 h 1449570"/>
              <a:gd name="connsiteX2" fmla="*/ 0 w 507204"/>
              <a:gd name="connsiteY2" fmla="*/ 1348127 h 1449570"/>
              <a:gd name="connsiteX3" fmla="*/ 0 w 507204"/>
              <a:gd name="connsiteY3" fmla="*/ 101443 h 1449570"/>
              <a:gd name="connsiteX4" fmla="*/ 101443 w 507204"/>
              <a:gd name="connsiteY4" fmla="*/ 0 h 1449570"/>
              <a:gd name="connsiteX5" fmla="*/ 507204 w 507204"/>
              <a:gd name="connsiteY5" fmla="*/ 0 h 1449570"/>
              <a:gd name="connsiteX0" fmla="*/ 507204 w 507204"/>
              <a:gd name="connsiteY0" fmla="*/ 1449570 h 1452071"/>
              <a:gd name="connsiteX1" fmla="*/ 457200 w 507204"/>
              <a:gd name="connsiteY1" fmla="*/ 1452071 h 1452071"/>
              <a:gd name="connsiteX2" fmla="*/ 101443 w 507204"/>
              <a:gd name="connsiteY2" fmla="*/ 1449570 h 1452071"/>
              <a:gd name="connsiteX3" fmla="*/ 0 w 507204"/>
              <a:gd name="connsiteY3" fmla="*/ 1348127 h 1452071"/>
              <a:gd name="connsiteX4" fmla="*/ 0 w 507204"/>
              <a:gd name="connsiteY4" fmla="*/ 101443 h 1452071"/>
              <a:gd name="connsiteX5" fmla="*/ 101443 w 507204"/>
              <a:gd name="connsiteY5" fmla="*/ 0 h 1452071"/>
              <a:gd name="connsiteX6" fmla="*/ 507204 w 507204"/>
              <a:gd name="connsiteY6" fmla="*/ 0 h 1452071"/>
              <a:gd name="connsiteX0" fmla="*/ 507204 w 507204"/>
              <a:gd name="connsiteY0" fmla="*/ 1449570 h 1452071"/>
              <a:gd name="connsiteX1" fmla="*/ 457200 w 507204"/>
              <a:gd name="connsiteY1" fmla="*/ 1452071 h 1452071"/>
              <a:gd name="connsiteX2" fmla="*/ 0 w 507204"/>
              <a:gd name="connsiteY2" fmla="*/ 1348127 h 1452071"/>
              <a:gd name="connsiteX3" fmla="*/ 0 w 507204"/>
              <a:gd name="connsiteY3" fmla="*/ 101443 h 1452071"/>
              <a:gd name="connsiteX4" fmla="*/ 101443 w 507204"/>
              <a:gd name="connsiteY4" fmla="*/ 0 h 1452071"/>
              <a:gd name="connsiteX5" fmla="*/ 507204 w 507204"/>
              <a:gd name="connsiteY5" fmla="*/ 0 h 1452071"/>
              <a:gd name="connsiteX0" fmla="*/ 507204 w 507204"/>
              <a:gd name="connsiteY0" fmla="*/ 1449570 h 1449570"/>
              <a:gd name="connsiteX1" fmla="*/ 0 w 507204"/>
              <a:gd name="connsiteY1" fmla="*/ 1348127 h 1449570"/>
              <a:gd name="connsiteX2" fmla="*/ 0 w 507204"/>
              <a:gd name="connsiteY2" fmla="*/ 101443 h 1449570"/>
              <a:gd name="connsiteX3" fmla="*/ 101443 w 507204"/>
              <a:gd name="connsiteY3" fmla="*/ 0 h 1449570"/>
              <a:gd name="connsiteX4" fmla="*/ 507204 w 507204"/>
              <a:gd name="connsiteY4" fmla="*/ 0 h 1449570"/>
              <a:gd name="connsiteX0" fmla="*/ 0 w 507204"/>
              <a:gd name="connsiteY0" fmla="*/ 1348127 h 1348127"/>
              <a:gd name="connsiteX1" fmla="*/ 0 w 507204"/>
              <a:gd name="connsiteY1" fmla="*/ 101443 h 1348127"/>
              <a:gd name="connsiteX2" fmla="*/ 101443 w 507204"/>
              <a:gd name="connsiteY2" fmla="*/ 0 h 1348127"/>
              <a:gd name="connsiteX3" fmla="*/ 507204 w 507204"/>
              <a:gd name="connsiteY3" fmla="*/ 0 h 1348127"/>
              <a:gd name="connsiteX0" fmla="*/ 0 w 740417"/>
              <a:gd name="connsiteY0" fmla="*/ 1350988 h 1350988"/>
              <a:gd name="connsiteX1" fmla="*/ 0 w 740417"/>
              <a:gd name="connsiteY1" fmla="*/ 104304 h 1350988"/>
              <a:gd name="connsiteX2" fmla="*/ 101443 w 740417"/>
              <a:gd name="connsiteY2" fmla="*/ 2861 h 1350988"/>
              <a:gd name="connsiteX3" fmla="*/ 740417 w 740417"/>
              <a:gd name="connsiteY3" fmla="*/ 0 h 1350988"/>
              <a:gd name="connsiteX0" fmla="*/ 0 w 740417"/>
              <a:gd name="connsiteY0" fmla="*/ 1348127 h 1348127"/>
              <a:gd name="connsiteX1" fmla="*/ 0 w 740417"/>
              <a:gd name="connsiteY1" fmla="*/ 101443 h 1348127"/>
              <a:gd name="connsiteX2" fmla="*/ 101443 w 740417"/>
              <a:gd name="connsiteY2" fmla="*/ 0 h 1348127"/>
              <a:gd name="connsiteX3" fmla="*/ 740417 w 740417"/>
              <a:gd name="connsiteY3" fmla="*/ 0 h 13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417" h="1348127">
                <a:moveTo>
                  <a:pt x="0" y="1348127"/>
                </a:moveTo>
                <a:lnTo>
                  <a:pt x="0" y="101443"/>
                </a:lnTo>
                <a:cubicBezTo>
                  <a:pt x="0" y="45418"/>
                  <a:pt x="45418" y="0"/>
                  <a:pt x="101443" y="0"/>
                </a:cubicBezTo>
                <a:lnTo>
                  <a:pt x="740417" y="0"/>
                </a:lnTo>
              </a:path>
            </a:pathLst>
          </a:custGeom>
          <a:ln w="19050">
            <a:solidFill>
              <a:srgbClr val="646C88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90"/>
          <p:cNvSpPr/>
          <p:nvPr/>
        </p:nvSpPr>
        <p:spPr>
          <a:xfrm>
            <a:off x="4305959" y="3299471"/>
            <a:ext cx="615402" cy="959643"/>
          </a:xfrm>
          <a:custGeom>
            <a:avLst/>
            <a:gdLst>
              <a:gd name="connsiteX0" fmla="*/ 0 w 608647"/>
              <a:gd name="connsiteY0" fmla="*/ 101443 h 1449570"/>
              <a:gd name="connsiteX1" fmla="*/ 101443 w 608647"/>
              <a:gd name="connsiteY1" fmla="*/ 0 h 1449570"/>
              <a:gd name="connsiteX2" fmla="*/ 507204 w 608647"/>
              <a:gd name="connsiteY2" fmla="*/ 0 h 1449570"/>
              <a:gd name="connsiteX3" fmla="*/ 608647 w 608647"/>
              <a:gd name="connsiteY3" fmla="*/ 101443 h 1449570"/>
              <a:gd name="connsiteX4" fmla="*/ 608647 w 608647"/>
              <a:gd name="connsiteY4" fmla="*/ 1348127 h 1449570"/>
              <a:gd name="connsiteX5" fmla="*/ 507204 w 608647"/>
              <a:gd name="connsiteY5" fmla="*/ 1449570 h 1449570"/>
              <a:gd name="connsiteX6" fmla="*/ 101443 w 608647"/>
              <a:gd name="connsiteY6" fmla="*/ 1449570 h 1449570"/>
              <a:gd name="connsiteX7" fmla="*/ 0 w 608647"/>
              <a:gd name="connsiteY7" fmla="*/ 1348127 h 1449570"/>
              <a:gd name="connsiteX8" fmla="*/ 0 w 608647"/>
              <a:gd name="connsiteY8" fmla="*/ 101443 h 1449570"/>
              <a:gd name="connsiteX0" fmla="*/ 608647 w 700087"/>
              <a:gd name="connsiteY0" fmla="*/ 101443 h 1449570"/>
              <a:gd name="connsiteX1" fmla="*/ 608647 w 700087"/>
              <a:gd name="connsiteY1" fmla="*/ 1348127 h 1449570"/>
              <a:gd name="connsiteX2" fmla="*/ 507204 w 700087"/>
              <a:gd name="connsiteY2" fmla="*/ 1449570 h 1449570"/>
              <a:gd name="connsiteX3" fmla="*/ 101443 w 700087"/>
              <a:gd name="connsiteY3" fmla="*/ 1449570 h 1449570"/>
              <a:gd name="connsiteX4" fmla="*/ 0 w 700087"/>
              <a:gd name="connsiteY4" fmla="*/ 1348127 h 1449570"/>
              <a:gd name="connsiteX5" fmla="*/ 0 w 700087"/>
              <a:gd name="connsiteY5" fmla="*/ 101443 h 1449570"/>
              <a:gd name="connsiteX6" fmla="*/ 101443 w 700087"/>
              <a:gd name="connsiteY6" fmla="*/ 0 h 1449570"/>
              <a:gd name="connsiteX7" fmla="*/ 507204 w 700087"/>
              <a:gd name="connsiteY7" fmla="*/ 0 h 1449570"/>
              <a:gd name="connsiteX8" fmla="*/ 700087 w 700087"/>
              <a:gd name="connsiteY8" fmla="*/ 192883 h 1449570"/>
              <a:gd name="connsiteX0" fmla="*/ 608647 w 608647"/>
              <a:gd name="connsiteY0" fmla="*/ 101443 h 1449570"/>
              <a:gd name="connsiteX1" fmla="*/ 608647 w 608647"/>
              <a:gd name="connsiteY1" fmla="*/ 1348127 h 1449570"/>
              <a:gd name="connsiteX2" fmla="*/ 507204 w 608647"/>
              <a:gd name="connsiteY2" fmla="*/ 1449570 h 1449570"/>
              <a:gd name="connsiteX3" fmla="*/ 101443 w 608647"/>
              <a:gd name="connsiteY3" fmla="*/ 1449570 h 1449570"/>
              <a:gd name="connsiteX4" fmla="*/ 0 w 608647"/>
              <a:gd name="connsiteY4" fmla="*/ 1348127 h 1449570"/>
              <a:gd name="connsiteX5" fmla="*/ 0 w 608647"/>
              <a:gd name="connsiteY5" fmla="*/ 101443 h 1449570"/>
              <a:gd name="connsiteX6" fmla="*/ 101443 w 608647"/>
              <a:gd name="connsiteY6" fmla="*/ 0 h 1449570"/>
              <a:gd name="connsiteX7" fmla="*/ 507204 w 608647"/>
              <a:gd name="connsiteY7" fmla="*/ 0 h 1449570"/>
              <a:gd name="connsiteX0" fmla="*/ 608647 w 608647"/>
              <a:gd name="connsiteY0" fmla="*/ 1348127 h 1449570"/>
              <a:gd name="connsiteX1" fmla="*/ 507204 w 608647"/>
              <a:gd name="connsiteY1" fmla="*/ 1449570 h 1449570"/>
              <a:gd name="connsiteX2" fmla="*/ 101443 w 608647"/>
              <a:gd name="connsiteY2" fmla="*/ 1449570 h 1449570"/>
              <a:gd name="connsiteX3" fmla="*/ 0 w 608647"/>
              <a:gd name="connsiteY3" fmla="*/ 1348127 h 1449570"/>
              <a:gd name="connsiteX4" fmla="*/ 0 w 608647"/>
              <a:gd name="connsiteY4" fmla="*/ 101443 h 1449570"/>
              <a:gd name="connsiteX5" fmla="*/ 101443 w 608647"/>
              <a:gd name="connsiteY5" fmla="*/ 0 h 1449570"/>
              <a:gd name="connsiteX6" fmla="*/ 507204 w 608647"/>
              <a:gd name="connsiteY6" fmla="*/ 0 h 1449570"/>
              <a:gd name="connsiteX0" fmla="*/ 507204 w 507204"/>
              <a:gd name="connsiteY0" fmla="*/ 1449570 h 1449570"/>
              <a:gd name="connsiteX1" fmla="*/ 101443 w 507204"/>
              <a:gd name="connsiteY1" fmla="*/ 1449570 h 1449570"/>
              <a:gd name="connsiteX2" fmla="*/ 0 w 507204"/>
              <a:gd name="connsiteY2" fmla="*/ 1348127 h 1449570"/>
              <a:gd name="connsiteX3" fmla="*/ 0 w 507204"/>
              <a:gd name="connsiteY3" fmla="*/ 101443 h 1449570"/>
              <a:gd name="connsiteX4" fmla="*/ 101443 w 507204"/>
              <a:gd name="connsiteY4" fmla="*/ 0 h 1449570"/>
              <a:gd name="connsiteX5" fmla="*/ 507204 w 507204"/>
              <a:gd name="connsiteY5" fmla="*/ 0 h 1449570"/>
              <a:gd name="connsiteX0" fmla="*/ 507204 w 507204"/>
              <a:gd name="connsiteY0" fmla="*/ 1449570 h 1452071"/>
              <a:gd name="connsiteX1" fmla="*/ 457200 w 507204"/>
              <a:gd name="connsiteY1" fmla="*/ 1452071 h 1452071"/>
              <a:gd name="connsiteX2" fmla="*/ 101443 w 507204"/>
              <a:gd name="connsiteY2" fmla="*/ 1449570 h 1452071"/>
              <a:gd name="connsiteX3" fmla="*/ 0 w 507204"/>
              <a:gd name="connsiteY3" fmla="*/ 1348127 h 1452071"/>
              <a:gd name="connsiteX4" fmla="*/ 0 w 507204"/>
              <a:gd name="connsiteY4" fmla="*/ 101443 h 1452071"/>
              <a:gd name="connsiteX5" fmla="*/ 101443 w 507204"/>
              <a:gd name="connsiteY5" fmla="*/ 0 h 1452071"/>
              <a:gd name="connsiteX6" fmla="*/ 507204 w 507204"/>
              <a:gd name="connsiteY6" fmla="*/ 0 h 1452071"/>
              <a:gd name="connsiteX0" fmla="*/ 507204 w 507204"/>
              <a:gd name="connsiteY0" fmla="*/ 1449570 h 1452071"/>
              <a:gd name="connsiteX1" fmla="*/ 457200 w 507204"/>
              <a:gd name="connsiteY1" fmla="*/ 1452071 h 1452071"/>
              <a:gd name="connsiteX2" fmla="*/ 0 w 507204"/>
              <a:gd name="connsiteY2" fmla="*/ 1348127 h 1452071"/>
              <a:gd name="connsiteX3" fmla="*/ 0 w 507204"/>
              <a:gd name="connsiteY3" fmla="*/ 101443 h 1452071"/>
              <a:gd name="connsiteX4" fmla="*/ 101443 w 507204"/>
              <a:gd name="connsiteY4" fmla="*/ 0 h 1452071"/>
              <a:gd name="connsiteX5" fmla="*/ 507204 w 507204"/>
              <a:gd name="connsiteY5" fmla="*/ 0 h 1452071"/>
              <a:gd name="connsiteX0" fmla="*/ 507204 w 507204"/>
              <a:gd name="connsiteY0" fmla="*/ 1449570 h 1449570"/>
              <a:gd name="connsiteX1" fmla="*/ 0 w 507204"/>
              <a:gd name="connsiteY1" fmla="*/ 1348127 h 1449570"/>
              <a:gd name="connsiteX2" fmla="*/ 0 w 507204"/>
              <a:gd name="connsiteY2" fmla="*/ 101443 h 1449570"/>
              <a:gd name="connsiteX3" fmla="*/ 101443 w 507204"/>
              <a:gd name="connsiteY3" fmla="*/ 0 h 1449570"/>
              <a:gd name="connsiteX4" fmla="*/ 507204 w 507204"/>
              <a:gd name="connsiteY4" fmla="*/ 0 h 1449570"/>
              <a:gd name="connsiteX0" fmla="*/ 0 w 507204"/>
              <a:gd name="connsiteY0" fmla="*/ 1348127 h 1348127"/>
              <a:gd name="connsiteX1" fmla="*/ 0 w 507204"/>
              <a:gd name="connsiteY1" fmla="*/ 101443 h 1348127"/>
              <a:gd name="connsiteX2" fmla="*/ 101443 w 507204"/>
              <a:gd name="connsiteY2" fmla="*/ 0 h 1348127"/>
              <a:gd name="connsiteX3" fmla="*/ 507204 w 507204"/>
              <a:gd name="connsiteY3" fmla="*/ 0 h 1348127"/>
              <a:gd name="connsiteX0" fmla="*/ 0 w 740417"/>
              <a:gd name="connsiteY0" fmla="*/ 1350988 h 1350988"/>
              <a:gd name="connsiteX1" fmla="*/ 0 w 740417"/>
              <a:gd name="connsiteY1" fmla="*/ 104304 h 1350988"/>
              <a:gd name="connsiteX2" fmla="*/ 101443 w 740417"/>
              <a:gd name="connsiteY2" fmla="*/ 2861 h 1350988"/>
              <a:gd name="connsiteX3" fmla="*/ 740417 w 740417"/>
              <a:gd name="connsiteY3" fmla="*/ 0 h 1350988"/>
              <a:gd name="connsiteX0" fmla="*/ 0 w 740417"/>
              <a:gd name="connsiteY0" fmla="*/ 1348127 h 1348127"/>
              <a:gd name="connsiteX1" fmla="*/ 0 w 740417"/>
              <a:gd name="connsiteY1" fmla="*/ 101443 h 1348127"/>
              <a:gd name="connsiteX2" fmla="*/ 101443 w 740417"/>
              <a:gd name="connsiteY2" fmla="*/ 0 h 1348127"/>
              <a:gd name="connsiteX3" fmla="*/ 740417 w 740417"/>
              <a:gd name="connsiteY3" fmla="*/ 0 h 13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417" h="1348127">
                <a:moveTo>
                  <a:pt x="0" y="1348127"/>
                </a:moveTo>
                <a:lnTo>
                  <a:pt x="0" y="101443"/>
                </a:lnTo>
                <a:cubicBezTo>
                  <a:pt x="0" y="45418"/>
                  <a:pt x="45418" y="0"/>
                  <a:pt x="101443" y="0"/>
                </a:cubicBezTo>
                <a:lnTo>
                  <a:pt x="740417" y="0"/>
                </a:lnTo>
              </a:path>
            </a:pathLst>
          </a:custGeom>
          <a:ln w="19050">
            <a:solidFill>
              <a:srgbClr val="646C8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2" r="66711" b="3853"/>
          <a:stretch/>
        </p:blipFill>
        <p:spPr>
          <a:xfrm>
            <a:off x="4935494" y="945556"/>
            <a:ext cx="2614926" cy="5497396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5548514" y="994003"/>
            <a:ext cx="21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>
                <a:solidFill>
                  <a:srgbClr val="B99071"/>
                </a:solidFill>
                <a:latin typeface="Spectral" panose="02020502060000000000" pitchFamily="18" charset="0"/>
              </a:rPr>
              <a:t>ПЛАН ПО ДОСТИЖЕНИЮ</a:t>
            </a:r>
          </a:p>
          <a:p>
            <a:r>
              <a:rPr lang="ru-RU" sz="1200" b="1">
                <a:solidFill>
                  <a:srgbClr val="B99071"/>
                </a:solidFill>
                <a:latin typeface="Spectral" panose="02020502060000000000" pitchFamily="18" charset="0"/>
              </a:rPr>
              <a:t>ПОКАЗАТЕЛЕЙ ГП, НП</a:t>
            </a:r>
            <a:endParaRPr lang="ru-RU" sz="1200" b="1" dirty="0">
              <a:solidFill>
                <a:srgbClr val="B99071"/>
              </a:solidFill>
              <a:latin typeface="Spectral" panose="02020502060000000000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06" y="1063525"/>
            <a:ext cx="481109" cy="452242"/>
          </a:xfrm>
          <a:prstGeom prst="rect">
            <a:avLst/>
          </a:prstGeom>
        </p:spPr>
      </p:pic>
      <p:cxnSp>
        <p:nvCxnSpPr>
          <p:cNvPr id="45" name="Прямая со стрелкой 44"/>
          <p:cNvCxnSpPr/>
          <p:nvPr/>
        </p:nvCxnSpPr>
        <p:spPr>
          <a:xfrm>
            <a:off x="4576418" y="1875173"/>
            <a:ext cx="345804" cy="0"/>
          </a:xfrm>
          <a:prstGeom prst="straightConnector1">
            <a:avLst/>
          </a:prstGeom>
          <a:ln w="19050">
            <a:solidFill>
              <a:srgbClr val="B990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5100531" y="2313196"/>
            <a:ext cx="2299682" cy="1331597"/>
          </a:xfrm>
          <a:prstGeom prst="roundRect">
            <a:avLst>
              <a:gd name="adj" fmla="val 1960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28879" y="2320297"/>
            <a:ext cx="22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План по достижению</a:t>
            </a:r>
            <a:b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 показателей ГП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100531" y="3873283"/>
            <a:ext cx="2299682" cy="947793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3549" y="3902889"/>
            <a:ext cx="1373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Финансовое СГ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24140" y="4143758"/>
            <a:ext cx="2052465" cy="582550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29384" y="4158034"/>
            <a:ext cx="1641976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</a:t>
            </a:r>
          </a:p>
          <a:p>
            <a:pPr algn="ctr"/>
            <a: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 с </a:t>
            </a:r>
            <a:r>
              <a:rPr lang="ru-RU" sz="800" i="1" dirty="0" err="1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фед</a:t>
            </a:r>
            <a: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. финансированием</a:t>
            </a: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(ОКС)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00531" y="5067629"/>
            <a:ext cx="2299682" cy="1254860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1892" y="5113636"/>
            <a:ext cx="17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Отчет о выполнении</a:t>
            </a:r>
            <a:b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финансового СГ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224140" y="5589481"/>
            <a:ext cx="2052465" cy="679537"/>
          </a:xfrm>
          <a:prstGeom prst="roundRect">
            <a:avLst>
              <a:gd name="adj" fmla="val 3760"/>
            </a:avLst>
          </a:prstGeom>
          <a:solidFill>
            <a:srgbClr val="E6444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284604" y="5613035"/>
            <a:ext cx="1916296" cy="63094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отчетности по результатам, которую предлагается перенести в отчетность по плану)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250372" y="3537260"/>
            <a:ext cx="0" cy="343736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6249089" y="2008679"/>
            <a:ext cx="2566" cy="291148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5224140" y="2715708"/>
            <a:ext cx="2052465" cy="823284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5998" y="2759021"/>
            <a:ext cx="1800494" cy="246221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(КТ)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41952" y="2957976"/>
            <a:ext cx="1848584" cy="338554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 </a:t>
            </a:r>
            <a:r>
              <a:rPr lang="ru-RU" sz="800" i="1" dirty="0" err="1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фед</a:t>
            </a:r>
            <a: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. </a:t>
            </a:r>
            <a:b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800" i="1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финансированием и собственные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51519" y="3256349"/>
            <a:ext cx="1029449" cy="276999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(КТ) 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6250372" y="4832853"/>
            <a:ext cx="0" cy="234776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62" r="66711" b="3853"/>
          <a:stretch/>
        </p:blipFill>
        <p:spPr>
          <a:xfrm>
            <a:off x="8975025" y="945556"/>
            <a:ext cx="2614926" cy="5497396"/>
          </a:xfrm>
          <a:prstGeom prst="roundRect">
            <a:avLst>
              <a:gd name="adj" fmla="val 3965"/>
            </a:avLst>
          </a:prstGeom>
          <a:solidFill>
            <a:srgbClr val="293142"/>
          </a:solidFill>
          <a:ln w="3175">
            <a:solidFill>
              <a:srgbClr val="B99071"/>
            </a:solidFill>
          </a:ln>
          <a:effectLst>
            <a:outerShdw blurRad="647700" dist="165100" dir="5400000" sx="104000" sy="104000" algn="t" rotWithShape="0">
              <a:prstClr val="black">
                <a:alpha val="8000"/>
              </a:prstClr>
            </a:outerShdw>
          </a:effectLst>
        </p:spPr>
      </p:pic>
      <p:sp>
        <p:nvSpPr>
          <p:cNvPr id="72" name="Прямоугольник 71"/>
          <p:cNvSpPr/>
          <p:nvPr/>
        </p:nvSpPr>
        <p:spPr>
          <a:xfrm>
            <a:off x="9588045" y="994003"/>
            <a:ext cx="21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ГП СУБЪЕКТОВ РФ </a:t>
            </a:r>
            <a:r>
              <a:rPr lang="en-US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/>
            </a:r>
            <a:br>
              <a:rPr lang="en-US" sz="1200" b="1" dirty="0">
                <a:solidFill>
                  <a:srgbClr val="B99071"/>
                </a:solidFill>
                <a:latin typeface="Spectral" panose="02020502060000000000" pitchFamily="18" charset="0"/>
              </a:rPr>
            </a:b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И ИХ</a:t>
            </a:r>
            <a:r>
              <a:rPr lang="en-US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 </a:t>
            </a:r>
            <a:r>
              <a:rPr lang="ru-RU" sz="1200" b="1" dirty="0">
                <a:solidFill>
                  <a:srgbClr val="B99071"/>
                </a:solidFill>
                <a:latin typeface="Spectral" panose="02020502060000000000" pitchFamily="18" charset="0"/>
              </a:rPr>
              <a:t>СТРУКТУРНЫЕ ЭЛЕМЕНТЫ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13" y="1025733"/>
            <a:ext cx="343354" cy="322752"/>
          </a:xfrm>
          <a:prstGeom prst="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9170658" y="2174472"/>
            <a:ext cx="2299682" cy="1299008"/>
          </a:xfrm>
          <a:prstGeom prst="roundRect">
            <a:avLst>
              <a:gd name="adj" fmla="val 1580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767527" y="2194711"/>
            <a:ext cx="110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РП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294267" y="2477343"/>
            <a:ext cx="2052465" cy="435518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07242" y="2495047"/>
            <a:ext cx="2026517" cy="400110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РФ (КТ),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(КТ)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294267" y="2972643"/>
            <a:ext cx="2052465" cy="394706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9398214" y="2990347"/>
            <a:ext cx="1927678" cy="40011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СЭ ГП РФ (КТ)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 Объекты (КТ)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170658" y="3651886"/>
            <a:ext cx="2299682" cy="1299008"/>
          </a:xfrm>
          <a:prstGeom prst="roundRect">
            <a:avLst>
              <a:gd name="adj" fmla="val 1580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767527" y="3672125"/>
            <a:ext cx="110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ВП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294267" y="3964282"/>
            <a:ext cx="2052465" cy="435518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9342508" y="3972933"/>
            <a:ext cx="1955985" cy="400110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РФ (КТ)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(КТ)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294267" y="4459582"/>
            <a:ext cx="2052465" cy="405366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9402622" y="4468233"/>
            <a:ext cx="1835759" cy="400110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СЭ ГП РФ (КТ),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Объекты (КТ)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9170658" y="5149562"/>
            <a:ext cx="2299682" cy="1197376"/>
          </a:xfrm>
          <a:prstGeom prst="roundRect">
            <a:avLst>
              <a:gd name="adj" fmla="val 1580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697572" y="5217426"/>
            <a:ext cx="1245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КМП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9294267" y="5577299"/>
            <a:ext cx="2052465" cy="263925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9342508" y="5586690"/>
            <a:ext cx="1955985" cy="246221"/>
          </a:xfrm>
          <a:prstGeom prst="rect">
            <a:avLst/>
          </a:prstGeom>
          <a:noFill/>
        </p:spPr>
        <p:txBody>
          <a:bodyPr vert="horz" wrap="non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РФ (КТ)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9294267" y="5992488"/>
            <a:ext cx="2052465" cy="263925"/>
          </a:xfrm>
          <a:prstGeom prst="roundRect">
            <a:avLst>
              <a:gd name="adj" fmla="val 3760"/>
            </a:avLst>
          </a:prstGeom>
          <a:solidFill>
            <a:srgbClr val="B9907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9438867" y="6010192"/>
            <a:ext cx="1894892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t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Manrope" pitchFamily="2" charset="0"/>
                <a:cs typeface="Arial" panose="020B0604020202020204" pitchFamily="34" charset="0"/>
              </a:rPr>
              <a:t>Результаты СЭ ГП РФ (КТ)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9170658" y="1638262"/>
            <a:ext cx="2299682" cy="367275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300027" y="1683400"/>
            <a:ext cx="2040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Паспорт ГП субъекта РФ</a:t>
            </a: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7396256" y="1875173"/>
            <a:ext cx="1777066" cy="0"/>
          </a:xfrm>
          <a:prstGeom prst="straightConnector1">
            <a:avLst/>
          </a:prstGeom>
          <a:ln w="19050" cap="rnd">
            <a:solidFill>
              <a:srgbClr val="B9907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7745951" y="1631507"/>
            <a:ext cx="12754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i="1" dirty="0">
                <a:solidFill>
                  <a:srgbClr val="B99071"/>
                </a:solidFill>
                <a:latin typeface="Manrope" pitchFamily="2" charset="0"/>
                <a:cs typeface="Arial" panose="020B0604020202020204" pitchFamily="34" charset="0"/>
              </a:rPr>
              <a:t>Показатели ГП, ФП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745951" y="2109473"/>
            <a:ext cx="12754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i="1" dirty="0">
                <a:solidFill>
                  <a:srgbClr val="B99071"/>
                </a:solidFill>
                <a:latin typeface="Manrope" pitchFamily="2" charset="0"/>
                <a:cs typeface="Arial" panose="020B0604020202020204" pitchFamily="34" charset="0"/>
              </a:rPr>
              <a:t>Показатели ФП</a:t>
            </a: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>
            <a:off x="7263690" y="2847315"/>
            <a:ext cx="2025287" cy="0"/>
          </a:xfrm>
          <a:prstGeom prst="straightConnector1">
            <a:avLst/>
          </a:prstGeom>
          <a:ln w="19050" cap="rnd">
            <a:solidFill>
              <a:srgbClr val="293142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7745951" y="2500854"/>
            <a:ext cx="12754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i="1" dirty="0">
                <a:solidFill>
                  <a:srgbClr val="293142"/>
                </a:solidFill>
                <a:latin typeface="Manrope" pitchFamily="2" charset="0"/>
                <a:cs typeface="Arial" panose="020B0604020202020204" pitchFamily="34" charset="0"/>
              </a:rPr>
              <a:t>Результаты субъекта РФ (КТ)</a:t>
            </a:r>
          </a:p>
        </p:txBody>
      </p:sp>
      <p:cxnSp>
        <p:nvCxnSpPr>
          <p:cNvPr id="126" name="Прямая со стрелкой 125"/>
          <p:cNvCxnSpPr/>
          <p:nvPr/>
        </p:nvCxnSpPr>
        <p:spPr>
          <a:xfrm>
            <a:off x="7263690" y="3240871"/>
            <a:ext cx="2025287" cy="0"/>
          </a:xfrm>
          <a:prstGeom prst="straightConnector1">
            <a:avLst/>
          </a:prstGeom>
          <a:ln w="19050">
            <a:solidFill>
              <a:srgbClr val="646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61"/>
          <p:cNvSpPr/>
          <p:nvPr/>
        </p:nvSpPr>
        <p:spPr>
          <a:xfrm>
            <a:off x="8905991" y="3258426"/>
            <a:ext cx="365365" cy="2843536"/>
          </a:xfrm>
          <a:custGeom>
            <a:avLst/>
            <a:gdLst>
              <a:gd name="connsiteX0" fmla="*/ 0 w 438440"/>
              <a:gd name="connsiteY0" fmla="*/ 73075 h 2843536"/>
              <a:gd name="connsiteX1" fmla="*/ 73075 w 438440"/>
              <a:gd name="connsiteY1" fmla="*/ 0 h 2843536"/>
              <a:gd name="connsiteX2" fmla="*/ 365365 w 438440"/>
              <a:gd name="connsiteY2" fmla="*/ 0 h 2843536"/>
              <a:gd name="connsiteX3" fmla="*/ 438440 w 438440"/>
              <a:gd name="connsiteY3" fmla="*/ 73075 h 2843536"/>
              <a:gd name="connsiteX4" fmla="*/ 438440 w 438440"/>
              <a:gd name="connsiteY4" fmla="*/ 2770461 h 2843536"/>
              <a:gd name="connsiteX5" fmla="*/ 365365 w 438440"/>
              <a:gd name="connsiteY5" fmla="*/ 2843536 h 2843536"/>
              <a:gd name="connsiteX6" fmla="*/ 73075 w 438440"/>
              <a:gd name="connsiteY6" fmla="*/ 2843536 h 2843536"/>
              <a:gd name="connsiteX7" fmla="*/ 0 w 438440"/>
              <a:gd name="connsiteY7" fmla="*/ 2770461 h 2843536"/>
              <a:gd name="connsiteX8" fmla="*/ 0 w 438440"/>
              <a:gd name="connsiteY8" fmla="*/ 73075 h 2843536"/>
              <a:gd name="connsiteX0" fmla="*/ 438440 w 529880"/>
              <a:gd name="connsiteY0" fmla="*/ 73075 h 2843536"/>
              <a:gd name="connsiteX1" fmla="*/ 438440 w 529880"/>
              <a:gd name="connsiteY1" fmla="*/ 2770461 h 2843536"/>
              <a:gd name="connsiteX2" fmla="*/ 365365 w 529880"/>
              <a:gd name="connsiteY2" fmla="*/ 2843536 h 2843536"/>
              <a:gd name="connsiteX3" fmla="*/ 73075 w 529880"/>
              <a:gd name="connsiteY3" fmla="*/ 2843536 h 2843536"/>
              <a:gd name="connsiteX4" fmla="*/ 0 w 529880"/>
              <a:gd name="connsiteY4" fmla="*/ 2770461 h 2843536"/>
              <a:gd name="connsiteX5" fmla="*/ 0 w 529880"/>
              <a:gd name="connsiteY5" fmla="*/ 73075 h 2843536"/>
              <a:gd name="connsiteX6" fmla="*/ 73075 w 529880"/>
              <a:gd name="connsiteY6" fmla="*/ 0 h 2843536"/>
              <a:gd name="connsiteX7" fmla="*/ 365365 w 529880"/>
              <a:gd name="connsiteY7" fmla="*/ 0 h 2843536"/>
              <a:gd name="connsiteX8" fmla="*/ 529880 w 529880"/>
              <a:gd name="connsiteY8" fmla="*/ 164515 h 2843536"/>
              <a:gd name="connsiteX0" fmla="*/ 438440 w 438440"/>
              <a:gd name="connsiteY0" fmla="*/ 73075 h 2843536"/>
              <a:gd name="connsiteX1" fmla="*/ 438440 w 438440"/>
              <a:gd name="connsiteY1" fmla="*/ 2770461 h 2843536"/>
              <a:gd name="connsiteX2" fmla="*/ 365365 w 438440"/>
              <a:gd name="connsiteY2" fmla="*/ 2843536 h 2843536"/>
              <a:gd name="connsiteX3" fmla="*/ 73075 w 438440"/>
              <a:gd name="connsiteY3" fmla="*/ 2843536 h 2843536"/>
              <a:gd name="connsiteX4" fmla="*/ 0 w 438440"/>
              <a:gd name="connsiteY4" fmla="*/ 2770461 h 2843536"/>
              <a:gd name="connsiteX5" fmla="*/ 0 w 438440"/>
              <a:gd name="connsiteY5" fmla="*/ 73075 h 2843536"/>
              <a:gd name="connsiteX6" fmla="*/ 73075 w 438440"/>
              <a:gd name="connsiteY6" fmla="*/ 0 h 2843536"/>
              <a:gd name="connsiteX7" fmla="*/ 365365 w 438440"/>
              <a:gd name="connsiteY7" fmla="*/ 0 h 2843536"/>
              <a:gd name="connsiteX0" fmla="*/ 438440 w 438440"/>
              <a:gd name="connsiteY0" fmla="*/ 2770461 h 2843536"/>
              <a:gd name="connsiteX1" fmla="*/ 365365 w 438440"/>
              <a:gd name="connsiteY1" fmla="*/ 2843536 h 2843536"/>
              <a:gd name="connsiteX2" fmla="*/ 73075 w 438440"/>
              <a:gd name="connsiteY2" fmla="*/ 2843536 h 2843536"/>
              <a:gd name="connsiteX3" fmla="*/ 0 w 438440"/>
              <a:gd name="connsiteY3" fmla="*/ 2770461 h 2843536"/>
              <a:gd name="connsiteX4" fmla="*/ 0 w 438440"/>
              <a:gd name="connsiteY4" fmla="*/ 73075 h 2843536"/>
              <a:gd name="connsiteX5" fmla="*/ 73075 w 438440"/>
              <a:gd name="connsiteY5" fmla="*/ 0 h 2843536"/>
              <a:gd name="connsiteX6" fmla="*/ 365365 w 438440"/>
              <a:gd name="connsiteY6" fmla="*/ 0 h 2843536"/>
              <a:gd name="connsiteX0" fmla="*/ 365365 w 365365"/>
              <a:gd name="connsiteY0" fmla="*/ 2843536 h 2843536"/>
              <a:gd name="connsiteX1" fmla="*/ 73075 w 365365"/>
              <a:gd name="connsiteY1" fmla="*/ 2843536 h 2843536"/>
              <a:gd name="connsiteX2" fmla="*/ 0 w 365365"/>
              <a:gd name="connsiteY2" fmla="*/ 2770461 h 2843536"/>
              <a:gd name="connsiteX3" fmla="*/ 0 w 365365"/>
              <a:gd name="connsiteY3" fmla="*/ 73075 h 2843536"/>
              <a:gd name="connsiteX4" fmla="*/ 73075 w 365365"/>
              <a:gd name="connsiteY4" fmla="*/ 0 h 2843536"/>
              <a:gd name="connsiteX5" fmla="*/ 365365 w 365365"/>
              <a:gd name="connsiteY5" fmla="*/ 0 h 2843536"/>
              <a:gd name="connsiteX0" fmla="*/ 365365 w 365365"/>
              <a:gd name="connsiteY0" fmla="*/ 2843536 h 2843536"/>
              <a:gd name="connsiteX1" fmla="*/ 73075 w 365365"/>
              <a:gd name="connsiteY1" fmla="*/ 2843536 h 2843536"/>
              <a:gd name="connsiteX2" fmla="*/ 0 w 365365"/>
              <a:gd name="connsiteY2" fmla="*/ 2770461 h 2843536"/>
              <a:gd name="connsiteX3" fmla="*/ 0 w 365365"/>
              <a:gd name="connsiteY3" fmla="*/ 73075 h 2843536"/>
              <a:gd name="connsiteX4" fmla="*/ 73075 w 365365"/>
              <a:gd name="connsiteY4" fmla="*/ 0 h 2843536"/>
              <a:gd name="connsiteX0" fmla="*/ 365365 w 365365"/>
              <a:gd name="connsiteY0" fmla="*/ 2770461 h 2770461"/>
              <a:gd name="connsiteX1" fmla="*/ 73075 w 365365"/>
              <a:gd name="connsiteY1" fmla="*/ 2770461 h 2770461"/>
              <a:gd name="connsiteX2" fmla="*/ 0 w 365365"/>
              <a:gd name="connsiteY2" fmla="*/ 2697386 h 2770461"/>
              <a:gd name="connsiteX3" fmla="*/ 0 w 365365"/>
              <a:gd name="connsiteY3" fmla="*/ 0 h 277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65" h="2770461">
                <a:moveTo>
                  <a:pt x="365365" y="2770461"/>
                </a:moveTo>
                <a:lnTo>
                  <a:pt x="73075" y="2770461"/>
                </a:lnTo>
                <a:cubicBezTo>
                  <a:pt x="32717" y="2770461"/>
                  <a:pt x="0" y="2737744"/>
                  <a:pt x="0" y="2697386"/>
                </a:cubicBezTo>
                <a:lnTo>
                  <a:pt x="0" y="0"/>
                </a:lnTo>
              </a:path>
            </a:pathLst>
          </a:custGeom>
          <a:ln w="19050">
            <a:solidFill>
              <a:srgbClr val="646C88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8905991" y="4669736"/>
            <a:ext cx="382986" cy="0"/>
          </a:xfrm>
          <a:prstGeom prst="straightConnector1">
            <a:avLst/>
          </a:prstGeom>
          <a:ln w="19050">
            <a:solidFill>
              <a:srgbClr val="646C8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/>
          <p:cNvSpPr/>
          <p:nvPr/>
        </p:nvSpPr>
        <p:spPr>
          <a:xfrm>
            <a:off x="7806272" y="3244221"/>
            <a:ext cx="11853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i="1" dirty="0">
                <a:solidFill>
                  <a:srgbClr val="4D5A7B"/>
                </a:solidFill>
                <a:latin typeface="Manrope" pitchFamily="2" charset="0"/>
                <a:cs typeface="Arial" panose="020B0604020202020204" pitchFamily="34" charset="0"/>
              </a:rPr>
              <a:t>Результаты </a:t>
            </a:r>
            <a:br>
              <a:rPr lang="ru-RU" sz="850" i="1" dirty="0">
                <a:solidFill>
                  <a:srgbClr val="4D5A7B"/>
                </a:solidFill>
                <a:latin typeface="Manrope" pitchFamily="2" charset="0"/>
                <a:cs typeface="Arial" panose="020B0604020202020204" pitchFamily="34" charset="0"/>
              </a:rPr>
            </a:br>
            <a:r>
              <a:rPr lang="ru-RU" sz="850" i="1" dirty="0">
                <a:solidFill>
                  <a:srgbClr val="4D5A7B"/>
                </a:solidFill>
                <a:latin typeface="Manrope" pitchFamily="2" charset="0"/>
                <a:cs typeface="Arial" panose="020B0604020202020204" pitchFamily="34" charset="0"/>
              </a:rPr>
              <a:t>СЭ ГП РФ(КТ)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7796665" y="2089311"/>
            <a:ext cx="1353525" cy="230986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3525" h="230986">
                <a:moveTo>
                  <a:pt x="1353525" y="230986"/>
                </a:moveTo>
                <a:lnTo>
                  <a:pt x="46198" y="230986"/>
                </a:lnTo>
                <a:cubicBezTo>
                  <a:pt x="20684" y="230986"/>
                  <a:pt x="0" y="210302"/>
                  <a:pt x="0" y="184788"/>
                </a:cubicBezTo>
                <a:lnTo>
                  <a:pt x="0" y="0"/>
                </a:lnTo>
              </a:path>
            </a:pathLst>
          </a:custGeom>
          <a:ln w="19050">
            <a:solidFill>
              <a:srgbClr val="B9907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396825" y="1919288"/>
            <a:ext cx="400037" cy="229518"/>
          </a:xfrm>
          <a:custGeom>
            <a:avLst/>
            <a:gdLst>
              <a:gd name="connsiteX0" fmla="*/ 0 w 445942"/>
              <a:gd name="connsiteY0" fmla="*/ 45905 h 275423"/>
              <a:gd name="connsiteX1" fmla="*/ 45905 w 445942"/>
              <a:gd name="connsiteY1" fmla="*/ 0 h 275423"/>
              <a:gd name="connsiteX2" fmla="*/ 400037 w 445942"/>
              <a:gd name="connsiteY2" fmla="*/ 0 h 275423"/>
              <a:gd name="connsiteX3" fmla="*/ 445942 w 445942"/>
              <a:gd name="connsiteY3" fmla="*/ 45905 h 275423"/>
              <a:gd name="connsiteX4" fmla="*/ 445942 w 445942"/>
              <a:gd name="connsiteY4" fmla="*/ 229518 h 275423"/>
              <a:gd name="connsiteX5" fmla="*/ 400037 w 445942"/>
              <a:gd name="connsiteY5" fmla="*/ 275423 h 275423"/>
              <a:gd name="connsiteX6" fmla="*/ 45905 w 445942"/>
              <a:gd name="connsiteY6" fmla="*/ 275423 h 275423"/>
              <a:gd name="connsiteX7" fmla="*/ 0 w 445942"/>
              <a:gd name="connsiteY7" fmla="*/ 229518 h 275423"/>
              <a:gd name="connsiteX8" fmla="*/ 0 w 445942"/>
              <a:gd name="connsiteY8" fmla="*/ 45905 h 275423"/>
              <a:gd name="connsiteX0" fmla="*/ 0 w 445942"/>
              <a:gd name="connsiteY0" fmla="*/ 45905 h 275423"/>
              <a:gd name="connsiteX1" fmla="*/ 45905 w 445942"/>
              <a:gd name="connsiteY1" fmla="*/ 0 h 275423"/>
              <a:gd name="connsiteX2" fmla="*/ 400037 w 445942"/>
              <a:gd name="connsiteY2" fmla="*/ 0 h 275423"/>
              <a:gd name="connsiteX3" fmla="*/ 445942 w 445942"/>
              <a:gd name="connsiteY3" fmla="*/ 45905 h 275423"/>
              <a:gd name="connsiteX4" fmla="*/ 445942 w 445942"/>
              <a:gd name="connsiteY4" fmla="*/ 229518 h 275423"/>
              <a:gd name="connsiteX5" fmla="*/ 400037 w 445942"/>
              <a:gd name="connsiteY5" fmla="*/ 275423 h 275423"/>
              <a:gd name="connsiteX6" fmla="*/ 45905 w 445942"/>
              <a:gd name="connsiteY6" fmla="*/ 275423 h 275423"/>
              <a:gd name="connsiteX7" fmla="*/ 0 w 445942"/>
              <a:gd name="connsiteY7" fmla="*/ 229518 h 275423"/>
              <a:gd name="connsiteX8" fmla="*/ 91440 w 445942"/>
              <a:gd name="connsiteY8" fmla="*/ 137345 h 275423"/>
              <a:gd name="connsiteX0" fmla="*/ 0 w 445942"/>
              <a:gd name="connsiteY0" fmla="*/ 45905 h 275423"/>
              <a:gd name="connsiteX1" fmla="*/ 45905 w 445942"/>
              <a:gd name="connsiteY1" fmla="*/ 0 h 275423"/>
              <a:gd name="connsiteX2" fmla="*/ 400037 w 445942"/>
              <a:gd name="connsiteY2" fmla="*/ 0 h 275423"/>
              <a:gd name="connsiteX3" fmla="*/ 445942 w 445942"/>
              <a:gd name="connsiteY3" fmla="*/ 45905 h 275423"/>
              <a:gd name="connsiteX4" fmla="*/ 445942 w 445942"/>
              <a:gd name="connsiteY4" fmla="*/ 229518 h 275423"/>
              <a:gd name="connsiteX5" fmla="*/ 400037 w 445942"/>
              <a:gd name="connsiteY5" fmla="*/ 275423 h 275423"/>
              <a:gd name="connsiteX6" fmla="*/ 45905 w 445942"/>
              <a:gd name="connsiteY6" fmla="*/ 275423 h 275423"/>
              <a:gd name="connsiteX7" fmla="*/ 0 w 445942"/>
              <a:gd name="connsiteY7" fmla="*/ 229518 h 275423"/>
              <a:gd name="connsiteX0" fmla="*/ 0 w 445942"/>
              <a:gd name="connsiteY0" fmla="*/ 45905 h 275423"/>
              <a:gd name="connsiteX1" fmla="*/ 45905 w 445942"/>
              <a:gd name="connsiteY1" fmla="*/ 0 h 275423"/>
              <a:gd name="connsiteX2" fmla="*/ 400037 w 445942"/>
              <a:gd name="connsiteY2" fmla="*/ 0 h 275423"/>
              <a:gd name="connsiteX3" fmla="*/ 445942 w 445942"/>
              <a:gd name="connsiteY3" fmla="*/ 45905 h 275423"/>
              <a:gd name="connsiteX4" fmla="*/ 445942 w 445942"/>
              <a:gd name="connsiteY4" fmla="*/ 229518 h 275423"/>
              <a:gd name="connsiteX5" fmla="*/ 400037 w 445942"/>
              <a:gd name="connsiteY5" fmla="*/ 275423 h 275423"/>
              <a:gd name="connsiteX6" fmla="*/ 45905 w 445942"/>
              <a:gd name="connsiteY6" fmla="*/ 275423 h 275423"/>
              <a:gd name="connsiteX0" fmla="*/ 0 w 445942"/>
              <a:gd name="connsiteY0" fmla="*/ 45905 h 275423"/>
              <a:gd name="connsiteX1" fmla="*/ 45905 w 445942"/>
              <a:gd name="connsiteY1" fmla="*/ 0 h 275423"/>
              <a:gd name="connsiteX2" fmla="*/ 400037 w 445942"/>
              <a:gd name="connsiteY2" fmla="*/ 0 h 275423"/>
              <a:gd name="connsiteX3" fmla="*/ 445942 w 445942"/>
              <a:gd name="connsiteY3" fmla="*/ 45905 h 275423"/>
              <a:gd name="connsiteX4" fmla="*/ 445942 w 445942"/>
              <a:gd name="connsiteY4" fmla="*/ 229518 h 275423"/>
              <a:gd name="connsiteX5" fmla="*/ 400037 w 445942"/>
              <a:gd name="connsiteY5" fmla="*/ 275423 h 275423"/>
              <a:gd name="connsiteX0" fmla="*/ 0 w 445942"/>
              <a:gd name="connsiteY0" fmla="*/ 45905 h 229518"/>
              <a:gd name="connsiteX1" fmla="*/ 45905 w 445942"/>
              <a:gd name="connsiteY1" fmla="*/ 0 h 229518"/>
              <a:gd name="connsiteX2" fmla="*/ 400037 w 445942"/>
              <a:gd name="connsiteY2" fmla="*/ 0 h 229518"/>
              <a:gd name="connsiteX3" fmla="*/ 445942 w 445942"/>
              <a:gd name="connsiteY3" fmla="*/ 45905 h 229518"/>
              <a:gd name="connsiteX4" fmla="*/ 445942 w 445942"/>
              <a:gd name="connsiteY4" fmla="*/ 229518 h 229518"/>
              <a:gd name="connsiteX0" fmla="*/ 0 w 400037"/>
              <a:gd name="connsiteY0" fmla="*/ 0 h 229518"/>
              <a:gd name="connsiteX1" fmla="*/ 354132 w 400037"/>
              <a:gd name="connsiteY1" fmla="*/ 0 h 229518"/>
              <a:gd name="connsiteX2" fmla="*/ 400037 w 400037"/>
              <a:gd name="connsiteY2" fmla="*/ 45905 h 229518"/>
              <a:gd name="connsiteX3" fmla="*/ 400037 w 400037"/>
              <a:gd name="connsiteY3" fmla="*/ 229518 h 22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37" h="229518">
                <a:moveTo>
                  <a:pt x="0" y="0"/>
                </a:moveTo>
                <a:lnTo>
                  <a:pt x="354132" y="0"/>
                </a:lnTo>
                <a:cubicBezTo>
                  <a:pt x="379485" y="0"/>
                  <a:pt x="400037" y="20552"/>
                  <a:pt x="400037" y="45905"/>
                </a:cubicBezTo>
                <a:lnTo>
                  <a:pt x="400037" y="229518"/>
                </a:lnTo>
              </a:path>
            </a:pathLst>
          </a:custGeom>
          <a:ln w="19050" cap="rnd">
            <a:solidFill>
              <a:srgbClr val="B99071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00531" y="1638262"/>
            <a:ext cx="2299682" cy="367275"/>
          </a:xfrm>
          <a:prstGeom prst="roundRect">
            <a:avLst>
              <a:gd name="adj" fmla="val 3101"/>
            </a:avLst>
          </a:prstGeom>
          <a:solidFill>
            <a:srgbClr val="F3F7FB"/>
          </a:solidFill>
          <a:ln w="9525">
            <a:solidFill>
              <a:srgbClr val="B99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anrope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64163" y="1683400"/>
            <a:ext cx="157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3142"/>
                </a:solidFill>
                <a:latin typeface="Spectral" panose="02020502060000000000" pitchFamily="18" charset="-52"/>
                <a:cs typeface="Arial" panose="020B0604020202020204" pitchFamily="34" charset="0"/>
              </a:rPr>
              <a:t>Нефинансовое СГ</a:t>
            </a:r>
          </a:p>
        </p:txBody>
      </p:sp>
      <p:cxnSp>
        <p:nvCxnSpPr>
          <p:cNvPr id="138" name="Прямая соединительная линия 137"/>
          <p:cNvCxnSpPr/>
          <p:nvPr/>
        </p:nvCxnSpPr>
        <p:spPr>
          <a:xfrm>
            <a:off x="7797236" y="2248866"/>
            <a:ext cx="0" cy="2864770"/>
          </a:xfrm>
          <a:prstGeom prst="line">
            <a:avLst/>
          </a:prstGeom>
          <a:ln w="19050" cap="rnd">
            <a:solidFill>
              <a:srgbClr val="B99071"/>
            </a:solidFill>
            <a:prstDash val="sysDash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133"/>
          <p:cNvSpPr/>
          <p:nvPr/>
        </p:nvSpPr>
        <p:spPr>
          <a:xfrm>
            <a:off x="7796665" y="5080160"/>
            <a:ext cx="1353525" cy="280921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3525" h="230986">
                <a:moveTo>
                  <a:pt x="1353525" y="230986"/>
                </a:moveTo>
                <a:lnTo>
                  <a:pt x="46198" y="230986"/>
                </a:lnTo>
                <a:cubicBezTo>
                  <a:pt x="20684" y="230986"/>
                  <a:pt x="0" y="210302"/>
                  <a:pt x="0" y="184788"/>
                </a:cubicBezTo>
                <a:lnTo>
                  <a:pt x="0" y="0"/>
                </a:lnTo>
              </a:path>
            </a:pathLst>
          </a:custGeom>
          <a:ln w="19050" cap="rnd">
            <a:solidFill>
              <a:srgbClr val="B99071"/>
            </a:solidFill>
            <a:prstDash val="sysDash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Скругленный прямоугольник 133"/>
          <p:cNvSpPr/>
          <p:nvPr/>
        </p:nvSpPr>
        <p:spPr>
          <a:xfrm>
            <a:off x="7796665" y="3747299"/>
            <a:ext cx="1353525" cy="46198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  <a:gd name="connsiteX0" fmla="*/ 1353525 w 1353525"/>
              <a:gd name="connsiteY0" fmla="*/ 46198 h 46198"/>
              <a:gd name="connsiteX1" fmla="*/ 46198 w 1353525"/>
              <a:gd name="connsiteY1" fmla="*/ 46198 h 46198"/>
              <a:gd name="connsiteX2" fmla="*/ 0 w 1353525"/>
              <a:gd name="connsiteY2" fmla="*/ 0 h 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3525" h="46198">
                <a:moveTo>
                  <a:pt x="1353525" y="46198"/>
                </a:moveTo>
                <a:lnTo>
                  <a:pt x="46198" y="46198"/>
                </a:lnTo>
                <a:cubicBezTo>
                  <a:pt x="20684" y="46198"/>
                  <a:pt x="0" y="25514"/>
                  <a:pt x="0" y="0"/>
                </a:cubicBezTo>
              </a:path>
            </a:pathLst>
          </a:custGeom>
          <a:ln w="19050" cap="rnd">
            <a:solidFill>
              <a:srgbClr val="B99071"/>
            </a:solidFill>
            <a:prstDash val="sysDash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кругленный прямоугольник 133"/>
          <p:cNvSpPr/>
          <p:nvPr/>
        </p:nvSpPr>
        <p:spPr>
          <a:xfrm>
            <a:off x="7912514" y="5644309"/>
            <a:ext cx="1381754" cy="64952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  <a:gd name="connsiteX0" fmla="*/ 1353525 w 1353525"/>
              <a:gd name="connsiteY0" fmla="*/ 46198 h 46198"/>
              <a:gd name="connsiteX1" fmla="*/ 46198 w 1353525"/>
              <a:gd name="connsiteY1" fmla="*/ 46198 h 46198"/>
              <a:gd name="connsiteX2" fmla="*/ 0 w 1353525"/>
              <a:gd name="connsiteY2" fmla="*/ 0 h 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3525" h="46198">
                <a:moveTo>
                  <a:pt x="1353525" y="46198"/>
                </a:moveTo>
                <a:lnTo>
                  <a:pt x="46198" y="46198"/>
                </a:lnTo>
                <a:cubicBezTo>
                  <a:pt x="20684" y="46198"/>
                  <a:pt x="0" y="25514"/>
                  <a:pt x="0" y="0"/>
                </a:cubicBezTo>
              </a:path>
            </a:pathLst>
          </a:custGeom>
          <a:ln w="19050" cap="rnd">
            <a:solidFill>
              <a:srgbClr val="293142"/>
            </a:solidFill>
            <a:prstDash val="sysDash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7911950" y="2854797"/>
            <a:ext cx="0" cy="2789512"/>
          </a:xfrm>
          <a:prstGeom prst="line">
            <a:avLst/>
          </a:prstGeom>
          <a:ln w="19050" cap="rnd">
            <a:solidFill>
              <a:srgbClr val="293142"/>
            </a:solidFill>
            <a:prstDash val="sysDash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Скругленный прямоугольник 133"/>
          <p:cNvSpPr/>
          <p:nvPr/>
        </p:nvSpPr>
        <p:spPr>
          <a:xfrm>
            <a:off x="7912514" y="4134945"/>
            <a:ext cx="1381754" cy="64952"/>
          </a:xfrm>
          <a:custGeom>
            <a:avLst/>
            <a:gdLst>
              <a:gd name="connsiteX0" fmla="*/ 0 w 1399723"/>
              <a:gd name="connsiteY0" fmla="*/ 46198 h 277184"/>
              <a:gd name="connsiteX1" fmla="*/ 46198 w 1399723"/>
              <a:gd name="connsiteY1" fmla="*/ 0 h 277184"/>
              <a:gd name="connsiteX2" fmla="*/ 1353525 w 1399723"/>
              <a:gd name="connsiteY2" fmla="*/ 0 h 277184"/>
              <a:gd name="connsiteX3" fmla="*/ 1399723 w 1399723"/>
              <a:gd name="connsiteY3" fmla="*/ 46198 h 277184"/>
              <a:gd name="connsiteX4" fmla="*/ 1399723 w 1399723"/>
              <a:gd name="connsiteY4" fmla="*/ 230986 h 277184"/>
              <a:gd name="connsiteX5" fmla="*/ 1353525 w 1399723"/>
              <a:gd name="connsiteY5" fmla="*/ 277184 h 277184"/>
              <a:gd name="connsiteX6" fmla="*/ 46198 w 1399723"/>
              <a:gd name="connsiteY6" fmla="*/ 277184 h 277184"/>
              <a:gd name="connsiteX7" fmla="*/ 0 w 1399723"/>
              <a:gd name="connsiteY7" fmla="*/ 230986 h 277184"/>
              <a:gd name="connsiteX8" fmla="*/ 0 w 1399723"/>
              <a:gd name="connsiteY8" fmla="*/ 46198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8" fmla="*/ 137638 w 1399723"/>
              <a:gd name="connsiteY8" fmla="*/ 91440 h 277184"/>
              <a:gd name="connsiteX0" fmla="*/ 46198 w 1399723"/>
              <a:gd name="connsiteY0" fmla="*/ 0 h 277184"/>
              <a:gd name="connsiteX1" fmla="*/ 1353525 w 1399723"/>
              <a:gd name="connsiteY1" fmla="*/ 0 h 277184"/>
              <a:gd name="connsiteX2" fmla="*/ 1399723 w 1399723"/>
              <a:gd name="connsiteY2" fmla="*/ 46198 h 277184"/>
              <a:gd name="connsiteX3" fmla="*/ 1399723 w 1399723"/>
              <a:gd name="connsiteY3" fmla="*/ 230986 h 277184"/>
              <a:gd name="connsiteX4" fmla="*/ 1353525 w 1399723"/>
              <a:gd name="connsiteY4" fmla="*/ 277184 h 277184"/>
              <a:gd name="connsiteX5" fmla="*/ 46198 w 1399723"/>
              <a:gd name="connsiteY5" fmla="*/ 277184 h 277184"/>
              <a:gd name="connsiteX6" fmla="*/ 0 w 1399723"/>
              <a:gd name="connsiteY6" fmla="*/ 230986 h 277184"/>
              <a:gd name="connsiteX7" fmla="*/ 0 w 1399723"/>
              <a:gd name="connsiteY7" fmla="*/ 46198 h 277184"/>
              <a:gd name="connsiteX0" fmla="*/ 1353525 w 1399723"/>
              <a:gd name="connsiteY0" fmla="*/ 0 h 277184"/>
              <a:gd name="connsiteX1" fmla="*/ 1399723 w 1399723"/>
              <a:gd name="connsiteY1" fmla="*/ 46198 h 277184"/>
              <a:gd name="connsiteX2" fmla="*/ 1399723 w 1399723"/>
              <a:gd name="connsiteY2" fmla="*/ 230986 h 277184"/>
              <a:gd name="connsiteX3" fmla="*/ 1353525 w 1399723"/>
              <a:gd name="connsiteY3" fmla="*/ 277184 h 277184"/>
              <a:gd name="connsiteX4" fmla="*/ 46198 w 1399723"/>
              <a:gd name="connsiteY4" fmla="*/ 277184 h 277184"/>
              <a:gd name="connsiteX5" fmla="*/ 0 w 1399723"/>
              <a:gd name="connsiteY5" fmla="*/ 230986 h 277184"/>
              <a:gd name="connsiteX6" fmla="*/ 0 w 1399723"/>
              <a:gd name="connsiteY6" fmla="*/ 46198 h 277184"/>
              <a:gd name="connsiteX0" fmla="*/ 1399723 w 1399723"/>
              <a:gd name="connsiteY0" fmla="*/ 0 h 230986"/>
              <a:gd name="connsiteX1" fmla="*/ 1399723 w 1399723"/>
              <a:gd name="connsiteY1" fmla="*/ 184788 h 230986"/>
              <a:gd name="connsiteX2" fmla="*/ 1353525 w 1399723"/>
              <a:gd name="connsiteY2" fmla="*/ 230986 h 230986"/>
              <a:gd name="connsiteX3" fmla="*/ 46198 w 1399723"/>
              <a:gd name="connsiteY3" fmla="*/ 230986 h 230986"/>
              <a:gd name="connsiteX4" fmla="*/ 0 w 1399723"/>
              <a:gd name="connsiteY4" fmla="*/ 184788 h 230986"/>
              <a:gd name="connsiteX5" fmla="*/ 0 w 1399723"/>
              <a:gd name="connsiteY5" fmla="*/ 0 h 230986"/>
              <a:gd name="connsiteX0" fmla="*/ 1399723 w 1399723"/>
              <a:gd name="connsiteY0" fmla="*/ 184788 h 230986"/>
              <a:gd name="connsiteX1" fmla="*/ 1353525 w 1399723"/>
              <a:gd name="connsiteY1" fmla="*/ 230986 h 230986"/>
              <a:gd name="connsiteX2" fmla="*/ 46198 w 1399723"/>
              <a:gd name="connsiteY2" fmla="*/ 230986 h 230986"/>
              <a:gd name="connsiteX3" fmla="*/ 0 w 1399723"/>
              <a:gd name="connsiteY3" fmla="*/ 184788 h 230986"/>
              <a:gd name="connsiteX4" fmla="*/ 0 w 1399723"/>
              <a:gd name="connsiteY4" fmla="*/ 0 h 230986"/>
              <a:gd name="connsiteX0" fmla="*/ 1353525 w 1353525"/>
              <a:gd name="connsiteY0" fmla="*/ 230986 h 230986"/>
              <a:gd name="connsiteX1" fmla="*/ 46198 w 1353525"/>
              <a:gd name="connsiteY1" fmla="*/ 230986 h 230986"/>
              <a:gd name="connsiteX2" fmla="*/ 0 w 1353525"/>
              <a:gd name="connsiteY2" fmla="*/ 184788 h 230986"/>
              <a:gd name="connsiteX3" fmla="*/ 0 w 1353525"/>
              <a:gd name="connsiteY3" fmla="*/ 0 h 230986"/>
              <a:gd name="connsiteX0" fmla="*/ 1353525 w 1353525"/>
              <a:gd name="connsiteY0" fmla="*/ 46198 h 46198"/>
              <a:gd name="connsiteX1" fmla="*/ 46198 w 1353525"/>
              <a:gd name="connsiteY1" fmla="*/ 46198 h 46198"/>
              <a:gd name="connsiteX2" fmla="*/ 0 w 1353525"/>
              <a:gd name="connsiteY2" fmla="*/ 0 h 4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3525" h="46198">
                <a:moveTo>
                  <a:pt x="1353525" y="46198"/>
                </a:moveTo>
                <a:lnTo>
                  <a:pt x="46198" y="46198"/>
                </a:lnTo>
                <a:cubicBezTo>
                  <a:pt x="20684" y="46198"/>
                  <a:pt x="0" y="25514"/>
                  <a:pt x="0" y="0"/>
                </a:cubicBezTo>
              </a:path>
            </a:pathLst>
          </a:custGeom>
          <a:ln w="19050" cap="rnd">
            <a:solidFill>
              <a:srgbClr val="293142"/>
            </a:solidFill>
            <a:prstDash val="sysDash"/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32" y="1213506"/>
            <a:ext cx="409103" cy="37967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BD81879-F414-4B43-986E-B35FAE58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BDD2E-6875-44CF-BBB3-D607F2CEDFA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84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923</Words>
  <Application>Microsoft Office PowerPoint</Application>
  <PresentationFormat>Произвольный</PresentationFormat>
  <Paragraphs>131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Spectral</vt:lpstr>
      <vt:lpstr>Manrope</vt:lpstr>
      <vt:lpstr>Montserrat Medium</vt:lpstr>
      <vt:lpstr>Calibri</vt:lpstr>
      <vt:lpstr>Calibri Light</vt:lpstr>
      <vt:lpstr>Тема Office</vt:lpstr>
      <vt:lpstr>Презентация PowerPoint</vt:lpstr>
      <vt:lpstr>Новации в части взаимодействия с регионами  в рамках госпрограмм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Ландо Надежда Геннадьевна</cp:lastModifiedBy>
  <cp:revision>64</cp:revision>
  <dcterms:created xsi:type="dcterms:W3CDTF">2022-07-12T15:38:00Z</dcterms:created>
  <dcterms:modified xsi:type="dcterms:W3CDTF">2022-11-15T14:42:53Z</dcterms:modified>
</cp:coreProperties>
</file>