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4"/>
  </p:notesMasterIdLst>
  <p:handoutMasterIdLst>
    <p:handoutMasterId r:id="rId15"/>
  </p:handoutMasterIdLst>
  <p:sldIdLst>
    <p:sldId id="267" r:id="rId2"/>
    <p:sldId id="365" r:id="rId3"/>
    <p:sldId id="366" r:id="rId4"/>
    <p:sldId id="367" r:id="rId5"/>
    <p:sldId id="368" r:id="rId6"/>
    <p:sldId id="369" r:id="rId7"/>
    <p:sldId id="370" r:id="rId8"/>
    <p:sldId id="371" r:id="rId9"/>
    <p:sldId id="372" r:id="rId10"/>
    <p:sldId id="373" r:id="rId11"/>
    <p:sldId id="374" r:id="rId12"/>
    <p:sldId id="375" r:id="rId13"/>
  </p:sldIdLst>
  <p:sldSz cx="9906000" cy="6858000" type="A4"/>
  <p:notesSz cx="6797675" cy="9926638"/>
  <p:defaultTextStyle>
    <a:defPPr>
      <a:defRPr lang="ru-RU"/>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orient="horz"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РОМАНОВ СЕРГЕЙ ВЛАДИМИРОВИЧ" initials="РСВ"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a:srgbClr val="066A36"/>
    <a:srgbClr val="93CDDD"/>
    <a:srgbClr val="C25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72" autoAdjust="0"/>
    <p:restoredTop sz="82400" autoAdjust="0"/>
  </p:normalViewPr>
  <p:slideViewPr>
    <p:cSldViewPr>
      <p:cViewPr>
        <p:scale>
          <a:sx n="110" d="100"/>
          <a:sy n="110" d="100"/>
        </p:scale>
        <p:origin x="1392" y="216"/>
      </p:cViewPr>
      <p:guideLst>
        <p:guide orient="horz" pos="2160"/>
        <p:guide pos="3120"/>
      </p:guideLst>
    </p:cSldViewPr>
  </p:slideViewPr>
  <p:notesTextViewPr>
    <p:cViewPr>
      <p:scale>
        <a:sx n="1" d="1"/>
        <a:sy n="1" d="1"/>
      </p:scale>
      <p:origin x="0" y="0"/>
    </p:cViewPr>
  </p:notesTextViewPr>
  <p:notesViewPr>
    <p:cSldViewPr>
      <p:cViewPr varScale="1">
        <p:scale>
          <a:sx n="81" d="100"/>
          <a:sy n="81" d="100"/>
        </p:scale>
        <p:origin x="-4020" y="-102"/>
      </p:cViewPr>
      <p:guideLst>
        <p:guide orient="horz" pos="3126"/>
        <p:guide pos="2141"/>
        <p:guide orient="horz"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90" y="1"/>
            <a:ext cx="2946400" cy="496888"/>
          </a:xfrm>
          <a:prstGeom prst="rect">
            <a:avLst/>
          </a:prstGeom>
        </p:spPr>
        <p:txBody>
          <a:bodyPr vert="horz" lIns="91440" tIns="45720" rIns="91440" bIns="45720" rtlCol="0"/>
          <a:lstStyle>
            <a:lvl1pPr algn="r">
              <a:defRPr sz="1200"/>
            </a:lvl1pPr>
          </a:lstStyle>
          <a:p>
            <a:fld id="{FD273E89-7708-41F8-867B-0F1B9C402317}" type="datetimeFigureOut">
              <a:rPr lang="ru-RU" smtClean="0"/>
              <a:t>11.11.2022</a:t>
            </a:fld>
            <a:endParaRPr lang="ru-RU"/>
          </a:p>
        </p:txBody>
      </p:sp>
      <p:sp>
        <p:nvSpPr>
          <p:cNvPr id="4" name="Нижний колонтитул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90" y="9428165"/>
            <a:ext cx="2946400" cy="496887"/>
          </a:xfrm>
          <a:prstGeom prst="rect">
            <a:avLst/>
          </a:prstGeom>
        </p:spPr>
        <p:txBody>
          <a:bodyPr vert="horz" lIns="91440" tIns="45720" rIns="91440" bIns="45720" rtlCol="0" anchor="b"/>
          <a:lstStyle>
            <a:lvl1pPr algn="r">
              <a:defRPr sz="1200"/>
            </a:lvl1pPr>
          </a:lstStyle>
          <a:p>
            <a:fld id="{C28E1640-DB4B-4171-B128-438CB6408CAB}" type="slidenum">
              <a:rPr lang="ru-RU" smtClean="0"/>
              <a:t>‹#›</a:t>
            </a:fld>
            <a:endParaRPr lang="ru-RU"/>
          </a:p>
        </p:txBody>
      </p:sp>
    </p:spTree>
    <p:extLst>
      <p:ext uri="{BB962C8B-B14F-4D97-AF65-F5344CB8AC3E}">
        <p14:creationId xmlns:p14="http://schemas.microsoft.com/office/powerpoint/2010/main" val="578672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91443059-C3BC-4786-B82A-E0F9A5CD196F}" type="datetimeFigureOut">
              <a:rPr lang="ru-RU" smtClean="0"/>
              <a:t>11.11.2022</a:t>
            </a:fld>
            <a:endParaRPr lang="ru-RU"/>
          </a:p>
        </p:txBody>
      </p:sp>
      <p:sp>
        <p:nvSpPr>
          <p:cNvPr id="4" name="Образ слайда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a:defRPr sz="1200"/>
            </a:lvl1pPr>
          </a:lstStyle>
          <a:p>
            <a:fld id="{4B5D5F11-DBA2-46A2-B01F-8D3C8428652D}" type="slidenum">
              <a:rPr lang="ru-RU" smtClean="0"/>
              <a:t>‹#›</a:t>
            </a:fld>
            <a:endParaRPr lang="ru-RU"/>
          </a:p>
        </p:txBody>
      </p:sp>
    </p:spTree>
    <p:extLst>
      <p:ext uri="{BB962C8B-B14F-4D97-AF65-F5344CB8AC3E}">
        <p14:creationId xmlns:p14="http://schemas.microsoft.com/office/powerpoint/2010/main" val="1422318175"/>
      </p:ext>
    </p:extLst>
  </p:cSld>
  <p:clrMap bg1="lt1" tx1="dk1" bg2="lt2" tx2="dk2" accent1="accent1" accent2="accent2" accent3="accent3" accent4="accent4" accent5="accent5" accent6="accent6" hlink="hlink" folHlink="folHlink"/>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1</a:t>
            </a:fld>
            <a:endParaRPr lang="ru-RU" dirty="0"/>
          </a:p>
        </p:txBody>
      </p:sp>
    </p:spTree>
    <p:extLst>
      <p:ext uri="{BB962C8B-B14F-4D97-AF65-F5344CB8AC3E}">
        <p14:creationId xmlns:p14="http://schemas.microsoft.com/office/powerpoint/2010/main" val="2649308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10</a:t>
            </a:fld>
            <a:endParaRPr lang="ru-RU"/>
          </a:p>
        </p:txBody>
      </p:sp>
    </p:spTree>
    <p:extLst>
      <p:ext uri="{BB962C8B-B14F-4D97-AF65-F5344CB8AC3E}">
        <p14:creationId xmlns:p14="http://schemas.microsoft.com/office/powerpoint/2010/main" val="506258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11</a:t>
            </a:fld>
            <a:endParaRPr lang="ru-RU"/>
          </a:p>
        </p:txBody>
      </p:sp>
    </p:spTree>
    <p:extLst>
      <p:ext uri="{BB962C8B-B14F-4D97-AF65-F5344CB8AC3E}">
        <p14:creationId xmlns:p14="http://schemas.microsoft.com/office/powerpoint/2010/main" val="948896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12</a:t>
            </a:fld>
            <a:endParaRPr lang="ru-RU"/>
          </a:p>
        </p:txBody>
      </p:sp>
    </p:spTree>
    <p:extLst>
      <p:ext uri="{BB962C8B-B14F-4D97-AF65-F5344CB8AC3E}">
        <p14:creationId xmlns:p14="http://schemas.microsoft.com/office/powerpoint/2010/main" val="2557655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2</a:t>
            </a:fld>
            <a:endParaRPr lang="ru-RU"/>
          </a:p>
        </p:txBody>
      </p:sp>
    </p:spTree>
    <p:extLst>
      <p:ext uri="{BB962C8B-B14F-4D97-AF65-F5344CB8AC3E}">
        <p14:creationId xmlns:p14="http://schemas.microsoft.com/office/powerpoint/2010/main" val="71948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3</a:t>
            </a:fld>
            <a:endParaRPr lang="ru-RU"/>
          </a:p>
        </p:txBody>
      </p:sp>
    </p:spTree>
    <p:extLst>
      <p:ext uri="{BB962C8B-B14F-4D97-AF65-F5344CB8AC3E}">
        <p14:creationId xmlns:p14="http://schemas.microsoft.com/office/powerpoint/2010/main" val="327767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4</a:t>
            </a:fld>
            <a:endParaRPr lang="ru-RU"/>
          </a:p>
        </p:txBody>
      </p:sp>
    </p:spTree>
    <p:extLst>
      <p:ext uri="{BB962C8B-B14F-4D97-AF65-F5344CB8AC3E}">
        <p14:creationId xmlns:p14="http://schemas.microsoft.com/office/powerpoint/2010/main" val="317773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5</a:t>
            </a:fld>
            <a:endParaRPr lang="ru-RU"/>
          </a:p>
        </p:txBody>
      </p:sp>
    </p:spTree>
    <p:extLst>
      <p:ext uri="{BB962C8B-B14F-4D97-AF65-F5344CB8AC3E}">
        <p14:creationId xmlns:p14="http://schemas.microsoft.com/office/powerpoint/2010/main" val="2137658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6</a:t>
            </a:fld>
            <a:endParaRPr lang="ru-RU"/>
          </a:p>
        </p:txBody>
      </p:sp>
    </p:spTree>
    <p:extLst>
      <p:ext uri="{BB962C8B-B14F-4D97-AF65-F5344CB8AC3E}">
        <p14:creationId xmlns:p14="http://schemas.microsoft.com/office/powerpoint/2010/main" val="3085211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7</a:t>
            </a:fld>
            <a:endParaRPr lang="ru-RU"/>
          </a:p>
        </p:txBody>
      </p:sp>
    </p:spTree>
    <p:extLst>
      <p:ext uri="{BB962C8B-B14F-4D97-AF65-F5344CB8AC3E}">
        <p14:creationId xmlns:p14="http://schemas.microsoft.com/office/powerpoint/2010/main" val="1110913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8</a:t>
            </a:fld>
            <a:endParaRPr lang="ru-RU"/>
          </a:p>
        </p:txBody>
      </p:sp>
    </p:spTree>
    <p:extLst>
      <p:ext uri="{BB962C8B-B14F-4D97-AF65-F5344CB8AC3E}">
        <p14:creationId xmlns:p14="http://schemas.microsoft.com/office/powerpoint/2010/main" val="102252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61988" y="211138"/>
            <a:ext cx="5375275" cy="3722687"/>
          </a:xfrm>
        </p:spPr>
      </p:sp>
      <p:sp>
        <p:nvSpPr>
          <p:cNvPr id="3" name="Заметки 2"/>
          <p:cNvSpPr>
            <a:spLocks noGrp="1"/>
          </p:cNvSpPr>
          <p:nvPr>
            <p:ph type="body" idx="1"/>
          </p:nvPr>
        </p:nvSpPr>
        <p:spPr>
          <a:xfrm>
            <a:off x="158477" y="4243239"/>
            <a:ext cx="6408712" cy="5400599"/>
          </a:xfrm>
        </p:spPr>
        <p:txBody>
          <a:bodyPr/>
          <a:lstStyle/>
          <a:p>
            <a:pPr indent="447675" algn="just"/>
            <a:r>
              <a:rPr lang="ru-RU" dirty="0" smtClean="0"/>
              <a:t>В соответствии с Методическими рекомендациями субъектами бюджетного планирования должно осуществляться формирование </a:t>
            </a:r>
            <a:r>
              <a:rPr lang="ru-RU" dirty="0"/>
              <a:t>предложений по введению целевых статей расходов на реализацию в рамках государственных программ федеральных проектов, входящих в состав национальных проектов, </a:t>
            </a:r>
            <a:r>
              <a:rPr lang="ru-RU" dirty="0" smtClean="0"/>
              <a:t>имея </a:t>
            </a:r>
            <a:r>
              <a:rPr lang="ru-RU" dirty="0"/>
              <a:t>в виду </a:t>
            </a:r>
            <a:r>
              <a:rPr lang="ru-RU" b="1" dirty="0">
                <a:solidFill>
                  <a:srgbClr val="C00000"/>
                </a:solidFill>
              </a:rPr>
              <a:t>включение федеральных проектов в государственные программы в качестве структурных элементов указанных программ (как правило, на уровне основных мероприятий в составе подпрограмм).</a:t>
            </a:r>
          </a:p>
          <a:p>
            <a:pPr indent="447675" algn="just"/>
            <a:endParaRPr lang="ru-RU" b="1" dirty="0" smtClean="0">
              <a:solidFill>
                <a:srgbClr val="C00000"/>
              </a:solidFill>
            </a:endParaRPr>
          </a:p>
          <a:p>
            <a:pPr indent="447675" algn="just"/>
            <a:r>
              <a:rPr lang="ru-RU" b="1" dirty="0" smtClean="0">
                <a:solidFill>
                  <a:srgbClr val="C00000"/>
                </a:solidFill>
              </a:rPr>
              <a:t>При этом в </a:t>
            </a:r>
            <a:r>
              <a:rPr lang="ru-RU" b="1" dirty="0">
                <a:solidFill>
                  <a:srgbClr val="C00000"/>
                </a:solidFill>
              </a:rPr>
              <a:t>целях обособления бюджетных ассигнований </a:t>
            </a:r>
            <a:r>
              <a:rPr lang="ru-RU" b="1" dirty="0" smtClean="0">
                <a:solidFill>
                  <a:srgbClr val="C00000"/>
                </a:solidFill>
              </a:rPr>
              <a:t>на </a:t>
            </a:r>
            <a:r>
              <a:rPr lang="ru-RU" b="1" dirty="0">
                <a:solidFill>
                  <a:srgbClr val="C00000"/>
                </a:solidFill>
              </a:rPr>
              <a:t>реализацию национальных проектов (включая федеральные проекты), </a:t>
            </a:r>
            <a:r>
              <a:rPr lang="ru-RU" b="1" dirty="0" smtClean="0">
                <a:solidFill>
                  <a:srgbClr val="C00000"/>
                </a:solidFill>
              </a:rPr>
              <a:t>должны использоваться </a:t>
            </a:r>
            <a:r>
              <a:rPr lang="ru-RU" b="1" dirty="0">
                <a:solidFill>
                  <a:srgbClr val="C00000"/>
                </a:solidFill>
              </a:rPr>
              <a:t>коды </a:t>
            </a:r>
            <a:r>
              <a:rPr lang="ru-RU" b="1" dirty="0" smtClean="0">
                <a:solidFill>
                  <a:srgbClr val="C00000"/>
                </a:solidFill>
              </a:rPr>
              <a:t>классификации</a:t>
            </a:r>
            <a:r>
              <a:rPr lang="ru-RU" b="1" dirty="0">
                <a:solidFill>
                  <a:srgbClr val="C00000"/>
                </a:solidFill>
              </a:rPr>
              <a:t>, по которым подлежат отражению </a:t>
            </a:r>
            <a:r>
              <a:rPr lang="ru-RU" b="1" dirty="0" smtClean="0">
                <a:solidFill>
                  <a:srgbClr val="C00000"/>
                </a:solidFill>
              </a:rPr>
              <a:t>ассигнования </a:t>
            </a:r>
            <a:r>
              <a:rPr lang="ru-RU" b="1" dirty="0">
                <a:solidFill>
                  <a:srgbClr val="C00000"/>
                </a:solidFill>
              </a:rPr>
              <a:t>на реализацию структурных элементов </a:t>
            </a:r>
            <a:r>
              <a:rPr lang="ru-RU" b="1" dirty="0" smtClean="0">
                <a:solidFill>
                  <a:srgbClr val="C00000"/>
                </a:solidFill>
              </a:rPr>
              <a:t>госпрограмм</a:t>
            </a:r>
            <a:r>
              <a:rPr lang="ru-RU" b="1" dirty="0">
                <a:solidFill>
                  <a:srgbClr val="C00000"/>
                </a:solidFill>
              </a:rPr>
              <a:t>.</a:t>
            </a:r>
          </a:p>
          <a:p>
            <a:pPr indent="447675" algn="just"/>
            <a:endParaRPr lang="ru-RU" dirty="0" smtClean="0"/>
          </a:p>
          <a:p>
            <a:pPr indent="447675" algn="just"/>
            <a:r>
              <a:rPr lang="ru-RU" dirty="0" smtClean="0"/>
              <a:t>Формирование </a:t>
            </a:r>
            <a:r>
              <a:rPr lang="ru-RU" dirty="0"/>
              <a:t>предложений по корректировке наименований целевых статей расходов на реализацию пилотных государственных программ с учетом необходимости </a:t>
            </a:r>
            <a:r>
              <a:rPr lang="ru-RU" b="1" dirty="0">
                <a:solidFill>
                  <a:srgbClr val="C00000"/>
                </a:solidFill>
              </a:rPr>
              <a:t>преобразования действующих основных мероприятий и соответствующих им целевых статей расходов в </a:t>
            </a:r>
            <a:r>
              <a:rPr lang="ru-RU" b="1" dirty="0" smtClean="0">
                <a:solidFill>
                  <a:srgbClr val="C00000"/>
                </a:solidFill>
              </a:rPr>
              <a:t>национальные и федеральные проекты, </a:t>
            </a:r>
            <a:r>
              <a:rPr lang="ru-RU" dirty="0"/>
              <a:t>отдельные мероприятия таких </a:t>
            </a:r>
            <a:r>
              <a:rPr lang="ru-RU" dirty="0" smtClean="0"/>
              <a:t>проектов, </a:t>
            </a:r>
            <a:r>
              <a:rPr lang="ru-RU" dirty="0"/>
              <a:t>направленные на финансовое обеспечение деятельности центральных аппаратов федеральных органов исполнительной власти и их территориальных органов в соответствии с требованиями Правил разработки, реализации и оценки эффективности отдельных государственных программ, утвержденных постановлением Правительства Российской Федерации от 12 октября 2017 года № 1242.</a:t>
            </a:r>
          </a:p>
          <a:p>
            <a:endParaRPr lang="ru-RU" dirty="0"/>
          </a:p>
        </p:txBody>
      </p:sp>
      <p:sp>
        <p:nvSpPr>
          <p:cNvPr id="4" name="Номер слайда 3"/>
          <p:cNvSpPr>
            <a:spLocks noGrp="1"/>
          </p:cNvSpPr>
          <p:nvPr>
            <p:ph type="sldNum" sz="quarter" idx="10"/>
          </p:nvPr>
        </p:nvSpPr>
        <p:spPr/>
        <p:txBody>
          <a:bodyPr/>
          <a:lstStyle/>
          <a:p>
            <a:fld id="{4B5D5F11-DBA2-46A2-B01F-8D3C8428652D}" type="slidenum">
              <a:rPr lang="ru-RU" smtClean="0"/>
              <a:t>9</a:t>
            </a:fld>
            <a:endParaRPr lang="ru-RU"/>
          </a:p>
        </p:txBody>
      </p:sp>
    </p:spTree>
    <p:extLst>
      <p:ext uri="{BB962C8B-B14F-4D97-AF65-F5344CB8AC3E}">
        <p14:creationId xmlns:p14="http://schemas.microsoft.com/office/powerpoint/2010/main" val="1702366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30"/>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9FA8DE-DEA4-46C9-9BB3-D21239FE3735}" type="datetime1">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2096517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87C35BB-F1A1-4DF6-9C04-8797BF49B023}" type="datetime1">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1692946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06378"/>
            <a:ext cx="2228850" cy="438785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06378"/>
            <a:ext cx="6521450" cy="43878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63BA37-23F2-4CCA-A39A-CEAFF2627B99}" type="datetime1">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32907278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E77D7E-3DFD-4CFF-81CC-333E3E02B913}" type="datetime1">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836761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5"/>
            <a:ext cx="8420100" cy="1362075"/>
          </a:xfrm>
        </p:spPr>
        <p:txBody>
          <a:bodyPr anchor="t"/>
          <a:lstStyle>
            <a:lvl1pPr algn="l">
              <a:defRPr sz="47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ED53B0-E247-4903-91CB-1E57A8510889}" type="datetime1">
              <a:rPr lang="ru-RU" smtClean="0"/>
              <a:t>11.11.2022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116058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95300" y="1200155"/>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35550" y="1200155"/>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85823D3-DC58-4B63-8906-F2916EB43B82}" type="datetime1">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2993808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7"/>
            <a:ext cx="89154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7"/>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ru-RU" smtClean="0"/>
              <a:t>Образец текста</a:t>
            </a:r>
          </a:p>
        </p:txBody>
      </p:sp>
      <p:sp>
        <p:nvSpPr>
          <p:cNvPr id="4" name="Объект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4" y="1535117"/>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ru-RU" smtClean="0"/>
              <a:t>Образец текста</a:t>
            </a:r>
          </a:p>
        </p:txBody>
      </p:sp>
      <p:sp>
        <p:nvSpPr>
          <p:cNvPr id="6" name="Объект 5"/>
          <p:cNvSpPr>
            <a:spLocks noGrp="1"/>
          </p:cNvSpPr>
          <p:nvPr>
            <p:ph sz="quarter" idx="4"/>
          </p:nvPr>
        </p:nvSpPr>
        <p:spPr>
          <a:xfrm>
            <a:off x="5032114"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039F5F-B4C2-4C27-93D4-6106E4E37D7C}" type="datetime1">
              <a:rPr lang="ru-RU" smtClean="0"/>
              <a:t>11.11.2022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3051534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665E13E-AD97-42C1-89BA-E17E7310311C}" type="datetime1">
              <a:rPr lang="ru-RU" smtClean="0"/>
              <a:t>11.11.2022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1483738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1A844A-BC85-42E0-B6A5-80C20783044B}" type="datetime1">
              <a:rPr lang="ru-RU" smtClean="0"/>
              <a:t>11.11.2022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13748023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4" y="273053"/>
            <a:ext cx="3259006" cy="1162051"/>
          </a:xfrm>
        </p:spPr>
        <p:txBody>
          <a:bodyPr anchor="b"/>
          <a:lstStyle>
            <a:lvl1pPr algn="l">
              <a:defRPr sz="2300" b="1"/>
            </a:lvl1pPr>
          </a:lstStyle>
          <a:p>
            <a:r>
              <a:rPr lang="ru-RU" smtClean="0"/>
              <a:t>Образец заголовка</a:t>
            </a:r>
            <a:endParaRPr lang="ru-RU"/>
          </a:p>
        </p:txBody>
      </p:sp>
      <p:sp>
        <p:nvSpPr>
          <p:cNvPr id="3" name="Объект 2"/>
          <p:cNvSpPr>
            <a:spLocks noGrp="1"/>
          </p:cNvSpPr>
          <p:nvPr>
            <p:ph idx="1"/>
          </p:nvPr>
        </p:nvSpPr>
        <p:spPr>
          <a:xfrm>
            <a:off x="3872972" y="273056"/>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4" y="1435103"/>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7D8E3938-575E-438F-B129-B9F49A224CE3}" type="datetime1">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1624987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4"/>
            <a:ext cx="5943600" cy="566739"/>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ru-RU"/>
          </a:p>
        </p:txBody>
      </p:sp>
      <p:sp>
        <p:nvSpPr>
          <p:cNvPr id="4" name="Текст 3"/>
          <p:cNvSpPr>
            <a:spLocks noGrp="1"/>
          </p:cNvSpPr>
          <p:nvPr>
            <p:ph type="body" sz="half" idx="2"/>
          </p:nvPr>
        </p:nvSpPr>
        <p:spPr>
          <a:xfrm>
            <a:off x="1941645" y="5367342"/>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ru-RU" smtClean="0"/>
              <a:t>Образец текста</a:t>
            </a:r>
          </a:p>
        </p:txBody>
      </p:sp>
      <p:sp>
        <p:nvSpPr>
          <p:cNvPr id="5" name="Дата 4"/>
          <p:cNvSpPr>
            <a:spLocks noGrp="1"/>
          </p:cNvSpPr>
          <p:nvPr>
            <p:ph type="dt" sz="half" idx="10"/>
          </p:nvPr>
        </p:nvSpPr>
        <p:spPr/>
        <p:txBody>
          <a:bodyPr/>
          <a:lstStyle/>
          <a:p>
            <a:fld id="{558ED940-42BD-469A-BAB3-81E29C5E6283}" type="datetime1">
              <a:rPr lang="ru-RU" smtClean="0"/>
              <a:t>11.11.2022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53519C-0CE3-44B1-B799-270989D9C225}" type="slidenum">
              <a:rPr lang="ru-RU" smtClean="0"/>
              <a:t>‹#›</a:t>
            </a:fld>
            <a:endParaRPr lang="ru-RU"/>
          </a:p>
        </p:txBody>
      </p:sp>
    </p:spTree>
    <p:extLst>
      <p:ext uri="{BB962C8B-B14F-4D97-AF65-F5344CB8AC3E}">
        <p14:creationId xmlns:p14="http://schemas.microsoft.com/office/powerpoint/2010/main" val="413113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7"/>
            <a:ext cx="8915400" cy="1143000"/>
          </a:xfrm>
          <a:prstGeom prst="rect">
            <a:avLst/>
          </a:prstGeom>
        </p:spPr>
        <p:txBody>
          <a:bodyPr vert="horz" lIns="107287" tIns="53643" rIns="107287" bIns="5364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5"/>
            <a:ext cx="8915400" cy="4525963"/>
          </a:xfrm>
          <a:prstGeom prst="rect">
            <a:avLst/>
          </a:prstGeom>
        </p:spPr>
        <p:txBody>
          <a:bodyPr vert="horz" lIns="107287" tIns="53643" rIns="107287" bIns="5364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5"/>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FE8EFD83-616A-42F5-B76B-80E7F0D0A367}" type="datetime1">
              <a:rPr lang="ru-RU" smtClean="0"/>
              <a:t>11.11.2022</a:t>
            </a:fld>
            <a:endParaRPr lang="ru-RU"/>
          </a:p>
        </p:txBody>
      </p:sp>
      <p:sp>
        <p:nvSpPr>
          <p:cNvPr id="5" name="Нижний колонтитул 4"/>
          <p:cNvSpPr>
            <a:spLocks noGrp="1"/>
          </p:cNvSpPr>
          <p:nvPr>
            <p:ph type="ftr" sz="quarter" idx="3"/>
          </p:nvPr>
        </p:nvSpPr>
        <p:spPr>
          <a:xfrm>
            <a:off x="3384550" y="6356355"/>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5"/>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5F53519C-0CE3-44B1-B799-270989D9C225}" type="slidenum">
              <a:rPr lang="ru-RU" smtClean="0"/>
              <a:t>‹#›</a:t>
            </a:fld>
            <a:endParaRPr lang="ru-RU"/>
          </a:p>
        </p:txBody>
      </p:sp>
    </p:spTree>
    <p:extLst>
      <p:ext uri="{BB962C8B-B14F-4D97-AF65-F5344CB8AC3E}">
        <p14:creationId xmlns:p14="http://schemas.microsoft.com/office/powerpoint/2010/main" val="87219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normativ.kontur.ru/document?moduleId=1&amp;documentId=427441&amp;rangeId=6239249"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normativ.kontur.ru/document?moduleId=1&amp;documentId=432627&amp;rangeId=6239250" TargetMode="External"/><Relationship Id="rId5" Type="http://schemas.openxmlformats.org/officeDocument/2006/relationships/hyperlink" Target="https://normativ.kontur.ru/document?moduleId=1&amp;documentId=427441&amp;rangeId=6239253" TargetMode="External"/><Relationship Id="rId4" Type="http://schemas.openxmlformats.org/officeDocument/2006/relationships/hyperlink" Target="https://normativ.kontur.ru/document?moduleId=1&amp;documentId=427441&amp;rangeId=623925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ormativ.kontur.ru/document?moduleId=1&amp;documentId=427441&amp;rangeId=6239258"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normativ.kontur.ru/document?moduleId=1&amp;documentId=427441&amp;rangeId=6239261" TargetMode="External"/><Relationship Id="rId5" Type="http://schemas.openxmlformats.org/officeDocument/2006/relationships/hyperlink" Target="https://normativ.kontur.ru/document?moduleId=1&amp;documentId=427441&amp;rangeId=6239260" TargetMode="External"/><Relationship Id="rId4" Type="http://schemas.openxmlformats.org/officeDocument/2006/relationships/hyperlink" Target="https://normativ.kontur.ru/document?moduleId=1&amp;documentId=427441&amp;rangeId=623925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normativ.kontur.ru/document?moduleId=1&amp;documentId=427441&amp;rangeId=6239255"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normativ.kontur.ru/document?moduleId=1&amp;documentId=432627&amp;rangeId=6239256" TargetMode="External"/><Relationship Id="rId4" Type="http://schemas.openxmlformats.org/officeDocument/2006/relationships/hyperlink" Target="https://normativ.kontur.ru/document?moduleId=1&amp;documentId=427441&amp;rangeId=623925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normativ.kontur.ru/document?moduleId=1&amp;documentId=427441&amp;rangeId=6239255"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normativ.kontur.ru/document?moduleId=1&amp;documentId=432627&amp;rangeId=6239256" TargetMode="External"/><Relationship Id="rId4" Type="http://schemas.openxmlformats.org/officeDocument/2006/relationships/hyperlink" Target="https://normativ.kontur.ru/document?moduleId=1&amp;documentId=427441&amp;rangeId=62392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rcRect l="32725" r="12830"/>
          <a:stretch/>
        </p:blipFill>
        <p:spPr bwMode="auto">
          <a:xfrm>
            <a:off x="3268133" y="4523"/>
            <a:ext cx="663786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Рисунок 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482" y="188640"/>
            <a:ext cx="759758"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64568" y="323077"/>
            <a:ext cx="2619628" cy="507831"/>
          </a:xfrm>
          <a:prstGeom prst="rect">
            <a:avLst/>
          </a:prstGeom>
          <a:noFill/>
        </p:spPr>
        <p:txBody>
          <a:bodyPr wrap="none" rtlCol="0">
            <a:spAutoFit/>
          </a:bodyPr>
          <a:lstStyle/>
          <a:p>
            <a:r>
              <a:rPr lang="ru-RU" sz="1600" dirty="0" smtClean="0">
                <a:solidFill>
                  <a:srgbClr val="066A36"/>
                </a:solidFill>
              </a:rPr>
              <a:t>МИНИСТЕРСТВО ФИНАНСОВ</a:t>
            </a:r>
          </a:p>
          <a:p>
            <a:r>
              <a:rPr lang="ru-RU" sz="1100" dirty="0" smtClean="0">
                <a:solidFill>
                  <a:srgbClr val="066A36"/>
                </a:solidFill>
              </a:rPr>
              <a:t>РОССИЙСКОЙ ФЕДЕРАЦИИ</a:t>
            </a:r>
            <a:endParaRPr lang="ru-RU" sz="1100" dirty="0">
              <a:solidFill>
                <a:srgbClr val="066A36"/>
              </a:solidFill>
            </a:endParaRPr>
          </a:p>
        </p:txBody>
      </p:sp>
      <p:sp>
        <p:nvSpPr>
          <p:cNvPr id="5" name="Rectangle 2"/>
          <p:cNvSpPr/>
          <p:nvPr/>
        </p:nvSpPr>
        <p:spPr>
          <a:xfrm>
            <a:off x="1591" y="5789884"/>
            <a:ext cx="9904408" cy="517457"/>
          </a:xfrm>
          <a:prstGeom prst="rect">
            <a:avLst/>
          </a:prstGeom>
          <a:solidFill>
            <a:srgbClr val="066A3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6" name="TextBox 5"/>
          <p:cNvSpPr txBox="1"/>
          <p:nvPr/>
        </p:nvSpPr>
        <p:spPr>
          <a:xfrm>
            <a:off x="920552" y="2666371"/>
            <a:ext cx="9361039" cy="1200329"/>
          </a:xfrm>
          <a:prstGeom prst="rect">
            <a:avLst/>
          </a:prstGeom>
          <a:noFill/>
        </p:spPr>
        <p:txBody>
          <a:bodyPr wrap="square" rtlCol="0">
            <a:spAutoFit/>
          </a:bodyPr>
          <a:lstStyle/>
          <a:p>
            <a:pPr algn="ctr"/>
            <a:r>
              <a:rPr lang="ru-RU" b="1" dirty="0"/>
              <a:t> </a:t>
            </a:r>
            <a:r>
              <a:rPr lang="ru-RU" sz="2400" b="1" dirty="0">
                <a:solidFill>
                  <a:srgbClr val="00602B"/>
                </a:solidFill>
                <a:latin typeface="Open Sans"/>
              </a:rPr>
              <a:t>Организация учета при переходе на </a:t>
            </a:r>
            <a:r>
              <a:rPr lang="ru-RU" sz="2400" b="1" dirty="0" smtClean="0">
                <a:solidFill>
                  <a:srgbClr val="00602B"/>
                </a:solidFill>
                <a:latin typeface="Open Sans"/>
              </a:rPr>
              <a:t/>
            </a:r>
            <a:br>
              <a:rPr lang="ru-RU" sz="2400" b="1" dirty="0" smtClean="0">
                <a:solidFill>
                  <a:srgbClr val="00602B"/>
                </a:solidFill>
                <a:latin typeface="Open Sans"/>
              </a:rPr>
            </a:br>
            <a:r>
              <a:rPr lang="ru-RU" sz="2400" b="1" dirty="0" smtClean="0">
                <a:solidFill>
                  <a:srgbClr val="00602B"/>
                </a:solidFill>
                <a:latin typeface="Open Sans"/>
              </a:rPr>
              <a:t>Единый </a:t>
            </a:r>
            <a:r>
              <a:rPr lang="ru-RU" sz="2400" b="1" dirty="0">
                <a:solidFill>
                  <a:srgbClr val="00602B"/>
                </a:solidFill>
                <a:latin typeface="Open Sans"/>
              </a:rPr>
              <a:t>налоговый </a:t>
            </a:r>
            <a:r>
              <a:rPr lang="ru-RU" sz="2400" b="1" dirty="0">
                <a:solidFill>
                  <a:srgbClr val="00602B"/>
                </a:solidFill>
                <a:latin typeface="Open Sans"/>
              </a:rPr>
              <a:t>платеж и  </a:t>
            </a:r>
            <a:r>
              <a:rPr lang="ru-RU" sz="2400" b="1" dirty="0">
                <a:solidFill>
                  <a:srgbClr val="00602B"/>
                </a:solidFill>
                <a:latin typeface="Open Sans"/>
              </a:rPr>
              <a:t>Единый налоговый </a:t>
            </a:r>
            <a:r>
              <a:rPr lang="ru-RU" sz="2400" b="1" dirty="0">
                <a:solidFill>
                  <a:srgbClr val="00602B"/>
                </a:solidFill>
                <a:latin typeface="Open Sans"/>
              </a:rPr>
              <a:t>счет</a:t>
            </a:r>
            <a:endParaRPr lang="en-US" sz="2400" b="1" dirty="0">
              <a:solidFill>
                <a:srgbClr val="00602B"/>
              </a:solidFill>
              <a:latin typeface="Open Sans"/>
            </a:endParaRPr>
          </a:p>
          <a:p>
            <a:pPr algn="ctr"/>
            <a:r>
              <a:rPr lang="ru-RU" sz="2400" b="1" dirty="0">
                <a:solidFill>
                  <a:srgbClr val="00602B"/>
                </a:solidFill>
                <a:latin typeface="Open Sans"/>
              </a:rPr>
              <a:t>с </a:t>
            </a:r>
            <a:r>
              <a:rPr lang="en-US" sz="2400" b="1" dirty="0">
                <a:solidFill>
                  <a:srgbClr val="00602B"/>
                </a:solidFill>
                <a:latin typeface="Open Sans"/>
              </a:rPr>
              <a:t>1 </a:t>
            </a:r>
            <a:r>
              <a:rPr lang="ru-RU" sz="2400" b="1" dirty="0">
                <a:solidFill>
                  <a:srgbClr val="00602B"/>
                </a:solidFill>
                <a:latin typeface="Open Sans"/>
              </a:rPr>
              <a:t>января 2023 года</a:t>
            </a:r>
            <a:endParaRPr lang="ru-RU" sz="2400" b="1" dirty="0">
              <a:solidFill>
                <a:srgbClr val="00602B"/>
              </a:solidFill>
              <a:latin typeface="Open Sans"/>
            </a:endParaRPr>
          </a:p>
        </p:txBody>
      </p:sp>
    </p:spTree>
    <p:extLst>
      <p:ext uri="{BB962C8B-B14F-4D97-AF65-F5344CB8AC3E}">
        <p14:creationId xmlns:p14="http://schemas.microsoft.com/office/powerpoint/2010/main" val="3668188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10</a:t>
            </a:fld>
            <a:endParaRPr lang="ru-RU" sz="1800" dirty="0">
              <a:solidFill>
                <a:schemeClr val="bg1"/>
              </a:solidFill>
            </a:endParaRPr>
          </a:p>
        </p:txBody>
      </p:sp>
      <p:sp>
        <p:nvSpPr>
          <p:cNvPr id="4" name="Прямоугольник 3"/>
          <p:cNvSpPr/>
          <p:nvPr/>
        </p:nvSpPr>
        <p:spPr>
          <a:xfrm>
            <a:off x="229628" y="1685259"/>
            <a:ext cx="9221042" cy="4708981"/>
          </a:xfrm>
          <a:prstGeom prst="rect">
            <a:avLst/>
          </a:prstGeom>
        </p:spPr>
        <p:txBody>
          <a:bodyPr wrap="square">
            <a:spAutoFit/>
          </a:bodyPr>
          <a:lstStyle/>
          <a:p>
            <a:r>
              <a:rPr lang="ru-RU" sz="2000" dirty="0" smtClean="0">
                <a:latin typeface="Times New Roman" panose="02020603050405020304" pitchFamily="18" charset="0"/>
                <a:cs typeface="Times New Roman" panose="02020603050405020304" pitchFamily="18" charset="0"/>
              </a:rPr>
              <a:t>Налоговые </a:t>
            </a:r>
            <a:r>
              <a:rPr lang="ru-RU" sz="2000" dirty="0">
                <a:latin typeface="Times New Roman" panose="02020603050405020304" pitchFamily="18" charset="0"/>
                <a:cs typeface="Times New Roman" panose="02020603050405020304" pitchFamily="18" charset="0"/>
              </a:rPr>
              <a:t>агенты в уведомлении указывают в том числе информацию о суммах НДФЛ, исчисленных и удержанных ими за период </a:t>
            </a:r>
            <a:r>
              <a:rPr lang="ru-RU" sz="2000" b="1" u="sng" dirty="0">
                <a:latin typeface="Times New Roman" panose="02020603050405020304" pitchFamily="18" charset="0"/>
                <a:cs typeface="Times New Roman" panose="02020603050405020304" pitchFamily="18" charset="0"/>
              </a:rPr>
              <a:t>с 23-го числа месяца</a:t>
            </a:r>
            <a:r>
              <a:rPr lang="ru-RU" sz="2000" dirty="0">
                <a:latin typeface="Times New Roman" panose="02020603050405020304" pitchFamily="18" charset="0"/>
                <a:cs typeface="Times New Roman" panose="02020603050405020304" pitchFamily="18" charset="0"/>
              </a:rPr>
              <a:t>, </a:t>
            </a:r>
            <a:r>
              <a:rPr lang="ru-RU" sz="2000" b="1" u="sng" dirty="0">
                <a:latin typeface="Times New Roman" panose="02020603050405020304" pitchFamily="18" charset="0"/>
                <a:cs typeface="Times New Roman" panose="02020603050405020304" pitchFamily="18" charset="0"/>
              </a:rPr>
              <a:t>предшествующего месяцу</a:t>
            </a:r>
            <a:r>
              <a:rPr lang="ru-RU" sz="2000" dirty="0">
                <a:latin typeface="Times New Roman" panose="02020603050405020304" pitchFamily="18" charset="0"/>
                <a:cs typeface="Times New Roman" panose="02020603050405020304" pitchFamily="18" charset="0"/>
              </a:rPr>
              <a:t>, в котором представлено указанное уведомление, </a:t>
            </a:r>
            <a:r>
              <a:rPr lang="ru-RU" sz="2000" b="1" u="sng" dirty="0">
                <a:latin typeface="Times New Roman" panose="02020603050405020304" pitchFamily="18" charset="0"/>
                <a:cs typeface="Times New Roman" panose="02020603050405020304" pitchFamily="18" charset="0"/>
              </a:rPr>
              <a:t>по 22-е число текущего месяца. </a:t>
            </a:r>
            <a:endParaRPr lang="ru-RU" sz="2000" b="1" u="sng" dirty="0" smtClean="0">
              <a:latin typeface="Times New Roman" panose="02020603050405020304" pitchFamily="18" charset="0"/>
              <a:cs typeface="Times New Roman" panose="02020603050405020304" pitchFamily="18" charset="0"/>
            </a:endParaRPr>
          </a:p>
          <a:p>
            <a:endParaRPr lang="ru-RU" sz="2000" b="1" u="sng"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То есть на </a:t>
            </a:r>
            <a:r>
              <a:rPr lang="ru-RU" sz="2000" dirty="0">
                <a:latin typeface="Times New Roman" panose="02020603050405020304" pitchFamily="18" charset="0"/>
                <a:cs typeface="Times New Roman" panose="02020603050405020304" pitchFamily="18" charset="0"/>
              </a:rPr>
              <a:t>расчет сумм НДФЛ отводится </a:t>
            </a:r>
            <a:r>
              <a:rPr lang="ru-RU" sz="2000" b="1" u="sng" dirty="0" smtClean="0">
                <a:latin typeface="Times New Roman" panose="02020603050405020304" pitchFamily="18" charset="0"/>
                <a:cs typeface="Times New Roman" panose="02020603050405020304" pitchFamily="18" charset="0"/>
              </a:rPr>
              <a:t>3 </a:t>
            </a:r>
            <a:r>
              <a:rPr lang="ru-RU" sz="2000" b="1" u="sng" dirty="0">
                <a:latin typeface="Times New Roman" panose="02020603050405020304" pitchFamily="18" charset="0"/>
                <a:cs typeface="Times New Roman" panose="02020603050405020304" pitchFamily="18" charset="0"/>
              </a:rPr>
              <a:t>дня</a:t>
            </a:r>
            <a:r>
              <a:rPr lang="ru-RU" sz="2000"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На уведомление об исчисленных суммах НДФЛ </a:t>
            </a:r>
            <a:r>
              <a:rPr lang="ru-RU" sz="2000" b="1" u="sng" dirty="0">
                <a:latin typeface="Times New Roman" panose="02020603050405020304" pitchFamily="18" charset="0"/>
                <a:cs typeface="Times New Roman" panose="02020603050405020304" pitchFamily="18" charset="0"/>
              </a:rPr>
              <a:t>за период с 23 по 31 декабря</a:t>
            </a:r>
            <a:r>
              <a:rPr lang="ru-RU" sz="2000" dirty="0">
                <a:latin typeface="Times New Roman" panose="02020603050405020304" pitchFamily="18" charset="0"/>
                <a:cs typeface="Times New Roman" panose="02020603050405020304" pitchFamily="18" charset="0"/>
              </a:rPr>
              <a:t> - это исключение из правил. </a:t>
            </a:r>
            <a:endParaRPr lang="ru-RU" sz="2000" dirty="0" smtClean="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В отношении сумм НДФЛ, исчисленных и удержанных налоговым агентом в соответствии со ст. 226 НК РФ за период с 23 по 31 декабря, уведомление представляется не позднее последнего рабочего дня года. Таким образом, и представление уведомления, и перечисление НДФЛ должно быть произведено не позднее последнего рабочего дня года (абзац третий п. 9 ст. 58, п. 6 ст. 226 НК РФ</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62521" y="301555"/>
            <a:ext cx="8712970" cy="830997"/>
          </a:xfrm>
          <a:prstGeom prst="rect">
            <a:avLst/>
          </a:prstGeom>
        </p:spPr>
        <p:txBody>
          <a:bodyPr wrap="square">
            <a:spAutoFit/>
          </a:bodyPr>
          <a:lstStyle/>
          <a:p>
            <a:pPr algn="ctr"/>
            <a:r>
              <a:rPr lang="ru-RU" sz="2400" b="1" dirty="0">
                <a:solidFill>
                  <a:srgbClr val="00602B"/>
                </a:solidFill>
                <a:latin typeface="Times New Roman" panose="02020603050405020304" pitchFamily="18" charset="0"/>
                <a:cs typeface="Times New Roman" panose="02020603050405020304" pitchFamily="18" charset="0"/>
              </a:rPr>
              <a:t>Особенности представления уведомлений для основной категории налоговых агентов по НДФЛ</a:t>
            </a:r>
            <a:endParaRPr lang="ru-RU" sz="2400" b="1" dirty="0">
              <a:solidFill>
                <a:srgbClr val="00602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770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11</a:t>
            </a:fld>
            <a:endParaRPr lang="ru-RU" sz="1800" dirty="0">
              <a:solidFill>
                <a:schemeClr val="bg1"/>
              </a:solidFill>
            </a:endParaRPr>
          </a:p>
        </p:txBody>
      </p:sp>
      <p:sp>
        <p:nvSpPr>
          <p:cNvPr id="2" name="Прямоугольник 1"/>
          <p:cNvSpPr/>
          <p:nvPr/>
        </p:nvSpPr>
        <p:spPr>
          <a:xfrm>
            <a:off x="198463" y="1098850"/>
            <a:ext cx="9077028" cy="5478423"/>
          </a:xfrm>
          <a:prstGeom prst="rect">
            <a:avLst/>
          </a:prstGeom>
        </p:spPr>
        <p:txBody>
          <a:bodyPr wrap="square">
            <a:spAutoFit/>
          </a:bodyPr>
          <a:lstStyle/>
          <a:p>
            <a:pPr algn="just">
              <a:lnSpc>
                <a:spcPts val="2000"/>
              </a:lnSpc>
            </a:pPr>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случае, если законодательством о налогах и сборах предусмотрена уплата (перечисление) налогов, авансовых платежей по налогам, сборов, страховых взносов до представления соответствующей налоговой декларации (расчета) либо если обязанность по представлению налоговой декларации (расчета) не установлена настоящим Кодексом (за исключением случаев уплаты налогов физическими лицами на основании налоговых уведомлений), налогоплательщики, плательщики сборов, налоговые агенты, плательщики страховых взносов </a:t>
            </a:r>
            <a:r>
              <a:rPr lang="ru-RU" sz="2000" b="1" u="sng" dirty="0">
                <a:latin typeface="Times New Roman" panose="02020603050405020304" pitchFamily="18" charset="0"/>
                <a:cs typeface="Times New Roman" panose="02020603050405020304" pitchFamily="18" charset="0"/>
              </a:rPr>
              <a:t>представляют</a:t>
            </a:r>
            <a:r>
              <a:rPr lang="ru-RU" sz="2000" dirty="0">
                <a:latin typeface="Times New Roman" panose="02020603050405020304" pitchFamily="18" charset="0"/>
                <a:cs typeface="Times New Roman" panose="02020603050405020304" pitchFamily="18" charset="0"/>
              </a:rPr>
              <a:t> в налоговый орган </a:t>
            </a:r>
            <a:r>
              <a:rPr lang="ru-RU" sz="2000" b="1" u="sng" dirty="0">
                <a:latin typeface="Times New Roman" panose="02020603050405020304" pitchFamily="18" charset="0"/>
                <a:cs typeface="Times New Roman" panose="02020603050405020304" pitchFamily="18" charset="0"/>
              </a:rPr>
              <a:t>уведомление</a:t>
            </a:r>
            <a:r>
              <a:rPr lang="ru-RU" sz="2000" dirty="0">
                <a:latin typeface="Times New Roman" panose="02020603050405020304" pitchFamily="18" charset="0"/>
                <a:cs typeface="Times New Roman" panose="02020603050405020304" pitchFamily="18" charset="0"/>
              </a:rPr>
              <a:t> об исчисленных суммах налогов, авансовых платежей по налогам, сборов, страховых взносов.</a:t>
            </a:r>
          </a:p>
          <a:p>
            <a:pPr algn="just">
              <a:lnSpc>
                <a:spcPts val="2000"/>
              </a:lnSpc>
            </a:pPr>
            <a:endParaRPr lang="ru-RU" sz="2000" dirty="0">
              <a:latin typeface="Times New Roman" panose="02020603050405020304" pitchFamily="18" charset="0"/>
              <a:cs typeface="Times New Roman" panose="02020603050405020304" pitchFamily="18" charset="0"/>
            </a:endParaRPr>
          </a:p>
          <a:p>
            <a:pPr algn="just">
              <a:lnSpc>
                <a:spcPts val="2000"/>
              </a:lnSpc>
            </a:pPr>
            <a:r>
              <a:rPr lang="ru-RU" sz="2000" b="1" u="sng" dirty="0">
                <a:latin typeface="Times New Roman" panose="02020603050405020304" pitchFamily="18" charset="0"/>
                <a:cs typeface="Times New Roman" panose="02020603050405020304" pitchFamily="18" charset="0"/>
              </a:rPr>
              <a:t>Уведомление</a:t>
            </a:r>
            <a:r>
              <a:rPr lang="ru-RU" sz="2000" dirty="0">
                <a:latin typeface="Times New Roman" panose="02020603050405020304" pitchFamily="18" charset="0"/>
                <a:cs typeface="Times New Roman" panose="02020603050405020304" pitchFamily="18" charset="0"/>
              </a:rPr>
              <a:t> об исчисленных суммах налогов, авансовых платежей по налогам, сборов, страховых взносов </a:t>
            </a:r>
            <a:r>
              <a:rPr lang="ru-RU" sz="2000" b="1" u="sng" dirty="0">
                <a:latin typeface="Times New Roman" panose="02020603050405020304" pitchFamily="18" charset="0"/>
                <a:cs typeface="Times New Roman" panose="02020603050405020304" pitchFamily="18" charset="0"/>
              </a:rPr>
              <a:t>представляется</a:t>
            </a:r>
            <a:r>
              <a:rPr lang="ru-RU" sz="2000" dirty="0">
                <a:latin typeface="Times New Roman" panose="02020603050405020304" pitchFamily="18" charset="0"/>
                <a:cs typeface="Times New Roman" panose="02020603050405020304" pitchFamily="18" charset="0"/>
              </a:rPr>
              <a:t> в налоговый орган по месту учета не позднее </a:t>
            </a:r>
            <a:r>
              <a:rPr lang="ru-RU" sz="2000" b="1" u="sng" dirty="0">
                <a:latin typeface="Times New Roman" panose="02020603050405020304" pitchFamily="18" charset="0"/>
                <a:cs typeface="Times New Roman" panose="02020603050405020304" pitchFamily="18" charset="0"/>
              </a:rPr>
              <a:t>25-го числа месяца</a:t>
            </a:r>
            <a:r>
              <a:rPr lang="ru-RU" sz="2000" dirty="0">
                <a:latin typeface="Times New Roman" panose="02020603050405020304" pitchFamily="18" charset="0"/>
                <a:cs typeface="Times New Roman" panose="02020603050405020304" pitchFamily="18" charset="0"/>
              </a:rPr>
              <a:t>, в котором установлен срок уплаты соответствующих налогов, авансовых платежей по налогам, сборов, страховых взносов, в электронной форме по телекоммуникационным каналам связи с применением усиленной квалифицированной электронной подписи либо через личный кабинет налогоплательщика. Налогоплательщиками, не указанными в пункте 3 статьи 80 настоящего Кодекса, уведомление об исчисленных суммах налогов, авансовых платежей по налогам, сборов, страховых взносов может быть представлено на бумажном носителе.</a:t>
            </a:r>
          </a:p>
        </p:txBody>
      </p:sp>
      <p:sp>
        <p:nvSpPr>
          <p:cNvPr id="3" name="Прямоугольник 2"/>
          <p:cNvSpPr/>
          <p:nvPr/>
        </p:nvSpPr>
        <p:spPr>
          <a:xfrm>
            <a:off x="272480" y="304564"/>
            <a:ext cx="10364437" cy="718145"/>
          </a:xfrm>
          <a:prstGeom prst="rect">
            <a:avLst/>
          </a:prstGeom>
        </p:spPr>
        <p:txBody>
          <a:bodyPr wrap="square">
            <a:spAutoFit/>
          </a:bodyPr>
          <a:lstStyle/>
          <a:p>
            <a:pPr algn="ctr">
              <a:lnSpc>
                <a:spcPts val="2000"/>
              </a:lnSpc>
            </a:pPr>
            <a:r>
              <a:rPr lang="ru-RU" sz="2400" b="1" dirty="0">
                <a:solidFill>
                  <a:srgbClr val="00602B"/>
                </a:solidFill>
                <a:latin typeface="Times New Roman" panose="02020603050405020304" pitchFamily="18" charset="0"/>
                <a:cs typeface="Times New Roman" panose="02020603050405020304" pitchFamily="18" charset="0"/>
              </a:rPr>
              <a:t>Статья 58. Порядок уплаты налогов, сборов, страховых взносов.</a:t>
            </a:r>
          </a:p>
          <a:p>
            <a:pPr algn="ctr"/>
            <a:r>
              <a:rPr lang="ru-RU" sz="2400" b="1" dirty="0">
                <a:solidFill>
                  <a:srgbClr val="00602B"/>
                </a:solidFill>
                <a:latin typeface="Times New Roman" panose="02020603050405020304" pitchFamily="18" charset="0"/>
                <a:cs typeface="Times New Roman" panose="02020603050405020304" pitchFamily="18" charset="0"/>
              </a:rPr>
              <a:t>Пункт 9</a:t>
            </a:r>
            <a:endParaRPr lang="ru-RU" sz="2400" b="1" dirty="0">
              <a:solidFill>
                <a:srgbClr val="00602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9255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12</a:t>
            </a:fld>
            <a:endParaRPr lang="ru-RU" sz="1800" dirty="0">
              <a:solidFill>
                <a:schemeClr val="bg1"/>
              </a:solidFill>
            </a:endParaRPr>
          </a:p>
        </p:txBody>
      </p:sp>
      <p:sp>
        <p:nvSpPr>
          <p:cNvPr id="4" name="Прямоугольник 3"/>
          <p:cNvSpPr/>
          <p:nvPr/>
        </p:nvSpPr>
        <p:spPr>
          <a:xfrm>
            <a:off x="121175" y="285728"/>
            <a:ext cx="9312470" cy="6404317"/>
          </a:xfrm>
          <a:prstGeom prst="rect">
            <a:avLst/>
          </a:prstGeom>
        </p:spPr>
        <p:txBody>
          <a:bodyPr wrap="square">
            <a:spAutoFit/>
          </a:bodyPr>
          <a:lstStyle/>
          <a:p>
            <a:pPr algn="just">
              <a:lnSpc>
                <a:spcPts val="2100"/>
              </a:lnSpc>
            </a:pPr>
            <a:r>
              <a:rPr lang="ru-RU" sz="2400" b="1" dirty="0" smtClean="0">
                <a:solidFill>
                  <a:srgbClr val="00602B"/>
                </a:solidFill>
                <a:latin typeface="Times New Roman" panose="02020603050405020304" pitchFamily="18" charset="0"/>
                <a:cs typeface="Times New Roman" panose="02020603050405020304" pitchFamily="18" charset="0"/>
              </a:rPr>
              <a:t>Обеспечение </a:t>
            </a:r>
            <a:r>
              <a:rPr lang="ru-RU" sz="2400" b="1" dirty="0">
                <a:solidFill>
                  <a:srgbClr val="00602B"/>
                </a:solidFill>
                <a:latin typeface="Times New Roman" panose="02020603050405020304" pitchFamily="18" charset="0"/>
                <a:cs typeface="Times New Roman" panose="02020603050405020304" pitchFamily="18" charset="0"/>
              </a:rPr>
              <a:t>соблюдения положений настоящей главы </a:t>
            </a:r>
            <a:r>
              <a:rPr lang="ru-RU" sz="2400" b="1" dirty="0" smtClean="0">
                <a:solidFill>
                  <a:srgbClr val="00602B"/>
                </a:solidFill>
                <a:latin typeface="Times New Roman" panose="02020603050405020304" pitchFamily="18" charset="0"/>
                <a:cs typeface="Times New Roman" panose="02020603050405020304" pitchFamily="18" charset="0"/>
              </a:rPr>
              <a:t>НДФЛ (Статья 230 НК РФ)</a:t>
            </a:r>
          </a:p>
          <a:p>
            <a:pPr algn="just"/>
            <a:endParaRPr lang="ru-RU" sz="1100" b="1" dirty="0">
              <a:solidFill>
                <a:srgbClr val="00602B"/>
              </a:solidFill>
              <a:latin typeface="Times New Roman" panose="02020603050405020304" pitchFamily="18" charset="0"/>
              <a:cs typeface="Times New Roman" panose="02020603050405020304" pitchFamily="18" charset="0"/>
            </a:endParaRPr>
          </a:p>
          <a:p>
            <a:pPr algn="just">
              <a:lnSpc>
                <a:spcPts val="1900"/>
              </a:lnSpc>
            </a:pPr>
            <a:r>
              <a:rPr lang="ru-RU" sz="1900" dirty="0" smtClean="0">
                <a:latin typeface="Times New Roman" panose="02020603050405020304" pitchFamily="18" charset="0"/>
                <a:cs typeface="Times New Roman" panose="02020603050405020304" pitchFamily="18" charset="0"/>
              </a:rPr>
              <a:t>Налоговые </a:t>
            </a:r>
            <a:r>
              <a:rPr lang="ru-RU" sz="1900" dirty="0">
                <a:latin typeface="Times New Roman" panose="02020603050405020304" pitchFamily="18" charset="0"/>
                <a:cs typeface="Times New Roman" panose="02020603050405020304" pitchFamily="18" charset="0"/>
              </a:rPr>
              <a:t>агенты представляют в налоговый орган по месту учета по формам, форматам и в </a:t>
            </a:r>
            <a:r>
              <a:rPr lang="ru-RU" sz="1900" dirty="0" smtClean="0">
                <a:latin typeface="Times New Roman" panose="02020603050405020304" pitchFamily="18" charset="0"/>
                <a:cs typeface="Times New Roman" panose="02020603050405020304" pitchFamily="18" charset="0"/>
              </a:rPr>
              <a:t>порядке</a:t>
            </a:r>
            <a:r>
              <a:rPr lang="ru-RU" sz="1900" dirty="0">
                <a:latin typeface="Times New Roman" panose="02020603050405020304" pitchFamily="18" charset="0"/>
                <a:cs typeface="Times New Roman" panose="02020603050405020304" pitchFamily="18" charset="0"/>
              </a:rPr>
              <a:t> </a:t>
            </a:r>
            <a:r>
              <a:rPr lang="ru-RU" sz="1900" dirty="0" smtClean="0">
                <a:latin typeface="Times New Roman" panose="02020603050405020304" pitchFamily="18" charset="0"/>
                <a:cs typeface="Times New Roman" panose="02020603050405020304" pitchFamily="18" charset="0"/>
              </a:rPr>
              <a:t>(форма </a:t>
            </a:r>
            <a:r>
              <a:rPr lang="ru-RU" sz="1900" dirty="0">
                <a:latin typeface="Times New Roman" panose="02020603050405020304" pitchFamily="18" charset="0"/>
                <a:cs typeface="Times New Roman" panose="02020603050405020304" pitchFamily="18" charset="0"/>
              </a:rPr>
              <a:t>6-НДФЛ):</a:t>
            </a:r>
          </a:p>
          <a:p>
            <a:pPr marL="342900" indent="-342900" algn="just">
              <a:lnSpc>
                <a:spcPts val="1900"/>
              </a:lnSpc>
              <a:buFont typeface="Arial" panose="020B0604020202020204" pitchFamily="34" charset="0"/>
              <a:buChar char="•"/>
            </a:pPr>
            <a:r>
              <a:rPr lang="ru-RU" sz="1900" b="1" dirty="0">
                <a:latin typeface="Times New Roman" panose="02020603050405020304" pitchFamily="18" charset="0"/>
                <a:cs typeface="Times New Roman" panose="02020603050405020304" pitchFamily="18" charset="0"/>
              </a:rPr>
              <a:t>расчет сумм налога на доходы физических лиц, исчисленных и удержанных налоговым агентом</a:t>
            </a:r>
            <a:r>
              <a:rPr lang="ru-RU" sz="1900" dirty="0">
                <a:latin typeface="Times New Roman" panose="02020603050405020304" pitchFamily="18" charset="0"/>
                <a:cs typeface="Times New Roman" panose="02020603050405020304" pitchFamily="18" charset="0"/>
              </a:rPr>
              <a:t>, </a:t>
            </a:r>
          </a:p>
          <a:p>
            <a:pPr marL="342900" indent="-342900" algn="just">
              <a:lnSpc>
                <a:spcPts val="1900"/>
              </a:lnSpc>
              <a:buFont typeface="Arial" panose="020B0604020202020204" pitchFamily="34" charset="0"/>
              <a:buChar char="•"/>
            </a:pPr>
            <a:r>
              <a:rPr lang="ru-RU" sz="1900" b="1" u="sng" dirty="0">
                <a:latin typeface="Times New Roman" panose="02020603050405020304" pitchFamily="18" charset="0"/>
                <a:cs typeface="Times New Roman" panose="02020603050405020304" pitchFamily="18" charset="0"/>
              </a:rPr>
              <a:t>за первый квартал, полугодие, девять месяцев - не позднее 25-го числа месяца, </a:t>
            </a:r>
            <a:r>
              <a:rPr lang="ru-RU" sz="1900" dirty="0">
                <a:latin typeface="Times New Roman" panose="02020603050405020304" pitchFamily="18" charset="0"/>
                <a:cs typeface="Times New Roman" panose="02020603050405020304" pitchFamily="18" charset="0"/>
              </a:rPr>
              <a:t>следующего за соответствующим периодом,</a:t>
            </a:r>
          </a:p>
          <a:p>
            <a:pPr marL="342900" indent="-342900" algn="just">
              <a:lnSpc>
                <a:spcPts val="1900"/>
              </a:lnSpc>
              <a:buFont typeface="Arial" panose="020B0604020202020204" pitchFamily="34" charset="0"/>
              <a:buChar char="•"/>
            </a:pPr>
            <a:r>
              <a:rPr lang="ru-RU" sz="1900" b="1" u="sng" dirty="0" smtClean="0">
                <a:latin typeface="Times New Roman" panose="02020603050405020304" pitchFamily="18" charset="0"/>
                <a:cs typeface="Times New Roman" panose="02020603050405020304" pitchFamily="18" charset="0"/>
              </a:rPr>
              <a:t>за </a:t>
            </a:r>
            <a:r>
              <a:rPr lang="ru-RU" sz="1900" b="1" u="sng" dirty="0">
                <a:latin typeface="Times New Roman" panose="02020603050405020304" pitchFamily="18" charset="0"/>
                <a:cs typeface="Times New Roman" panose="02020603050405020304" pitchFamily="18" charset="0"/>
              </a:rPr>
              <a:t>год - не позднее 25 февраля года</a:t>
            </a:r>
            <a:r>
              <a:rPr lang="ru-RU" sz="1900" dirty="0">
                <a:latin typeface="Times New Roman" panose="02020603050405020304" pitchFamily="18" charset="0"/>
                <a:cs typeface="Times New Roman" panose="02020603050405020304" pitchFamily="18" charset="0"/>
              </a:rPr>
              <a:t>, следующего за истекшим налоговым периодом. </a:t>
            </a:r>
          </a:p>
          <a:p>
            <a:pPr algn="just">
              <a:lnSpc>
                <a:spcPts val="1900"/>
              </a:lnSpc>
            </a:pPr>
            <a:endParaRPr lang="ru-RU" sz="1100" dirty="0" smtClean="0">
              <a:latin typeface="Times New Roman" panose="02020603050405020304" pitchFamily="18" charset="0"/>
              <a:cs typeface="Times New Roman" panose="02020603050405020304" pitchFamily="18" charset="0"/>
            </a:endParaRPr>
          </a:p>
          <a:p>
            <a:pPr algn="just">
              <a:lnSpc>
                <a:spcPts val="1900"/>
              </a:lnSpc>
            </a:pPr>
            <a:r>
              <a:rPr lang="ru-RU" sz="1900" dirty="0" smtClean="0">
                <a:latin typeface="Times New Roman" panose="02020603050405020304" pitchFamily="18" charset="0"/>
                <a:cs typeface="Times New Roman" panose="02020603050405020304" pitchFamily="18" charset="0"/>
              </a:rPr>
              <a:t>В </a:t>
            </a:r>
            <a:r>
              <a:rPr lang="ru-RU" sz="1900" dirty="0">
                <a:latin typeface="Times New Roman" panose="02020603050405020304" pitchFamily="18" charset="0"/>
                <a:cs typeface="Times New Roman" panose="02020603050405020304" pitchFamily="18" charset="0"/>
              </a:rPr>
              <a:t>расчете сумм налога на доходы физических лиц, исчисленных и удержанных налоговым агентом, </a:t>
            </a:r>
            <a:r>
              <a:rPr lang="ru-RU" sz="1900" b="1" dirty="0">
                <a:latin typeface="Times New Roman" panose="02020603050405020304" pitchFamily="18" charset="0"/>
                <a:cs typeface="Times New Roman" panose="02020603050405020304" pitchFamily="18" charset="0"/>
              </a:rPr>
              <a:t>подлежат </a:t>
            </a:r>
            <a:r>
              <a:rPr lang="ru-RU" sz="1900" b="1" dirty="0" smtClean="0">
                <a:latin typeface="Times New Roman" panose="02020603050405020304" pitchFamily="18" charset="0"/>
                <a:cs typeface="Times New Roman" panose="02020603050405020304" pitchFamily="18" charset="0"/>
              </a:rPr>
              <a:t>отражению: </a:t>
            </a:r>
            <a:endParaRPr lang="ru-RU" sz="1900" b="1" dirty="0">
              <a:latin typeface="Times New Roman" panose="02020603050405020304" pitchFamily="18" charset="0"/>
              <a:cs typeface="Times New Roman" panose="02020603050405020304" pitchFamily="18" charset="0"/>
            </a:endParaRPr>
          </a:p>
          <a:p>
            <a:pPr algn="just">
              <a:lnSpc>
                <a:spcPts val="1900"/>
              </a:lnSpc>
            </a:pPr>
            <a:r>
              <a:rPr lang="ru-RU" sz="1900" b="1" u="sng" dirty="0">
                <a:latin typeface="Times New Roman" panose="02020603050405020304" pitchFamily="18" charset="0"/>
                <a:cs typeface="Times New Roman" panose="02020603050405020304" pitchFamily="18" charset="0"/>
              </a:rPr>
              <a:t>за первый квартал </a:t>
            </a:r>
            <a:r>
              <a:rPr lang="ru-RU" sz="1900" dirty="0">
                <a:latin typeface="Times New Roman" panose="02020603050405020304" pitchFamily="18" charset="0"/>
                <a:cs typeface="Times New Roman" panose="02020603050405020304" pitchFamily="18" charset="0"/>
              </a:rPr>
              <a:t>удержанные суммы налога в период с 1 января по 22 марта включительно, </a:t>
            </a:r>
          </a:p>
          <a:p>
            <a:pPr algn="just">
              <a:lnSpc>
                <a:spcPts val="1900"/>
              </a:lnSpc>
            </a:pPr>
            <a:r>
              <a:rPr lang="ru-RU" sz="1900" b="1" u="sng" dirty="0">
                <a:latin typeface="Times New Roman" panose="02020603050405020304" pitchFamily="18" charset="0"/>
                <a:cs typeface="Times New Roman" panose="02020603050405020304" pitchFamily="18" charset="0"/>
              </a:rPr>
              <a:t>за полугодие </a:t>
            </a:r>
            <a:r>
              <a:rPr lang="ru-RU" sz="1900" dirty="0">
                <a:latin typeface="Times New Roman" panose="02020603050405020304" pitchFamily="18" charset="0"/>
                <a:cs typeface="Times New Roman" panose="02020603050405020304" pitchFamily="18" charset="0"/>
              </a:rPr>
              <a:t>- удержанные суммы налога в период с 1 января по 22 июня включительно, </a:t>
            </a:r>
          </a:p>
          <a:p>
            <a:pPr algn="just">
              <a:lnSpc>
                <a:spcPts val="1900"/>
              </a:lnSpc>
            </a:pPr>
            <a:r>
              <a:rPr lang="ru-RU" sz="1900" b="1" u="sng" dirty="0">
                <a:latin typeface="Times New Roman" panose="02020603050405020304" pitchFamily="18" charset="0"/>
                <a:cs typeface="Times New Roman" panose="02020603050405020304" pitchFamily="18" charset="0"/>
              </a:rPr>
              <a:t>за девять месяцев </a:t>
            </a:r>
            <a:r>
              <a:rPr lang="ru-RU" sz="1900" dirty="0">
                <a:latin typeface="Times New Roman" panose="02020603050405020304" pitchFamily="18" charset="0"/>
                <a:cs typeface="Times New Roman" panose="02020603050405020304" pitchFamily="18" charset="0"/>
              </a:rPr>
              <a:t>- удержанные суммы налога в период с 1 января по 22 сентября включительно</a:t>
            </a:r>
            <a:r>
              <a:rPr lang="ru-RU" sz="1900" dirty="0" smtClean="0">
                <a:latin typeface="Times New Roman" panose="02020603050405020304" pitchFamily="18" charset="0"/>
                <a:cs typeface="Times New Roman" panose="02020603050405020304" pitchFamily="18" charset="0"/>
              </a:rPr>
              <a:t>;</a:t>
            </a:r>
          </a:p>
          <a:p>
            <a:pPr algn="just"/>
            <a:endParaRPr lang="ru-RU" sz="1100" dirty="0">
              <a:latin typeface="Times New Roman" panose="02020603050405020304" pitchFamily="18" charset="0"/>
              <a:cs typeface="Times New Roman" panose="02020603050405020304" pitchFamily="18" charset="0"/>
            </a:endParaRPr>
          </a:p>
          <a:p>
            <a:pPr algn="just">
              <a:lnSpc>
                <a:spcPts val="1900"/>
              </a:lnSpc>
            </a:pPr>
            <a:r>
              <a:rPr lang="ru-RU" sz="1900" dirty="0">
                <a:latin typeface="Times New Roman" panose="02020603050405020304" pitchFamily="18" charset="0"/>
                <a:cs typeface="Times New Roman" panose="02020603050405020304" pitchFamily="18" charset="0"/>
              </a:rPr>
              <a:t>документ, содержащий сведения о доходах физических лиц истекшего налогового периода и суммах налога, исчисленных, удержанных и перечисленных в бюджетную систему Российской Федерации за этот налоговый период по каждому физическому лицу (за исключением случаев, при которых могут быть переданы сведения, составляющие государственную тайну), - </a:t>
            </a:r>
            <a:r>
              <a:rPr lang="ru-RU" sz="1900" b="1" u="sng" dirty="0">
                <a:latin typeface="Times New Roman" panose="02020603050405020304" pitchFamily="18" charset="0"/>
                <a:cs typeface="Times New Roman" panose="02020603050405020304" pitchFamily="18" charset="0"/>
              </a:rPr>
              <a:t>не позднее 25 февраля года, следующего за истекшим налоговым периодом</a:t>
            </a:r>
            <a:r>
              <a:rPr lang="ru-RU" sz="1900" b="1" u="sng" dirty="0" smtClean="0">
                <a:latin typeface="Times New Roman" panose="02020603050405020304" pitchFamily="18" charset="0"/>
                <a:cs typeface="Times New Roman" panose="02020603050405020304" pitchFamily="18" charset="0"/>
              </a:rPr>
              <a:t>.</a:t>
            </a:r>
            <a:endParaRPr lang="ru-RU" sz="19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8210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2</a:t>
            </a:fld>
            <a:endParaRPr lang="ru-RU" sz="1800" dirty="0">
              <a:solidFill>
                <a:schemeClr val="bg1"/>
              </a:solidFill>
            </a:endParaRPr>
          </a:p>
        </p:txBody>
      </p:sp>
      <p:sp>
        <p:nvSpPr>
          <p:cNvPr id="8" name="Прямоугольник 7"/>
          <p:cNvSpPr/>
          <p:nvPr/>
        </p:nvSpPr>
        <p:spPr>
          <a:xfrm>
            <a:off x="200472" y="116632"/>
            <a:ext cx="9872667" cy="7094250"/>
          </a:xfrm>
          <a:prstGeom prst="rect">
            <a:avLst/>
          </a:prstGeom>
        </p:spPr>
        <p:txBody>
          <a:bodyPr wrap="square">
            <a:spAutoFit/>
          </a:bodyPr>
          <a:lstStyle/>
          <a:p>
            <a:pPr algn="ctr">
              <a:lnSpc>
                <a:spcPts val="1800"/>
              </a:lnSpc>
            </a:pPr>
            <a:r>
              <a:rPr lang="ru-RU" sz="2000" b="1" dirty="0">
                <a:solidFill>
                  <a:srgbClr val="066A36"/>
                </a:solidFill>
                <a:latin typeface="Times New Roman" panose="02020603050405020304" pitchFamily="18" charset="0"/>
                <a:cs typeface="Times New Roman" panose="02020603050405020304" pitchFamily="18" charset="0"/>
              </a:rPr>
              <a:t>Через </a:t>
            </a:r>
            <a:r>
              <a:rPr lang="ru-RU" sz="2000" b="1" dirty="0" smtClean="0">
                <a:solidFill>
                  <a:srgbClr val="066A36"/>
                </a:solidFill>
                <a:latin typeface="Times New Roman" panose="02020603050405020304" pitchFamily="18" charset="0"/>
                <a:cs typeface="Times New Roman" panose="02020603050405020304" pitchFamily="18" charset="0"/>
              </a:rPr>
              <a:t>ЕНП </a:t>
            </a:r>
            <a:r>
              <a:rPr lang="ru-RU" sz="2000" b="1" dirty="0">
                <a:solidFill>
                  <a:srgbClr val="066A36"/>
                </a:solidFill>
                <a:latin typeface="Times New Roman" panose="02020603050405020304" pitchFamily="18" charset="0"/>
                <a:cs typeface="Times New Roman" panose="02020603050405020304" pitchFamily="18" charset="0"/>
              </a:rPr>
              <a:t>уплачивается (п. 1 ст. 11.3, п. 1 ст. 45 НК РФ</a:t>
            </a:r>
            <a:r>
              <a:rPr lang="ru-RU" sz="2000" b="1" dirty="0" smtClean="0">
                <a:solidFill>
                  <a:srgbClr val="066A36"/>
                </a:solidFill>
                <a:latin typeface="Times New Roman" panose="02020603050405020304" pitchFamily="18" charset="0"/>
                <a:cs typeface="Times New Roman" panose="02020603050405020304" pitchFamily="18" charset="0"/>
              </a:rPr>
              <a:t>):</a:t>
            </a:r>
          </a:p>
          <a:p>
            <a:pPr algn="ctr"/>
            <a:endParaRPr lang="ru-RU" sz="900" dirty="0" smtClean="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на </a:t>
            </a:r>
            <a:r>
              <a:rPr lang="ru-RU" sz="1800" dirty="0" smtClean="0">
                <a:latin typeface="Times New Roman" panose="02020603050405020304" pitchFamily="18" charset="0"/>
                <a:cs typeface="Times New Roman" panose="02020603050405020304" pitchFamily="18" charset="0"/>
              </a:rPr>
              <a:t>прибыль;</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НДС</a:t>
            </a:r>
            <a:r>
              <a:rPr lang="ru-RU" sz="1800" dirty="0">
                <a:latin typeface="Times New Roman" panose="02020603050405020304" pitchFamily="18" charset="0"/>
                <a:cs typeface="Times New Roman" panose="02020603050405020304" pitchFamily="18" charset="0"/>
              </a:rPr>
              <a:t>;</a:t>
            </a:r>
          </a:p>
          <a:p>
            <a:pPr>
              <a:lnSpc>
                <a:spcPts val="1800"/>
              </a:lnSpc>
            </a:pPr>
            <a:r>
              <a:rPr lang="ru-RU" sz="1800" dirty="0" smtClean="0">
                <a:latin typeface="Times New Roman" panose="02020603050405020304" pitchFamily="18" charset="0"/>
                <a:cs typeface="Times New Roman" panose="02020603050405020304" pitchFamily="18" charset="0"/>
              </a:rPr>
              <a:t>НДФЛ</a:t>
            </a:r>
            <a:r>
              <a:rPr lang="ru-RU" sz="1800" dirty="0">
                <a:latin typeface="Times New Roman" panose="02020603050405020304" pitchFamily="18" charset="0"/>
                <a:cs typeface="Times New Roman" panose="02020603050405020304" pitchFamily="18" charset="0"/>
              </a:rPr>
              <a:t>;</a:t>
            </a:r>
          </a:p>
          <a:p>
            <a:pPr>
              <a:lnSpc>
                <a:spcPts val="1800"/>
              </a:lnSpc>
            </a:pPr>
            <a:r>
              <a:rPr lang="ru-RU" sz="1800" dirty="0" smtClean="0">
                <a:latin typeface="Times New Roman" panose="02020603050405020304" pitchFamily="18" charset="0"/>
                <a:cs typeface="Times New Roman" panose="02020603050405020304" pitchFamily="18" charset="0"/>
              </a:rPr>
              <a:t>страховые </a:t>
            </a:r>
            <a:r>
              <a:rPr lang="ru-RU" sz="1800" dirty="0">
                <a:latin typeface="Times New Roman" panose="02020603050405020304" pitchFamily="18" charset="0"/>
                <a:cs typeface="Times New Roman" panose="02020603050405020304" pitchFamily="18" charset="0"/>
              </a:rPr>
              <a:t>взносы;</a:t>
            </a: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на имущество </a:t>
            </a:r>
            <a:r>
              <a:rPr lang="ru-RU" sz="1800" dirty="0" smtClean="0">
                <a:latin typeface="Times New Roman" panose="02020603050405020304" pitchFamily="18" charset="0"/>
                <a:cs typeface="Times New Roman" panose="02020603050405020304" pitchFamily="18" charset="0"/>
              </a:rPr>
              <a:t>организаций;</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земельный </a:t>
            </a:r>
            <a:r>
              <a:rPr lang="ru-RU" sz="1800" dirty="0">
                <a:latin typeface="Times New Roman" panose="02020603050405020304" pitchFamily="18" charset="0"/>
                <a:cs typeface="Times New Roman" panose="02020603050405020304" pitchFamily="18" charset="0"/>
              </a:rPr>
              <a:t>налог;</a:t>
            </a:r>
          </a:p>
          <a:p>
            <a:pPr>
              <a:lnSpc>
                <a:spcPts val="1800"/>
              </a:lnSpc>
            </a:pPr>
            <a:r>
              <a:rPr lang="ru-RU" sz="1800" dirty="0" smtClean="0">
                <a:latin typeface="Times New Roman" panose="02020603050405020304" pitchFamily="18" charset="0"/>
                <a:cs typeface="Times New Roman" panose="02020603050405020304" pitchFamily="18" charset="0"/>
              </a:rPr>
              <a:t>транспортный </a:t>
            </a:r>
            <a:r>
              <a:rPr lang="ru-RU" sz="1800" dirty="0">
                <a:latin typeface="Times New Roman" panose="02020603050405020304" pitchFamily="18" charset="0"/>
                <a:cs typeface="Times New Roman" panose="02020603050405020304" pitchFamily="18" charset="0"/>
              </a:rPr>
              <a:t>налог;</a:t>
            </a:r>
          </a:p>
          <a:p>
            <a:pPr>
              <a:lnSpc>
                <a:spcPts val="1800"/>
              </a:lnSpc>
            </a:pPr>
            <a:r>
              <a:rPr lang="ru-RU" sz="1800" dirty="0" smtClean="0">
                <a:latin typeface="Times New Roman" panose="02020603050405020304" pitchFamily="18" charset="0"/>
                <a:cs typeface="Times New Roman" panose="02020603050405020304" pitchFamily="18" charset="0"/>
              </a:rPr>
              <a:t>акцизы</a:t>
            </a:r>
            <a:r>
              <a:rPr lang="ru-RU" sz="1800" dirty="0">
                <a:latin typeface="Times New Roman" panose="02020603050405020304" pitchFamily="18" charset="0"/>
                <a:cs typeface="Times New Roman" panose="02020603050405020304" pitchFamily="18" charset="0"/>
              </a:rPr>
              <a:t>;</a:t>
            </a:r>
          </a:p>
          <a:p>
            <a:pPr>
              <a:lnSpc>
                <a:spcPts val="1800"/>
              </a:lnSpc>
            </a:pPr>
            <a:r>
              <a:rPr lang="ru-RU" sz="1800" dirty="0" smtClean="0">
                <a:latin typeface="Times New Roman" panose="02020603050405020304" pitchFamily="18" charset="0"/>
                <a:cs typeface="Times New Roman" panose="02020603050405020304" pitchFamily="18" charset="0"/>
              </a:rPr>
              <a:t>водный </a:t>
            </a:r>
            <a:r>
              <a:rPr lang="ru-RU" sz="1800" dirty="0">
                <a:latin typeface="Times New Roman" panose="02020603050405020304" pitchFamily="18" charset="0"/>
                <a:cs typeface="Times New Roman" panose="02020603050405020304" pitchFamily="18" charset="0"/>
              </a:rPr>
              <a:t>налог;</a:t>
            </a: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при УСН;</a:t>
            </a: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при АУСН;</a:t>
            </a:r>
          </a:p>
          <a:p>
            <a:pPr>
              <a:lnSpc>
                <a:spcPts val="1800"/>
              </a:lnSpc>
            </a:pPr>
            <a:r>
              <a:rPr lang="ru-RU" sz="1800" dirty="0" smtClean="0">
                <a:latin typeface="Times New Roman" panose="02020603050405020304" pitchFamily="18" charset="0"/>
                <a:cs typeface="Times New Roman" panose="02020603050405020304" pitchFamily="18" charset="0"/>
              </a:rPr>
              <a:t>ЕСХН</a:t>
            </a:r>
            <a:r>
              <a:rPr lang="ru-RU" sz="1800" dirty="0">
                <a:latin typeface="Times New Roman" panose="02020603050405020304" pitchFamily="18" charset="0"/>
                <a:cs typeface="Times New Roman" panose="02020603050405020304" pitchFamily="18" charset="0"/>
              </a:rPr>
              <a:t>;</a:t>
            </a:r>
          </a:p>
          <a:p>
            <a:pPr>
              <a:lnSpc>
                <a:spcPts val="1800"/>
              </a:lnSpc>
            </a:pPr>
            <a:r>
              <a:rPr lang="ru-RU" sz="1800" dirty="0" smtClean="0">
                <a:latin typeface="Times New Roman" panose="02020603050405020304" pitchFamily="18" charset="0"/>
                <a:cs typeface="Times New Roman" panose="02020603050405020304" pitchFamily="18" charset="0"/>
              </a:rPr>
              <a:t>НДПИ</a:t>
            </a:r>
            <a:r>
              <a:rPr lang="ru-RU" sz="1800" dirty="0">
                <a:latin typeface="Times New Roman" panose="02020603050405020304" pitchFamily="18" charset="0"/>
                <a:cs typeface="Times New Roman" panose="02020603050405020304" pitchFamily="18" charset="0"/>
              </a:rPr>
              <a:t>;</a:t>
            </a: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при </a:t>
            </a:r>
            <a:r>
              <a:rPr lang="ru-RU" sz="1800" dirty="0" smtClean="0">
                <a:latin typeface="Times New Roman" panose="02020603050405020304" pitchFamily="18" charset="0"/>
                <a:cs typeface="Times New Roman" panose="02020603050405020304" pitchFamily="18" charset="0"/>
              </a:rPr>
              <a:t>ПСН;</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на игорный </a:t>
            </a:r>
            <a:r>
              <a:rPr lang="ru-RU" sz="1800" dirty="0" smtClean="0">
                <a:latin typeface="Times New Roman" panose="02020603050405020304" pitchFamily="18" charset="0"/>
                <a:cs typeface="Times New Roman" panose="02020603050405020304" pitchFamily="18" charset="0"/>
              </a:rPr>
              <a:t>бизнес;</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налоги </a:t>
            </a:r>
            <a:r>
              <a:rPr lang="ru-RU" sz="1800" dirty="0">
                <a:latin typeface="Times New Roman" panose="02020603050405020304" pitchFamily="18" charset="0"/>
                <a:cs typeface="Times New Roman" panose="02020603050405020304" pitchFamily="18" charset="0"/>
              </a:rPr>
              <a:t>на </a:t>
            </a:r>
            <a:r>
              <a:rPr lang="ru-RU" sz="1800" dirty="0" err="1">
                <a:latin typeface="Times New Roman" panose="02020603050405020304" pitchFamily="18" charset="0"/>
                <a:cs typeface="Times New Roman" panose="02020603050405020304" pitchFamily="18" charset="0"/>
              </a:rPr>
              <a:t>спецрежиме</a:t>
            </a:r>
            <a:r>
              <a:rPr lang="ru-RU" sz="1800" dirty="0">
                <a:latin typeface="Times New Roman" panose="02020603050405020304" pitchFamily="18" charset="0"/>
                <a:cs typeface="Times New Roman" panose="02020603050405020304" pitchFamily="18" charset="0"/>
              </a:rPr>
              <a:t> при </a:t>
            </a:r>
            <a:r>
              <a:rPr lang="ru-RU" sz="1800" dirty="0" smtClean="0">
                <a:latin typeface="Times New Roman" panose="02020603050405020304" pitchFamily="18" charset="0"/>
                <a:cs typeface="Times New Roman" panose="02020603050405020304" pitchFamily="18" charset="0"/>
              </a:rPr>
              <a:t>выполнении </a:t>
            </a:r>
            <a:r>
              <a:rPr lang="ru-RU" sz="1800" dirty="0">
                <a:latin typeface="Times New Roman" panose="02020603050405020304" pitchFamily="18" charset="0"/>
                <a:cs typeface="Times New Roman" panose="02020603050405020304" pitchFamily="18" charset="0"/>
              </a:rPr>
              <a:t>соглашений о разделе </a:t>
            </a:r>
            <a:r>
              <a:rPr lang="ru-RU" sz="1800" dirty="0" smtClean="0">
                <a:latin typeface="Times New Roman" panose="02020603050405020304" pitchFamily="18" charset="0"/>
                <a:cs typeface="Times New Roman" panose="02020603050405020304" pitchFamily="18" charset="0"/>
              </a:rPr>
              <a:t>продукции;</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smtClean="0">
                <a:latin typeface="Times New Roman" panose="02020603050405020304" pitchFamily="18" charset="0"/>
                <a:cs typeface="Times New Roman" panose="02020603050405020304" pitchFamily="18" charset="0"/>
              </a:rPr>
              <a:t>налог </a:t>
            </a:r>
            <a:r>
              <a:rPr lang="ru-RU" sz="1800" dirty="0">
                <a:latin typeface="Times New Roman" panose="02020603050405020304" pitchFamily="18" charset="0"/>
                <a:cs typeface="Times New Roman" panose="02020603050405020304" pitchFamily="18" charset="0"/>
              </a:rPr>
              <a:t>на дополнительный доход от добычи углеводородного </a:t>
            </a:r>
            <a:r>
              <a:rPr lang="ru-RU" sz="1800" dirty="0" smtClean="0">
                <a:latin typeface="Times New Roman" panose="02020603050405020304" pitchFamily="18" charset="0"/>
                <a:cs typeface="Times New Roman" panose="02020603050405020304" pitchFamily="18" charset="0"/>
              </a:rPr>
              <a:t>сырья.</a:t>
            </a:r>
          </a:p>
          <a:p>
            <a:endParaRPr lang="ru-RU" sz="800" dirty="0" smtClean="0">
              <a:latin typeface="Times New Roman" panose="02020603050405020304" pitchFamily="18" charset="0"/>
              <a:cs typeface="Times New Roman" panose="02020603050405020304" pitchFamily="18" charset="0"/>
            </a:endParaRPr>
          </a:p>
          <a:p>
            <a:pPr algn="ctr">
              <a:lnSpc>
                <a:spcPts val="1800"/>
              </a:lnSpc>
            </a:pPr>
            <a:r>
              <a:rPr lang="ru-RU" sz="2000" b="1" dirty="0">
                <a:solidFill>
                  <a:srgbClr val="066A36"/>
                </a:solidFill>
                <a:latin typeface="Times New Roman" panose="02020603050405020304" pitchFamily="18" charset="0"/>
                <a:cs typeface="Times New Roman" panose="02020603050405020304" pitchFamily="18" charset="0"/>
              </a:rPr>
              <a:t>Уплачиваются в составе ЕНП либо отдельно от него </a:t>
            </a:r>
            <a:r>
              <a:rPr lang="ru-RU" sz="2000" b="1" dirty="0" smtClean="0">
                <a:solidFill>
                  <a:srgbClr val="066A36"/>
                </a:solidFill>
                <a:latin typeface="Times New Roman" panose="02020603050405020304" pitchFamily="18" charset="0"/>
                <a:cs typeface="Times New Roman" panose="02020603050405020304" pitchFamily="18" charset="0"/>
              </a:rPr>
              <a:t>(п</a:t>
            </a:r>
            <a:r>
              <a:rPr lang="ru-RU" sz="2000" b="1" dirty="0">
                <a:solidFill>
                  <a:srgbClr val="066A36"/>
                </a:solidFill>
                <a:latin typeface="Times New Roman" panose="02020603050405020304" pitchFamily="18" charset="0"/>
                <a:cs typeface="Times New Roman" panose="02020603050405020304" pitchFamily="18" charset="0"/>
              </a:rPr>
              <a:t>. 1 ст. 58 НК РФ):</a:t>
            </a:r>
          </a:p>
          <a:p>
            <a:pPr>
              <a:lnSpc>
                <a:spcPts val="1800"/>
              </a:lnSpc>
            </a:pPr>
            <a:r>
              <a:rPr lang="ru-RU" sz="1800" dirty="0" smtClean="0">
                <a:latin typeface="Times New Roman" panose="02020603050405020304" pitchFamily="18" charset="0"/>
                <a:cs typeface="Times New Roman" panose="02020603050405020304" pitchFamily="18" charset="0"/>
              </a:rPr>
              <a:t>НПД;</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a:latin typeface="Times New Roman" panose="02020603050405020304" pitchFamily="18" charset="0"/>
                <a:cs typeface="Times New Roman" panose="02020603050405020304" pitchFamily="18" charset="0"/>
              </a:rPr>
              <a:t>сбор за пользование объектами животного мира;</a:t>
            </a:r>
          </a:p>
          <a:p>
            <a:pPr>
              <a:lnSpc>
                <a:spcPts val="1800"/>
              </a:lnSpc>
            </a:pPr>
            <a:r>
              <a:rPr lang="ru-RU" sz="1800" dirty="0">
                <a:latin typeface="Times New Roman" panose="02020603050405020304" pitchFamily="18" charset="0"/>
                <a:cs typeface="Times New Roman" panose="02020603050405020304" pitchFamily="18" charset="0"/>
              </a:rPr>
              <a:t>сбор за пользование объектами водных биологических ресурсов</a:t>
            </a:r>
            <a:r>
              <a:rPr lang="ru-RU" sz="1800" dirty="0" smtClean="0">
                <a:latin typeface="Times New Roman" panose="02020603050405020304" pitchFamily="18" charset="0"/>
                <a:cs typeface="Times New Roman" panose="02020603050405020304" pitchFamily="18" charset="0"/>
              </a:rPr>
              <a:t>.</a:t>
            </a:r>
          </a:p>
          <a:p>
            <a:endParaRPr lang="ru-RU" sz="1800" dirty="0">
              <a:latin typeface="Times New Roman" panose="02020603050405020304" pitchFamily="18" charset="0"/>
              <a:cs typeface="Times New Roman" panose="02020603050405020304" pitchFamily="18" charset="0"/>
            </a:endParaRPr>
          </a:p>
          <a:p>
            <a:pPr algn="ctr">
              <a:lnSpc>
                <a:spcPts val="1800"/>
              </a:lnSpc>
            </a:pPr>
            <a:r>
              <a:rPr lang="ru-RU" sz="2000" b="1" dirty="0">
                <a:solidFill>
                  <a:srgbClr val="066A36"/>
                </a:solidFill>
                <a:latin typeface="Times New Roman" panose="02020603050405020304" pitchFamily="18" charset="0"/>
                <a:cs typeface="Times New Roman" panose="02020603050405020304" pitchFamily="18" charset="0"/>
              </a:rPr>
              <a:t>Отдельно от ЕНП уплачиваются (без учета на едином налоговом счете):</a:t>
            </a:r>
          </a:p>
          <a:p>
            <a:pPr>
              <a:lnSpc>
                <a:spcPts val="1800"/>
              </a:lnSpc>
            </a:pPr>
            <a:r>
              <a:rPr lang="ru-RU" sz="1800" dirty="0">
                <a:latin typeface="Times New Roman" panose="02020603050405020304" pitchFamily="18" charset="0"/>
                <a:cs typeface="Times New Roman" panose="02020603050405020304" pitchFamily="18" charset="0"/>
              </a:rPr>
              <a:t>НДФЛ с выплат иностранцам, работающим по </a:t>
            </a:r>
            <a:r>
              <a:rPr lang="ru-RU" sz="1800" dirty="0" smtClean="0">
                <a:latin typeface="Times New Roman" panose="02020603050405020304" pitchFamily="18" charset="0"/>
                <a:cs typeface="Times New Roman" panose="02020603050405020304" pitchFamily="18" charset="0"/>
              </a:rPr>
              <a:t>патенту;</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a:latin typeface="Times New Roman" panose="02020603050405020304" pitchFamily="18" charset="0"/>
                <a:cs typeface="Times New Roman" panose="02020603050405020304" pitchFamily="18" charset="0"/>
              </a:rPr>
              <a:t>госпошлина, в отношении которой судом не выдан исполнительный </a:t>
            </a:r>
            <a:r>
              <a:rPr lang="ru-RU" sz="1800" dirty="0" smtClean="0">
                <a:latin typeface="Times New Roman" panose="02020603050405020304" pitchFamily="18" charset="0"/>
                <a:cs typeface="Times New Roman" panose="02020603050405020304" pitchFamily="18" charset="0"/>
              </a:rPr>
              <a:t>документ;</a:t>
            </a:r>
            <a:endParaRPr lang="ru-RU" sz="1800" dirty="0">
              <a:latin typeface="Times New Roman" panose="02020603050405020304" pitchFamily="18" charset="0"/>
              <a:cs typeface="Times New Roman" panose="02020603050405020304" pitchFamily="18" charset="0"/>
            </a:endParaRPr>
          </a:p>
          <a:p>
            <a:pPr>
              <a:lnSpc>
                <a:spcPts val="1800"/>
              </a:lnSpc>
            </a:pPr>
            <a:r>
              <a:rPr lang="ru-RU" sz="1800" dirty="0">
                <a:latin typeface="Times New Roman" panose="02020603050405020304" pitchFamily="18" charset="0"/>
                <a:cs typeface="Times New Roman" panose="02020603050405020304" pitchFamily="18" charset="0"/>
              </a:rPr>
              <a:t>взносы на </a:t>
            </a:r>
            <a:r>
              <a:rPr lang="ru-RU" sz="1800" dirty="0" smtClean="0">
                <a:latin typeface="Times New Roman" panose="02020603050405020304" pitchFamily="18" charset="0"/>
                <a:cs typeface="Times New Roman" panose="02020603050405020304" pitchFamily="18" charset="0"/>
              </a:rPr>
              <a:t>травматизм.</a:t>
            </a:r>
            <a:endParaRPr lang="ru-RU" sz="1800" dirty="0">
              <a:latin typeface="Times New Roman" panose="02020603050405020304" pitchFamily="18" charset="0"/>
              <a:cs typeface="Times New Roman" panose="02020603050405020304" pitchFamily="18" charset="0"/>
            </a:endParaRPr>
          </a:p>
          <a:p>
            <a:pPr>
              <a:lnSpc>
                <a:spcPts val="1800"/>
              </a:lnSpc>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83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3</a:t>
            </a:fld>
            <a:endParaRPr lang="ru-RU" sz="1800" dirty="0">
              <a:solidFill>
                <a:schemeClr val="bg1"/>
              </a:solidFill>
            </a:endParaRPr>
          </a:p>
        </p:txBody>
      </p:sp>
      <p:sp>
        <p:nvSpPr>
          <p:cNvPr id="3" name="Прямоугольник 2"/>
          <p:cNvSpPr/>
          <p:nvPr/>
        </p:nvSpPr>
        <p:spPr>
          <a:xfrm>
            <a:off x="265492" y="548680"/>
            <a:ext cx="9145016" cy="5555367"/>
          </a:xfrm>
          <a:prstGeom prst="rect">
            <a:avLst/>
          </a:prstGeom>
        </p:spPr>
        <p:txBody>
          <a:bodyPr wrap="square">
            <a:spAutoFit/>
          </a:bodyPr>
          <a:lstStyle/>
          <a:p>
            <a:pPr algn="ctr"/>
            <a:r>
              <a:rPr lang="ru-RU" sz="2800" b="1" dirty="0">
                <a:solidFill>
                  <a:srgbClr val="066A36"/>
                </a:solidFill>
                <a:latin typeface="Times New Roman" panose="02020603050405020304" pitchFamily="18" charset="0"/>
                <a:cs typeface="Times New Roman" panose="02020603050405020304" pitchFamily="18" charset="0"/>
              </a:rPr>
              <a:t>При расчете совокупной обязанности не учитываются</a:t>
            </a:r>
            <a:r>
              <a:rPr lang="ru-RU" sz="2800" b="1" dirty="0" smtClean="0">
                <a:solidFill>
                  <a:srgbClr val="066A36"/>
                </a:solidFill>
                <a:latin typeface="Times New Roman" panose="02020603050405020304" pitchFamily="18" charset="0"/>
                <a:cs typeface="Times New Roman" panose="02020603050405020304" pitchFamily="18" charset="0"/>
              </a:rPr>
              <a:t>:</a:t>
            </a:r>
          </a:p>
          <a:p>
            <a:pPr marL="457200" indent="-457200" algn="ctr">
              <a:buFont typeface="Wingdings" panose="05000000000000000000" pitchFamily="2" charset="2"/>
              <a:buChar char="Ø"/>
            </a:pPr>
            <a:endParaRPr lang="ru-RU" sz="2800" b="1" dirty="0">
              <a:solidFill>
                <a:srgbClr val="066A36"/>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суммы налогов, сборов, страховых взносов, подлежащих уменьшению на основании налоговых деклараций (расчетов</a:t>
            </a:r>
            <a:r>
              <a:rPr lang="ru-RU" dirty="0" smtClean="0">
                <a:latin typeface="Times New Roman" panose="02020603050405020304" pitchFamily="18" charset="0"/>
                <a:cs typeface="Times New Roman" panose="02020603050405020304" pitchFamily="18" charset="0"/>
              </a:rPr>
              <a:t>), если </a:t>
            </a:r>
            <a:r>
              <a:rPr lang="ru-RU" dirty="0">
                <a:latin typeface="Times New Roman" panose="02020603050405020304" pitchFamily="18" charset="0"/>
                <a:cs typeface="Times New Roman" panose="02020603050405020304" pitchFamily="18" charset="0"/>
              </a:rPr>
              <a:t>со дня уплаты прошло более 3 </a:t>
            </a:r>
            <a:r>
              <a:rPr lang="ru-RU" dirty="0" smtClean="0">
                <a:latin typeface="Times New Roman" panose="02020603050405020304" pitchFamily="18" charset="0"/>
                <a:cs typeface="Times New Roman" panose="02020603050405020304" pitchFamily="18" charset="0"/>
              </a:rPr>
              <a:t>лет;</a:t>
            </a:r>
          </a:p>
          <a:p>
            <a:pPr marL="342900" indent="-342900">
              <a:buFont typeface="Wingdings" panose="05000000000000000000" pitchFamily="2" charset="2"/>
              <a:buChar char="Ø"/>
            </a:pPr>
            <a:endParaRPr lang="ru-RU" sz="1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налоги, государственная пошлина (в отношении уплаты которой судом выдан исполнительный документ), иные сборы, страховые взносы, пени, штрафы, проценты, по которым истек срок </a:t>
            </a:r>
            <a:r>
              <a:rPr lang="ru-RU" dirty="0" smtClean="0">
                <a:latin typeface="Times New Roman" panose="02020603050405020304" pitchFamily="18" charset="0"/>
                <a:cs typeface="Times New Roman" panose="02020603050405020304" pitchFamily="18" charset="0"/>
              </a:rPr>
              <a:t>взыскания;</a:t>
            </a:r>
          </a:p>
          <a:p>
            <a:pPr marL="342900" indent="-342900">
              <a:buFont typeface="Wingdings" panose="05000000000000000000" pitchFamily="2" charset="2"/>
              <a:buChar char="Ø"/>
            </a:pPr>
            <a:endParaRPr lang="ru-RU" sz="1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суммы налогов, сборов, страховых взносов, пеней, штрафов, процентов, указанных в решении налоговой инспекции, если суд (или вышестоящий налоговый орган) приостановил действие (исполнение) решения</a:t>
            </a:r>
            <a:r>
              <a:rPr lang="ru-RU"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ru-RU" sz="1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уплаченные не в качестве ЕНП суммы НПД, сбора за пользование объектами животного мира и сбора за пользование объектами водных биологических ресурсов.</a:t>
            </a:r>
          </a:p>
        </p:txBody>
      </p:sp>
    </p:spTree>
    <p:extLst>
      <p:ext uri="{BB962C8B-B14F-4D97-AF65-F5344CB8AC3E}">
        <p14:creationId xmlns:p14="http://schemas.microsoft.com/office/powerpoint/2010/main" val="33727106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4"/>
          <p:cNvSpPr txBox="1">
            <a:spLocks/>
          </p:cNvSpPr>
          <p:nvPr/>
        </p:nvSpPr>
        <p:spPr>
          <a:xfrm>
            <a:off x="9129466" y="69084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4</a:t>
            </a:fld>
            <a:endParaRPr lang="ru-RU" sz="1800" dirty="0">
              <a:solidFill>
                <a:schemeClr val="bg1"/>
              </a:solidFill>
            </a:endParaRPr>
          </a:p>
        </p:txBody>
      </p:sp>
      <p:cxnSp>
        <p:nvCxnSpPr>
          <p:cNvPr id="91" name="Прямая со стрелкой 90"/>
          <p:cNvCxnSpPr/>
          <p:nvPr/>
        </p:nvCxnSpPr>
        <p:spPr>
          <a:xfrm>
            <a:off x="514350" y="4075513"/>
            <a:ext cx="9263186" cy="22386"/>
          </a:xfrm>
          <a:prstGeom prst="straightConnector1">
            <a:avLst/>
          </a:prstGeom>
          <a:ln w="76200">
            <a:solidFill>
              <a:srgbClr val="066A36"/>
            </a:solidFill>
            <a:tailEnd type="triangle"/>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92" name="Надпись 10"/>
          <p:cNvSpPr txBox="1"/>
          <p:nvPr/>
        </p:nvSpPr>
        <p:spPr>
          <a:xfrm>
            <a:off x="4059038" y="1372661"/>
            <a:ext cx="4438650" cy="5429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Порядок определения принадлежности сумм</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93" name="Прямая со стрелкой 92"/>
          <p:cNvCxnSpPr/>
          <p:nvPr/>
        </p:nvCxnSpPr>
        <p:spPr>
          <a:xfrm flipV="1">
            <a:off x="364630" y="5834832"/>
            <a:ext cx="9340898" cy="90"/>
          </a:xfrm>
          <a:prstGeom prst="straightConnector1">
            <a:avLst/>
          </a:prstGeom>
          <a:ln w="76200">
            <a:solidFill>
              <a:srgbClr val="066A36"/>
            </a:solidFill>
            <a:tailEnd type="triangle"/>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94" name="Надпись 3"/>
          <p:cNvSpPr txBox="1"/>
          <p:nvPr/>
        </p:nvSpPr>
        <p:spPr>
          <a:xfrm>
            <a:off x="383959" y="5987941"/>
            <a:ext cx="1100832"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25 число месяца</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5" name="Овал 94"/>
          <p:cNvSpPr/>
          <p:nvPr/>
        </p:nvSpPr>
        <p:spPr>
          <a:xfrm>
            <a:off x="713266" y="5730766"/>
            <a:ext cx="257175" cy="257175"/>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96" name="Надпись 8"/>
          <p:cNvSpPr txBox="1"/>
          <p:nvPr/>
        </p:nvSpPr>
        <p:spPr>
          <a:xfrm>
            <a:off x="934375" y="4527123"/>
            <a:ext cx="1888490" cy="333375"/>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gn="just">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Налоговая декларация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7" name="Надпись 9"/>
          <p:cNvSpPr txBox="1"/>
          <p:nvPr/>
        </p:nvSpPr>
        <p:spPr>
          <a:xfrm>
            <a:off x="921863" y="5054491"/>
            <a:ext cx="2012950" cy="333375"/>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gn="just">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Налоговое уведомление</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Левая фигурная скобка 97"/>
          <p:cNvSpPr/>
          <p:nvPr/>
        </p:nvSpPr>
        <p:spPr>
          <a:xfrm rot="5400000">
            <a:off x="5039996" y="259288"/>
            <a:ext cx="2247900" cy="5400675"/>
          </a:xfrm>
          <a:prstGeom prst="leftBrace">
            <a:avLst>
              <a:gd name="adj1" fmla="val 30546"/>
              <a:gd name="adj2" fmla="val 50585"/>
            </a:avLst>
          </a:prstGeom>
          <a:solidFill>
            <a:schemeClr val="accent3">
              <a:lumMod val="20000"/>
              <a:lumOff val="80000"/>
            </a:schemeClr>
          </a:solidFill>
          <a:ln w="19050">
            <a:prstDash val="sysDot"/>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99" name="Надпись 14"/>
          <p:cNvSpPr txBox="1"/>
          <p:nvPr/>
        </p:nvSpPr>
        <p:spPr>
          <a:xfrm>
            <a:off x="3134233" y="4767162"/>
            <a:ext cx="2479040" cy="361950"/>
          </a:xfrm>
          <a:prstGeom prst="rect">
            <a:avLst/>
          </a:prstGeom>
          <a:solidFill>
            <a:schemeClr val="lt1"/>
          </a:solidFill>
          <a:ln w="6350">
            <a:noFill/>
          </a:ln>
        </p:spPr>
        <p:txBody>
          <a:bodyPr rot="0" spcFirstLastPara="0" vert="horz" wrap="non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4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Крайний срок уплаты налогов</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0" name="Надпись 15"/>
          <p:cNvSpPr txBox="1"/>
          <p:nvPr/>
        </p:nvSpPr>
        <p:spPr>
          <a:xfrm>
            <a:off x="2425226" y="6015881"/>
            <a:ext cx="1276350" cy="60007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28 число месяца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1" name="Овал 100"/>
          <p:cNvSpPr/>
          <p:nvPr/>
        </p:nvSpPr>
        <p:spPr>
          <a:xfrm>
            <a:off x="2934813" y="5722405"/>
            <a:ext cx="257175" cy="257175"/>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02" name="Надпись 18"/>
          <p:cNvSpPr txBox="1"/>
          <p:nvPr/>
        </p:nvSpPr>
        <p:spPr>
          <a:xfrm>
            <a:off x="3553778" y="2236361"/>
            <a:ext cx="914400" cy="1606550"/>
          </a:xfrm>
          <a:prstGeom prst="rect">
            <a:avLst/>
          </a:prstGeom>
          <a:noFill/>
          <a:ln w="6350">
            <a:noFill/>
          </a:ln>
        </p:spPr>
        <p:txBody>
          <a:bodyPr rot="0" spcFirstLastPara="0" vert="vert270" wrap="square" lIns="91440" tIns="45720" rIns="91440" bIns="45720" numCol="1" spcCol="0" rtlCol="0" fromWordArt="0" anchor="t" anchorCtr="0" forceAA="0" compatLnSpc="1">
            <a:prstTxWarp prst="textNoShape">
              <a:avLst/>
            </a:prstTxWarp>
            <a:noAutofit/>
          </a:bodyPr>
          <a:lstStyle/>
          <a:p>
            <a:pPr>
              <a:lnSpc>
                <a:spcPts val="14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Недоимка - начиная с наиболее раннего момента ее выявления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3" name="Овал 102"/>
          <p:cNvSpPr/>
          <p:nvPr/>
        </p:nvSpPr>
        <p:spPr>
          <a:xfrm>
            <a:off x="3641408" y="3915301"/>
            <a:ext cx="438150" cy="438150"/>
          </a:xfrm>
          <a:prstGeom prst="ellipse">
            <a:avLst/>
          </a:prstGeom>
          <a:solidFill>
            <a:srgbClr val="00602B"/>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04" name="Надпись 20"/>
          <p:cNvSpPr txBox="1"/>
          <p:nvPr/>
        </p:nvSpPr>
        <p:spPr>
          <a:xfrm rot="16200000">
            <a:off x="4118610" y="2324309"/>
            <a:ext cx="2257425" cy="9144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3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Текущие налоги, авансовые платежи, сборы, страховые взносы - с момента возникновения обязанности по их уплате;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5" name="Овал 104"/>
          <p:cNvSpPr/>
          <p:nvPr/>
        </p:nvSpPr>
        <p:spPr>
          <a:xfrm>
            <a:off x="4874578" y="3940066"/>
            <a:ext cx="438150" cy="438150"/>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06" name="Надпись 22"/>
          <p:cNvSpPr txBox="1"/>
          <p:nvPr/>
        </p:nvSpPr>
        <p:spPr>
          <a:xfrm>
            <a:off x="3694501" y="3954346"/>
            <a:ext cx="384175" cy="4394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600" dirty="0">
                <a:solidFill>
                  <a:srgbClr val="FFFFFF"/>
                </a:solidFill>
                <a:effectLst/>
                <a:latin typeface="Arial Black" panose="020B0A04020102020204" pitchFamily="34" charset="0"/>
                <a:ea typeface="Calibri" panose="020F0502020204030204" pitchFamily="34" charset="0"/>
                <a:cs typeface="Times New Roman" panose="02020603050405020304" pitchFamily="18" charset="0"/>
              </a:rPr>
              <a:t>1</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7" name="Надпись 24"/>
          <p:cNvSpPr txBox="1"/>
          <p:nvPr/>
        </p:nvSpPr>
        <p:spPr>
          <a:xfrm>
            <a:off x="4915923" y="3957507"/>
            <a:ext cx="265430" cy="4667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600">
                <a:solidFill>
                  <a:srgbClr val="FFFFFF"/>
                </a:solidFill>
                <a:effectLst/>
                <a:latin typeface="Arial Black" panose="020B0A04020102020204" pitchFamily="34" charset="0"/>
                <a:ea typeface="Calibri" panose="020F0502020204030204" pitchFamily="34" charset="0"/>
                <a:cs typeface="Times New Roman" panose="02020603050405020304" pitchFamily="18" charset="0"/>
              </a:rPr>
              <a:t>2</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8" name="Овал 107"/>
          <p:cNvSpPr/>
          <p:nvPr/>
        </p:nvSpPr>
        <p:spPr>
          <a:xfrm>
            <a:off x="5990817" y="3904679"/>
            <a:ext cx="438150" cy="438150"/>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09" name="Надпись 26"/>
          <p:cNvSpPr txBox="1"/>
          <p:nvPr/>
        </p:nvSpPr>
        <p:spPr>
          <a:xfrm>
            <a:off x="6053773" y="3922921"/>
            <a:ext cx="233680" cy="4667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600">
                <a:solidFill>
                  <a:srgbClr val="FFFFFF"/>
                </a:solidFill>
                <a:effectLst/>
                <a:latin typeface="Arial Black" panose="020B0A04020102020204" pitchFamily="34" charset="0"/>
                <a:ea typeface="Calibri" panose="020F0502020204030204" pitchFamily="34" charset="0"/>
                <a:cs typeface="Times New Roman" panose="02020603050405020304" pitchFamily="18" charset="0"/>
              </a:rPr>
              <a:t>3</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0" name="Надпись 28"/>
          <p:cNvSpPr txBox="1"/>
          <p:nvPr/>
        </p:nvSpPr>
        <p:spPr>
          <a:xfrm>
            <a:off x="5988706" y="3166593"/>
            <a:ext cx="914400" cy="813435"/>
          </a:xfrm>
          <a:prstGeom prst="rect">
            <a:avLst/>
          </a:prstGeom>
          <a:noFill/>
          <a:ln w="6350">
            <a:noFill/>
          </a:ln>
        </p:spPr>
        <p:txBody>
          <a:bodyPr rot="0" spcFirstLastPara="0" vert="vert270"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Пени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1" name="Овал 110"/>
          <p:cNvSpPr/>
          <p:nvPr/>
        </p:nvSpPr>
        <p:spPr>
          <a:xfrm>
            <a:off x="6994843" y="3957211"/>
            <a:ext cx="438150" cy="438150"/>
          </a:xfrm>
          <a:prstGeom prst="ellipse">
            <a:avLst/>
          </a:prstGeom>
          <a:solidFill>
            <a:srgbClr val="00602B"/>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12" name="Надпись 30"/>
          <p:cNvSpPr txBox="1"/>
          <p:nvPr/>
        </p:nvSpPr>
        <p:spPr>
          <a:xfrm>
            <a:off x="7061518" y="3956576"/>
            <a:ext cx="895350" cy="4667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600" dirty="0">
                <a:solidFill>
                  <a:srgbClr val="FFFFFF"/>
                </a:solidFill>
                <a:effectLst/>
                <a:latin typeface="Arial Black" panose="020B0A04020102020204" pitchFamily="34" charset="0"/>
                <a:ea typeface="Calibri" panose="020F0502020204030204" pitchFamily="34" charset="0"/>
                <a:cs typeface="Times New Roman" panose="02020603050405020304" pitchFamily="18" charset="0"/>
              </a:rPr>
              <a:t>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3" name="Надпись 31"/>
          <p:cNvSpPr txBox="1"/>
          <p:nvPr/>
        </p:nvSpPr>
        <p:spPr>
          <a:xfrm>
            <a:off x="6994843" y="2880886"/>
            <a:ext cx="914400" cy="1108710"/>
          </a:xfrm>
          <a:prstGeom prst="rect">
            <a:avLst/>
          </a:prstGeom>
          <a:noFill/>
          <a:ln w="6350">
            <a:noFill/>
          </a:ln>
        </p:spPr>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 Проценты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4" name="Овал 113"/>
          <p:cNvSpPr/>
          <p:nvPr/>
        </p:nvSpPr>
        <p:spPr>
          <a:xfrm>
            <a:off x="8190453" y="3914829"/>
            <a:ext cx="438150" cy="438150"/>
          </a:xfrm>
          <a:prstGeom prst="ellipse">
            <a:avLst/>
          </a:prstGeom>
          <a:solidFill>
            <a:srgbClr val="00602B"/>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15" name="Надпись 33"/>
          <p:cNvSpPr txBox="1"/>
          <p:nvPr/>
        </p:nvSpPr>
        <p:spPr>
          <a:xfrm>
            <a:off x="8241983" y="3987056"/>
            <a:ext cx="895350" cy="46672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600" dirty="0">
                <a:solidFill>
                  <a:srgbClr val="FFFFFF"/>
                </a:solidFill>
                <a:effectLst/>
                <a:latin typeface="Arial Black" panose="020B0A04020102020204" pitchFamily="34" charset="0"/>
                <a:ea typeface="Calibri" panose="020F0502020204030204" pitchFamily="34" charset="0"/>
                <a:cs typeface="Times New Roman" panose="02020603050405020304" pitchFamily="18" charset="0"/>
              </a:rPr>
              <a:t>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6" name="Надпись 34"/>
          <p:cNvSpPr txBox="1"/>
          <p:nvPr/>
        </p:nvSpPr>
        <p:spPr>
          <a:xfrm>
            <a:off x="8181659" y="3118893"/>
            <a:ext cx="914400" cy="813435"/>
          </a:xfrm>
          <a:prstGeom prst="rect">
            <a:avLst/>
          </a:prstGeom>
          <a:noFill/>
          <a:ln w="6350">
            <a:noFill/>
          </a:ln>
        </p:spPr>
        <p:txBody>
          <a:bodyPr rot="0" spcFirstLastPara="0" vert="vert270"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Штрафы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7" name="Надпись 36"/>
          <p:cNvSpPr txBox="1"/>
          <p:nvPr/>
        </p:nvSpPr>
        <p:spPr>
          <a:xfrm>
            <a:off x="3191988" y="4958132"/>
            <a:ext cx="4135755" cy="35828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 единый налоговый счет</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8" name="Прямая со стрелкой 117"/>
          <p:cNvCxnSpPr/>
          <p:nvPr/>
        </p:nvCxnSpPr>
        <p:spPr>
          <a:xfrm flipH="1" flipV="1">
            <a:off x="8813716" y="1171506"/>
            <a:ext cx="45085" cy="2912110"/>
          </a:xfrm>
          <a:prstGeom prst="straightConnector1">
            <a:avLst/>
          </a:prstGeom>
          <a:ln w="38100">
            <a:solidFill>
              <a:srgbClr val="00602B"/>
            </a:solidFill>
            <a:tailEnd type="triangle"/>
          </a:ln>
        </p:spPr>
        <p:style>
          <a:lnRef idx="1">
            <a:schemeClr val="accent1"/>
          </a:lnRef>
          <a:fillRef idx="0">
            <a:schemeClr val="accent1"/>
          </a:fillRef>
          <a:effectRef idx="0">
            <a:schemeClr val="accent1"/>
          </a:effectRef>
          <a:fontRef idx="minor">
            <a:schemeClr val="tx1"/>
          </a:fontRef>
        </p:style>
      </p:cxnSp>
      <p:sp>
        <p:nvSpPr>
          <p:cNvPr id="119" name="Надпись 45"/>
          <p:cNvSpPr txBox="1"/>
          <p:nvPr/>
        </p:nvSpPr>
        <p:spPr>
          <a:xfrm>
            <a:off x="8896033" y="1654986"/>
            <a:ext cx="657225" cy="1673860"/>
          </a:xfrm>
          <a:prstGeom prst="rect">
            <a:avLst/>
          </a:prstGeom>
          <a:noFill/>
          <a:ln w="6350">
            <a:noFill/>
          </a:ln>
        </p:spPr>
        <p:txBody>
          <a:bodyPr rot="0" spcFirstLastPara="0" vert="vert270" wrap="non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Расчетный документ</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4" name="Надпись 7"/>
          <p:cNvSpPr txBox="1"/>
          <p:nvPr/>
        </p:nvSpPr>
        <p:spPr>
          <a:xfrm>
            <a:off x="0" y="5074704"/>
            <a:ext cx="521656" cy="1552575"/>
          </a:xfrm>
          <a:prstGeom prst="rect">
            <a:avLst/>
          </a:prstGeom>
          <a:noFill/>
          <a:ln w="6350">
            <a:noFill/>
          </a:ln>
        </p:spPr>
        <p:txBody>
          <a:bodyPr rot="0" spcFirstLastPara="0" vert="vert270" wrap="non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Налогоплательщик</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5" name="Надпись 6"/>
          <p:cNvSpPr txBox="1"/>
          <p:nvPr/>
        </p:nvSpPr>
        <p:spPr>
          <a:xfrm>
            <a:off x="79665" y="3363332"/>
            <a:ext cx="914400" cy="1412875"/>
          </a:xfrm>
          <a:prstGeom prst="rect">
            <a:avLst/>
          </a:prstGeom>
          <a:noFill/>
          <a:ln w="6350">
            <a:noFill/>
          </a:ln>
        </p:spPr>
        <p:txBody>
          <a:bodyPr rot="0" spcFirstLastPara="0" vert="vert270" wrap="non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Налоговый орган</a:t>
            </a: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26" name="Прямая со стрелкой 125"/>
          <p:cNvCxnSpPr/>
          <p:nvPr/>
        </p:nvCxnSpPr>
        <p:spPr>
          <a:xfrm flipH="1" flipV="1">
            <a:off x="802771" y="4057232"/>
            <a:ext cx="45085" cy="1682115"/>
          </a:xfrm>
          <a:prstGeom prst="straightConnector1">
            <a:avLst/>
          </a:prstGeom>
          <a:ln w="38100">
            <a:solidFill>
              <a:srgbClr val="066A36"/>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a:stCxn id="101" idx="0"/>
          </p:cNvCxnSpPr>
          <p:nvPr/>
        </p:nvCxnSpPr>
        <p:spPr>
          <a:xfrm flipH="1" flipV="1">
            <a:off x="3004317" y="4083902"/>
            <a:ext cx="59084" cy="1638503"/>
          </a:xfrm>
          <a:prstGeom prst="straightConnector1">
            <a:avLst/>
          </a:prstGeom>
          <a:ln w="38100">
            <a:solidFill>
              <a:srgbClr val="066A36"/>
            </a:solidFill>
            <a:tailEnd type="triangle"/>
          </a:ln>
        </p:spPr>
        <p:style>
          <a:lnRef idx="1">
            <a:schemeClr val="accent1"/>
          </a:lnRef>
          <a:fillRef idx="0">
            <a:schemeClr val="accent1"/>
          </a:fillRef>
          <a:effectRef idx="0">
            <a:schemeClr val="accent1"/>
          </a:effectRef>
          <a:fontRef idx="minor">
            <a:schemeClr val="tx1"/>
          </a:fontRef>
        </p:style>
      </p:cxnSp>
      <p:sp>
        <p:nvSpPr>
          <p:cNvPr id="129" name="Надпись 41"/>
          <p:cNvSpPr txBox="1"/>
          <p:nvPr/>
        </p:nvSpPr>
        <p:spPr>
          <a:xfrm>
            <a:off x="8684260" y="1011099"/>
            <a:ext cx="1179830" cy="4991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1 раб. день</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0" name="Надпись 43"/>
          <p:cNvSpPr txBox="1"/>
          <p:nvPr/>
        </p:nvSpPr>
        <p:spPr>
          <a:xfrm>
            <a:off x="18529" y="64983"/>
            <a:ext cx="914400" cy="2134235"/>
          </a:xfrm>
          <a:prstGeom prst="rect">
            <a:avLst/>
          </a:prstGeom>
          <a:solidFill>
            <a:schemeClr val="lt1"/>
          </a:solidFill>
          <a:ln w="6350">
            <a:noFill/>
          </a:ln>
        </p:spPr>
        <p:txBody>
          <a:bodyPr rot="0" spcFirstLastPara="0" vert="vert270" wrap="non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Федеральное казначейство</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1" name="Прямая со стрелкой 130"/>
          <p:cNvCxnSpPr/>
          <p:nvPr/>
        </p:nvCxnSpPr>
        <p:spPr>
          <a:xfrm>
            <a:off x="383959" y="1003169"/>
            <a:ext cx="9522041" cy="7930"/>
          </a:xfrm>
          <a:prstGeom prst="straightConnector1">
            <a:avLst/>
          </a:prstGeom>
          <a:ln w="76200">
            <a:solidFill>
              <a:srgbClr val="066A36"/>
            </a:solidFill>
            <a:tailEnd type="triangle"/>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sp>
        <p:nvSpPr>
          <p:cNvPr id="132" name="Левая фигурная скобка 131"/>
          <p:cNvSpPr/>
          <p:nvPr/>
        </p:nvSpPr>
        <p:spPr>
          <a:xfrm rot="5400000">
            <a:off x="8912225" y="515164"/>
            <a:ext cx="509905" cy="460375"/>
          </a:xfrm>
          <a:prstGeom prst="leftBrace">
            <a:avLst>
              <a:gd name="adj1" fmla="val 24908"/>
              <a:gd name="adj2" fmla="val 49815"/>
            </a:avLst>
          </a:prstGeom>
          <a:solidFill>
            <a:schemeClr val="accent3">
              <a:lumMod val="20000"/>
              <a:lumOff val="80000"/>
            </a:schemeClr>
          </a:solidFill>
          <a:ln w="19050">
            <a:prstDash val="sysDot"/>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33" name="Овал 132"/>
          <p:cNvSpPr/>
          <p:nvPr/>
        </p:nvSpPr>
        <p:spPr>
          <a:xfrm>
            <a:off x="8794115" y="821234"/>
            <a:ext cx="257175" cy="257175"/>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34" name="Овал 133"/>
          <p:cNvSpPr/>
          <p:nvPr/>
        </p:nvSpPr>
        <p:spPr>
          <a:xfrm>
            <a:off x="9340215" y="818059"/>
            <a:ext cx="257175" cy="257175"/>
          </a:xfrm>
          <a:prstGeom prst="ellipse">
            <a:avLst/>
          </a:prstGeom>
          <a:solidFill>
            <a:srgbClr val="00602B"/>
          </a:solidFill>
          <a:ln>
            <a:solidFill>
              <a:srgbClr val="066A36"/>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135" name="Надпись 42"/>
          <p:cNvSpPr txBox="1"/>
          <p:nvPr/>
        </p:nvSpPr>
        <p:spPr>
          <a:xfrm>
            <a:off x="7845194" y="110575"/>
            <a:ext cx="2101677" cy="511810"/>
          </a:xfrm>
          <a:prstGeom prst="rect">
            <a:avLst/>
          </a:prstGeom>
          <a:solidFill>
            <a:schemeClr val="bg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Перечисление сумм на единые счета бюджетов</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39" name="Прямая со стрелкой 138"/>
          <p:cNvCxnSpPr/>
          <p:nvPr/>
        </p:nvCxnSpPr>
        <p:spPr>
          <a:xfrm>
            <a:off x="9095096" y="4082948"/>
            <a:ext cx="22817" cy="1751884"/>
          </a:xfrm>
          <a:prstGeom prst="straightConnector1">
            <a:avLst/>
          </a:prstGeom>
          <a:ln w="38100">
            <a:solidFill>
              <a:srgbClr val="066A36"/>
            </a:solidFill>
            <a:tailEnd type="triangle"/>
          </a:ln>
        </p:spPr>
        <p:style>
          <a:lnRef idx="1">
            <a:schemeClr val="accent1"/>
          </a:lnRef>
          <a:fillRef idx="0">
            <a:schemeClr val="accent1"/>
          </a:fillRef>
          <a:effectRef idx="0">
            <a:schemeClr val="accent1"/>
          </a:effectRef>
          <a:fontRef idx="minor">
            <a:schemeClr val="tx1"/>
          </a:fontRef>
        </p:style>
      </p:cxnSp>
      <p:sp>
        <p:nvSpPr>
          <p:cNvPr id="142" name="Надпись 45"/>
          <p:cNvSpPr txBox="1"/>
          <p:nvPr/>
        </p:nvSpPr>
        <p:spPr>
          <a:xfrm>
            <a:off x="9083474" y="3781317"/>
            <a:ext cx="657225" cy="1673860"/>
          </a:xfrm>
          <a:prstGeom prst="rect">
            <a:avLst/>
          </a:prstGeom>
          <a:noFill/>
          <a:ln w="6350">
            <a:noFill/>
          </a:ln>
        </p:spPr>
        <p:txBody>
          <a:bodyPr rot="0" spcFirstLastPara="0" vert="vert270" wrap="non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По запросу</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3" name="TextBox 142"/>
          <p:cNvSpPr txBox="1"/>
          <p:nvPr/>
        </p:nvSpPr>
        <p:spPr>
          <a:xfrm>
            <a:off x="9293406" y="5958797"/>
            <a:ext cx="1656184" cy="769441"/>
          </a:xfrm>
          <a:prstGeom prst="rect">
            <a:avLst/>
          </a:prstGeom>
          <a:noFill/>
        </p:spPr>
        <p:txBody>
          <a:bodyPr wrap="square" rtlCol="0">
            <a:spAutoFit/>
          </a:bodyPr>
          <a:lstStyle/>
          <a:p>
            <a:r>
              <a:rPr lang="ru-RU" sz="4400" b="1" dirty="0" smtClean="0">
                <a:solidFill>
                  <a:srgbClr val="C00000"/>
                </a:solidFill>
              </a:rPr>
              <a:t>!</a:t>
            </a:r>
            <a:endParaRPr lang="ru-RU" sz="4400" b="1" dirty="0">
              <a:solidFill>
                <a:srgbClr val="C00000"/>
              </a:solidFill>
            </a:endParaRPr>
          </a:p>
        </p:txBody>
      </p:sp>
      <p:sp>
        <p:nvSpPr>
          <p:cNvPr id="144" name="TextBox 143"/>
          <p:cNvSpPr txBox="1"/>
          <p:nvPr/>
        </p:nvSpPr>
        <p:spPr>
          <a:xfrm>
            <a:off x="6006081" y="6091431"/>
            <a:ext cx="3276561" cy="584775"/>
          </a:xfrm>
          <a:prstGeom prst="rect">
            <a:avLst/>
          </a:prstGeom>
          <a:ln w="12700"/>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ru-RU" sz="1600" dirty="0" smtClean="0">
                <a:latin typeface="Times New Roman" panose="02020603050405020304" pitchFamily="18" charset="0"/>
                <a:cs typeface="Times New Roman" panose="02020603050405020304" pitchFamily="18" charset="0"/>
              </a:rPr>
              <a:t>Информационное взаимодействие, в том числе централизованное</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3528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5</a:t>
            </a:fld>
            <a:endParaRPr lang="ru-RU" sz="1800" dirty="0">
              <a:solidFill>
                <a:schemeClr val="bg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640431770"/>
              </p:ext>
            </p:extLst>
          </p:nvPr>
        </p:nvGraphicFramePr>
        <p:xfrm>
          <a:off x="272481" y="928694"/>
          <a:ext cx="9003010" cy="4918328"/>
        </p:xfrm>
        <a:graphic>
          <a:graphicData uri="http://schemas.openxmlformats.org/drawingml/2006/table">
            <a:tbl>
              <a:tblPr firstRow="1" firstCol="1" bandRow="1">
                <a:tableStyleId>{F5AB1C69-6EDB-4FF4-983F-18BD219EF322}</a:tableStyleId>
              </a:tblPr>
              <a:tblGrid>
                <a:gridCol w="1360949">
                  <a:extLst>
                    <a:ext uri="{9D8B030D-6E8A-4147-A177-3AD203B41FA5}">
                      <a16:colId xmlns:a16="http://schemas.microsoft.com/office/drawing/2014/main" val="3889493287"/>
                    </a:ext>
                  </a:extLst>
                </a:gridCol>
                <a:gridCol w="1955349">
                  <a:extLst>
                    <a:ext uri="{9D8B030D-6E8A-4147-A177-3AD203B41FA5}">
                      <a16:colId xmlns:a16="http://schemas.microsoft.com/office/drawing/2014/main" val="681541493"/>
                    </a:ext>
                  </a:extLst>
                </a:gridCol>
                <a:gridCol w="3221530">
                  <a:extLst>
                    <a:ext uri="{9D8B030D-6E8A-4147-A177-3AD203B41FA5}">
                      <a16:colId xmlns:a16="http://schemas.microsoft.com/office/drawing/2014/main" val="155725826"/>
                    </a:ext>
                  </a:extLst>
                </a:gridCol>
                <a:gridCol w="2465182">
                  <a:extLst>
                    <a:ext uri="{9D8B030D-6E8A-4147-A177-3AD203B41FA5}">
                      <a16:colId xmlns:a16="http://schemas.microsoft.com/office/drawing/2014/main" val="1338385559"/>
                    </a:ext>
                  </a:extLst>
                </a:gridCol>
              </a:tblGrid>
              <a:tr h="727431">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Срок представления </a:t>
                      </a:r>
                      <a:r>
                        <a:rPr lang="ru-RU" sz="1600" dirty="0" smtClean="0">
                          <a:effectLst/>
                          <a:latin typeface="Times New Roman" panose="02020603050405020304" pitchFamily="18" charset="0"/>
                          <a:cs typeface="Times New Roman" panose="02020603050405020304" pitchFamily="18" charset="0"/>
                        </a:rPr>
                        <a:t>отчетности </a:t>
                      </a:r>
                      <a:r>
                        <a:rPr lang="ru-RU" sz="1600" dirty="0" smtClean="0">
                          <a:effectLst/>
                          <a:latin typeface="Times New Roman" panose="02020603050405020304" pitchFamily="18" charset="0"/>
                          <a:cs typeface="Times New Roman" panose="02020603050405020304" pitchFamily="18" charset="0"/>
                        </a:rPr>
                        <a:t>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Крайний срок уплаты 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a:effectLst/>
                          <a:latin typeface="Times New Roman" panose="02020603050405020304" pitchFamily="18" charset="0"/>
                          <a:cs typeface="Times New Roman" panose="02020603050405020304" pitchFamily="18" charset="0"/>
                        </a:rPr>
                        <a:t>Основание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extLst>
                  <a:ext uri="{0D108BD9-81ED-4DB2-BD59-A6C34878D82A}">
                    <a16:rowId xmlns:a16="http://schemas.microsoft.com/office/drawing/2014/main" val="1866725517"/>
                  </a:ext>
                </a:extLst>
              </a:tr>
              <a:tr h="797008">
                <a:tc>
                  <a:txBody>
                    <a:bodyPr/>
                    <a:lstStyle/>
                    <a:p>
                      <a:pPr algn="l">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НДС</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2000"/>
                        </a:spcAft>
                      </a:pPr>
                      <a:r>
                        <a:rPr lang="ru-RU" sz="1600" dirty="0">
                          <a:effectLst/>
                          <a:latin typeface="Times New Roman" panose="02020603050405020304" pitchFamily="18" charset="0"/>
                          <a:cs typeface="Times New Roman" panose="02020603050405020304" pitchFamily="18" charset="0"/>
                        </a:rPr>
                        <a:t>25 числа месяца, идущего за отчетным кварталом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2000"/>
                        </a:spcAft>
                      </a:pPr>
                      <a:r>
                        <a:rPr lang="ru-RU" sz="1600" dirty="0">
                          <a:effectLst/>
                          <a:latin typeface="Times New Roman" panose="02020603050405020304" pitchFamily="18" charset="0"/>
                          <a:cs typeface="Times New Roman" panose="02020603050405020304" pitchFamily="18" charset="0"/>
                        </a:rPr>
                        <a:t>28 числа каждого из трех месяцев, следующего за прошедшим кварталом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200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3"/>
                        </a:rPr>
                        <a:t>1 </a:t>
                      </a:r>
                      <a:r>
                        <a:rPr lang="ru-RU" sz="1600" dirty="0">
                          <a:effectLst/>
                          <a:latin typeface="Times New Roman" panose="02020603050405020304" pitchFamily="18" charset="0"/>
                          <a:cs typeface="Times New Roman" panose="02020603050405020304" pitchFamily="18" charset="0"/>
                        </a:rPr>
                        <a:t>ст. 174 НК РФ в ред. 263-ФЗ</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797838962"/>
                  </a:ext>
                </a:extLst>
              </a:tr>
              <a:tr h="3300096">
                <a:tc>
                  <a:txBody>
                    <a:bodyPr/>
                    <a:lstStyle/>
                    <a:p>
                      <a:pPr algn="l">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 на прибыль</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Годовая — не позже 25 марта прошедшего года;</a:t>
                      </a:r>
                    </a:p>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за отчетный период — не позже 25 числа месяца, идущего за отчетным периодом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marL="342900" lvl="0" indent="-342900" algn="l">
                        <a:lnSpc>
                          <a:spcPct val="107000"/>
                        </a:lnSpc>
                        <a:spcAft>
                          <a:spcPts val="665"/>
                        </a:spcAft>
                        <a:buSzPts val="1000"/>
                        <a:buFont typeface="Symbol" panose="05050102010706020507" pitchFamily="18" charset="2"/>
                        <a:buChar char=""/>
                        <a:tabLst>
                          <a:tab pos="457200" algn="l"/>
                        </a:tabLst>
                      </a:pPr>
                      <a:r>
                        <a:rPr lang="ru-RU" sz="1600" dirty="0">
                          <a:effectLst/>
                          <a:latin typeface="Times New Roman" panose="02020603050405020304" pitchFamily="18" charset="0"/>
                          <a:cs typeface="Times New Roman" panose="02020603050405020304" pitchFamily="18" charset="0"/>
                        </a:rPr>
                        <a:t>Годовой налог — 28 марта следующего года;</a:t>
                      </a:r>
                    </a:p>
                    <a:p>
                      <a:pPr marL="342900" lvl="0" indent="-342900" algn="l">
                        <a:lnSpc>
                          <a:spcPct val="107000"/>
                        </a:lnSpc>
                        <a:spcAft>
                          <a:spcPts val="665"/>
                        </a:spcAft>
                        <a:buSzPts val="1000"/>
                        <a:buFont typeface="Symbol" panose="05050102010706020507" pitchFamily="18" charset="2"/>
                        <a:buChar char=""/>
                        <a:tabLst>
                          <a:tab pos="457200" algn="l"/>
                        </a:tabLst>
                      </a:pPr>
                      <a:r>
                        <a:rPr lang="ru-RU" sz="1600" dirty="0">
                          <a:effectLst/>
                          <a:latin typeface="Times New Roman" panose="02020603050405020304" pitchFamily="18" charset="0"/>
                          <a:cs typeface="Times New Roman" panose="02020603050405020304" pitchFamily="18" charset="0"/>
                        </a:rPr>
                        <a:t>за отчетный период — 28 числа месяца, следующего за этим периодом;</a:t>
                      </a:r>
                    </a:p>
                    <a:p>
                      <a:pPr marL="342900" lvl="0" indent="-342900" algn="l">
                        <a:lnSpc>
                          <a:spcPct val="107000"/>
                        </a:lnSpc>
                        <a:spcAft>
                          <a:spcPts val="665"/>
                        </a:spcAft>
                        <a:buSzPts val="1000"/>
                        <a:buFont typeface="Symbol" panose="05050102010706020507" pitchFamily="18" charset="2"/>
                        <a:buChar char=""/>
                        <a:tabLst>
                          <a:tab pos="457200" algn="l"/>
                        </a:tabLst>
                      </a:pPr>
                      <a:r>
                        <a:rPr lang="ru-RU" sz="1600" dirty="0">
                          <a:effectLst/>
                          <a:latin typeface="Times New Roman" panose="02020603050405020304" pitchFamily="18" charset="0"/>
                          <a:cs typeface="Times New Roman" panose="02020603050405020304" pitchFamily="18" charset="0"/>
                        </a:rPr>
                        <a:t>ежемесячные авансы — 28 числа каждый месяц;</a:t>
                      </a:r>
                    </a:p>
                    <a:p>
                      <a:pPr marL="342900" lvl="0" indent="-342900" algn="l">
                        <a:lnSpc>
                          <a:spcPct val="107000"/>
                        </a:lnSpc>
                        <a:spcAft>
                          <a:spcPts val="665"/>
                        </a:spcAft>
                        <a:buSzPts val="1000"/>
                        <a:buFont typeface="Symbol" panose="05050102010706020507" pitchFamily="18" charset="2"/>
                        <a:buChar char=""/>
                        <a:tabLst>
                          <a:tab pos="457200" algn="l"/>
                        </a:tabLst>
                      </a:pPr>
                      <a:r>
                        <a:rPr lang="ru-RU" sz="1600" dirty="0">
                          <a:effectLst/>
                          <a:latin typeface="Times New Roman" panose="02020603050405020304" pitchFamily="18" charset="0"/>
                          <a:cs typeface="Times New Roman" panose="02020603050405020304" pitchFamily="18" charset="0"/>
                        </a:rPr>
                        <a:t>агентский налог на прибыль — 28 числа месяца, идущего за месяцем выплаты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4"/>
                        </a:rPr>
                        <a:t>2</a:t>
                      </a:r>
                      <a:r>
                        <a:rPr lang="ru-RU" sz="1600" dirty="0">
                          <a:effectLst/>
                          <a:latin typeface="Times New Roman" panose="02020603050405020304" pitchFamily="18" charset="0"/>
                          <a:cs typeface="Times New Roman" panose="02020603050405020304" pitchFamily="18" charset="0"/>
                        </a:rPr>
                        <a:t>, п. </a:t>
                      </a:r>
                      <a:r>
                        <a:rPr lang="ru-RU" sz="1600" u="sng" dirty="0">
                          <a:effectLst/>
                          <a:latin typeface="Times New Roman" panose="02020603050405020304" pitchFamily="18" charset="0"/>
                          <a:cs typeface="Times New Roman" panose="02020603050405020304" pitchFamily="18" charset="0"/>
                          <a:hlinkClick r:id="rId5"/>
                        </a:rPr>
                        <a:t>4 </a:t>
                      </a:r>
                      <a:r>
                        <a:rPr lang="ru-RU" sz="1600" dirty="0">
                          <a:effectLst/>
                          <a:latin typeface="Times New Roman" panose="02020603050405020304" pitchFamily="18" charset="0"/>
                          <a:cs typeface="Times New Roman" panose="02020603050405020304" pitchFamily="18" charset="0"/>
                        </a:rPr>
                        <a:t>ст. 287 НК РФ в ред. 263-ФЗ, п. </a:t>
                      </a:r>
                      <a:r>
                        <a:rPr lang="ru-RU" sz="1600" u="sng" dirty="0">
                          <a:effectLst/>
                          <a:latin typeface="Times New Roman" panose="02020603050405020304" pitchFamily="18" charset="0"/>
                          <a:cs typeface="Times New Roman" panose="02020603050405020304" pitchFamily="18" charset="0"/>
                          <a:hlinkClick r:id="rId6"/>
                        </a:rPr>
                        <a:t>1</a:t>
                      </a:r>
                      <a:r>
                        <a:rPr lang="ru-RU" sz="1600" dirty="0">
                          <a:effectLst/>
                          <a:latin typeface="Times New Roman" panose="02020603050405020304" pitchFamily="18" charset="0"/>
                          <a:cs typeface="Times New Roman" panose="02020603050405020304" pitchFamily="18" charset="0"/>
                        </a:rPr>
                        <a:t> ст. 287 НК РФ</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1762479965"/>
                  </a:ext>
                </a:extLst>
              </a:tr>
            </a:tbl>
          </a:graphicData>
        </a:graphic>
      </p:graphicFrame>
    </p:spTree>
    <p:extLst>
      <p:ext uri="{BB962C8B-B14F-4D97-AF65-F5344CB8AC3E}">
        <p14:creationId xmlns:p14="http://schemas.microsoft.com/office/powerpoint/2010/main" val="15299109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6</a:t>
            </a:fld>
            <a:endParaRPr lang="ru-RU" sz="1800" dirty="0">
              <a:solidFill>
                <a:schemeClr val="bg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407863322"/>
              </p:ext>
            </p:extLst>
          </p:nvPr>
        </p:nvGraphicFramePr>
        <p:xfrm>
          <a:off x="200472" y="1268760"/>
          <a:ext cx="8784978" cy="4050570"/>
        </p:xfrm>
        <a:graphic>
          <a:graphicData uri="http://schemas.openxmlformats.org/drawingml/2006/table">
            <a:tbl>
              <a:tblPr firstRow="1" firstCol="1" bandRow="1">
                <a:tableStyleId>{F5AB1C69-6EDB-4FF4-983F-18BD219EF322}</a:tableStyleId>
              </a:tblPr>
              <a:tblGrid>
                <a:gridCol w="1152124">
                  <a:extLst>
                    <a:ext uri="{9D8B030D-6E8A-4147-A177-3AD203B41FA5}">
                      <a16:colId xmlns:a16="http://schemas.microsoft.com/office/drawing/2014/main" val="3889493287"/>
                    </a:ext>
                  </a:extLst>
                </a:gridCol>
                <a:gridCol w="2952328">
                  <a:extLst>
                    <a:ext uri="{9D8B030D-6E8A-4147-A177-3AD203B41FA5}">
                      <a16:colId xmlns:a16="http://schemas.microsoft.com/office/drawing/2014/main" val="681541493"/>
                    </a:ext>
                  </a:extLst>
                </a:gridCol>
                <a:gridCol w="3024336">
                  <a:extLst>
                    <a:ext uri="{9D8B030D-6E8A-4147-A177-3AD203B41FA5}">
                      <a16:colId xmlns:a16="http://schemas.microsoft.com/office/drawing/2014/main" val="155725826"/>
                    </a:ext>
                  </a:extLst>
                </a:gridCol>
                <a:gridCol w="1656190">
                  <a:extLst>
                    <a:ext uri="{9D8B030D-6E8A-4147-A177-3AD203B41FA5}">
                      <a16:colId xmlns:a16="http://schemas.microsoft.com/office/drawing/2014/main" val="1338385559"/>
                    </a:ext>
                  </a:extLst>
                </a:gridCol>
              </a:tblGrid>
              <a:tr h="253279">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Срок представления </a:t>
                      </a:r>
                      <a:r>
                        <a:rPr lang="ru-RU" sz="1600" dirty="0" smtClean="0">
                          <a:effectLst/>
                          <a:latin typeface="Times New Roman" panose="02020603050405020304" pitchFamily="18" charset="0"/>
                          <a:cs typeface="Times New Roman" panose="02020603050405020304" pitchFamily="18" charset="0"/>
                        </a:rPr>
                        <a:t>отчетности </a:t>
                      </a:r>
                      <a:r>
                        <a:rPr lang="ru-RU" sz="1600" dirty="0" smtClean="0">
                          <a:effectLst/>
                          <a:latin typeface="Times New Roman" panose="02020603050405020304" pitchFamily="18" charset="0"/>
                          <a:cs typeface="Times New Roman" panose="02020603050405020304" pitchFamily="18" charset="0"/>
                        </a:rPr>
                        <a:t>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Крайний срок уплаты 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a:effectLst/>
                          <a:latin typeface="Times New Roman" panose="02020603050405020304" pitchFamily="18" charset="0"/>
                          <a:cs typeface="Times New Roman" panose="02020603050405020304" pitchFamily="18" charset="0"/>
                        </a:rPr>
                        <a:t>Основание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extLst>
                  <a:ext uri="{0D108BD9-81ED-4DB2-BD59-A6C34878D82A}">
                    <a16:rowId xmlns:a16="http://schemas.microsoft.com/office/drawing/2014/main" val="1866725517"/>
                  </a:ext>
                </a:extLst>
              </a:tr>
              <a:tr h="1010800">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НДФЛ</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solidFill>
                            <a:schemeClr val="tx1"/>
                          </a:solidFill>
                          <a:effectLst/>
                          <a:latin typeface="Times New Roman" panose="02020603050405020304" pitchFamily="18" charset="0"/>
                          <a:cs typeface="Times New Roman" panose="02020603050405020304" pitchFamily="18" charset="0"/>
                        </a:rPr>
                        <a:t>Годовая форма — 25 февраля следующего года;</a:t>
                      </a:r>
                    </a:p>
                    <a:p>
                      <a:pPr algn="l">
                        <a:lnSpc>
                          <a:spcPct val="107000"/>
                        </a:lnSpc>
                        <a:spcAft>
                          <a:spcPts val="665"/>
                        </a:spcAft>
                      </a:pPr>
                      <a:r>
                        <a:rPr lang="ru-RU" sz="1600" dirty="0">
                          <a:solidFill>
                            <a:schemeClr val="tx1"/>
                          </a:solidFill>
                          <a:effectLst/>
                          <a:latin typeface="Times New Roman" panose="02020603050405020304" pitchFamily="18" charset="0"/>
                          <a:cs typeface="Times New Roman" panose="02020603050405020304" pitchFamily="18" charset="0"/>
                        </a:rPr>
                        <a:t>отчетная форма — 25 числа месяца, следующего за кварталом, полугодием, 9 месяцами.</a:t>
                      </a:r>
                    </a:p>
                    <a:p>
                      <a:pPr algn="l">
                        <a:lnSpc>
                          <a:spcPct val="107000"/>
                        </a:lnSpc>
                        <a:spcAft>
                          <a:spcPts val="800"/>
                        </a:spcAft>
                      </a:pPr>
                      <a:r>
                        <a:rPr lang="ru-RU" sz="16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800"/>
                        </a:spcAft>
                      </a:pPr>
                      <a:r>
                        <a:rPr lang="ru-RU" sz="1600" dirty="0">
                          <a:solidFill>
                            <a:schemeClr val="tx1"/>
                          </a:solidFill>
                          <a:effectLst/>
                          <a:latin typeface="Times New Roman" panose="02020603050405020304" pitchFamily="18" charset="0"/>
                          <a:cs typeface="Times New Roman" panose="02020603050405020304" pitchFamily="18" charset="0"/>
                        </a:rPr>
                        <a:t>28 числа месяца, следующего за истекшим периодом. Есть особенности — о них поговорим ниже</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800"/>
                        </a:spcAft>
                      </a:pPr>
                      <a:r>
                        <a:rPr lang="ru-RU" sz="1600" dirty="0">
                          <a:solidFill>
                            <a:schemeClr val="tx1"/>
                          </a:solidFill>
                          <a:effectLst/>
                          <a:latin typeface="Times New Roman" panose="02020603050405020304" pitchFamily="18" charset="0"/>
                          <a:cs typeface="Times New Roman" panose="02020603050405020304" pitchFamily="18" charset="0"/>
                        </a:rPr>
                        <a:t>п. </a:t>
                      </a:r>
                      <a:r>
                        <a:rPr lang="ru-RU" sz="1600" u="sng" dirty="0" smtClean="0">
                          <a:solidFill>
                            <a:schemeClr val="tx1"/>
                          </a:solidFill>
                          <a:effectLst/>
                          <a:latin typeface="Times New Roman" panose="02020603050405020304" pitchFamily="18" charset="0"/>
                          <a:cs typeface="Times New Roman" panose="02020603050405020304" pitchFamily="18" charset="0"/>
                        </a:rPr>
                        <a:t>6 ст</a:t>
                      </a:r>
                      <a:r>
                        <a:rPr lang="ru-RU" sz="1600" dirty="0" smtClean="0">
                          <a:solidFill>
                            <a:schemeClr val="tx1"/>
                          </a:solidFill>
                          <a:effectLst/>
                          <a:latin typeface="Times New Roman" panose="02020603050405020304" pitchFamily="18" charset="0"/>
                          <a:cs typeface="Times New Roman" panose="02020603050405020304" pitchFamily="18" charset="0"/>
                        </a:rPr>
                        <a:t>. </a:t>
                      </a:r>
                      <a:r>
                        <a:rPr lang="ru-RU" sz="1600" dirty="0">
                          <a:solidFill>
                            <a:schemeClr val="tx1"/>
                          </a:solidFill>
                          <a:effectLst/>
                          <a:latin typeface="Times New Roman" panose="02020603050405020304" pitchFamily="18" charset="0"/>
                          <a:cs typeface="Times New Roman" panose="02020603050405020304" pitchFamily="18" charset="0"/>
                        </a:rPr>
                        <a:t>226 НК РФ в ред. 263-ФЗ</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3477678846"/>
                  </a:ext>
                </a:extLst>
              </a:tr>
              <a:tr h="798602">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Страховые взносы</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800"/>
                        </a:spcAft>
                      </a:pPr>
                      <a:r>
                        <a:rPr lang="ru-RU" sz="1600" u="none" strike="noStrike" dirty="0" smtClean="0">
                          <a:solidFill>
                            <a:schemeClr val="tx1"/>
                          </a:solidFill>
                          <a:effectLst/>
                          <a:latin typeface="Times New Roman" panose="02020603050405020304" pitchFamily="18" charset="0"/>
                          <a:cs typeface="Times New Roman" panose="02020603050405020304" pitchFamily="18" charset="0"/>
                        </a:rPr>
                        <a:t>Расчет по страховым взносам  25 числа месяца, идущего за кварталом, полугодием, 9 месяцами и годом</a:t>
                      </a:r>
                    </a:p>
                    <a:p>
                      <a:pPr algn="l">
                        <a:lnSpc>
                          <a:spcPct val="107000"/>
                        </a:lnSpc>
                        <a:spcAft>
                          <a:spcPts val="800"/>
                        </a:spcAft>
                      </a:pPr>
                      <a:r>
                        <a:rPr lang="ru-RU" sz="1600" dirty="0">
                          <a:solidFill>
                            <a:schemeClr val="tx1"/>
                          </a:solidFill>
                          <a:effectLst/>
                          <a:latin typeface="Times New Roman" panose="02020603050405020304" pitchFamily="18" charset="0"/>
                          <a:cs typeface="Times New Roman" panose="02020603050405020304" pitchFamily="18" charset="0"/>
                        </a:rPr>
                        <a:t> </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800"/>
                        </a:spcAft>
                      </a:pPr>
                      <a:r>
                        <a:rPr lang="ru-RU" sz="1600" dirty="0">
                          <a:solidFill>
                            <a:schemeClr val="tx1"/>
                          </a:solidFill>
                          <a:effectLst/>
                          <a:latin typeface="Times New Roman" panose="02020603050405020304" pitchFamily="18" charset="0"/>
                          <a:cs typeface="Times New Roman" panose="02020603050405020304" pitchFamily="18" charset="0"/>
                        </a:rPr>
                        <a:t>28 числа месяца, следующего за прошедшим месяцем</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800"/>
                        </a:spcAft>
                      </a:pPr>
                      <a:r>
                        <a:rPr lang="ru-RU" sz="1600" dirty="0" smtClean="0">
                          <a:solidFill>
                            <a:schemeClr val="tx1"/>
                          </a:solidFill>
                          <a:effectLst/>
                          <a:latin typeface="Times New Roman" panose="02020603050405020304" pitchFamily="18" charset="0"/>
                          <a:cs typeface="Times New Roman" panose="02020603050405020304" pitchFamily="18" charset="0"/>
                        </a:rPr>
                        <a:t>п. 3</a:t>
                      </a:r>
                      <a:r>
                        <a:rPr lang="ru-RU" sz="1600" dirty="0">
                          <a:solidFill>
                            <a:schemeClr val="tx1"/>
                          </a:solidFill>
                          <a:effectLst/>
                          <a:latin typeface="Times New Roman" panose="02020603050405020304" pitchFamily="18" charset="0"/>
                          <a:cs typeface="Times New Roman" panose="02020603050405020304" pitchFamily="18" charset="0"/>
                        </a:rPr>
                        <a:t> ст. 431 НК РФ в ред. 263-ФЗ</a:t>
                      </a:r>
                      <a:endParaRPr lang="ru-RU"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2332376273"/>
                  </a:ext>
                </a:extLst>
              </a:tr>
            </a:tbl>
          </a:graphicData>
        </a:graphic>
      </p:graphicFrame>
    </p:spTree>
    <p:extLst>
      <p:ext uri="{BB962C8B-B14F-4D97-AF65-F5344CB8AC3E}">
        <p14:creationId xmlns:p14="http://schemas.microsoft.com/office/powerpoint/2010/main" val="38706841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7</a:t>
            </a:fld>
            <a:endParaRPr lang="ru-RU" sz="1800" dirty="0">
              <a:solidFill>
                <a:schemeClr val="bg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524004881"/>
              </p:ext>
            </p:extLst>
          </p:nvPr>
        </p:nvGraphicFramePr>
        <p:xfrm>
          <a:off x="338665" y="1340768"/>
          <a:ext cx="8784978" cy="3836695"/>
        </p:xfrm>
        <a:graphic>
          <a:graphicData uri="http://schemas.openxmlformats.org/drawingml/2006/table">
            <a:tbl>
              <a:tblPr firstRow="1" firstCol="1" bandRow="1">
                <a:tableStyleId>{F5AB1C69-6EDB-4FF4-983F-18BD219EF322}</a:tableStyleId>
              </a:tblPr>
              <a:tblGrid>
                <a:gridCol w="1656184">
                  <a:extLst>
                    <a:ext uri="{9D8B030D-6E8A-4147-A177-3AD203B41FA5}">
                      <a16:colId xmlns:a16="http://schemas.microsoft.com/office/drawing/2014/main" val="3889493287"/>
                    </a:ext>
                  </a:extLst>
                </a:gridCol>
                <a:gridCol w="1800200">
                  <a:extLst>
                    <a:ext uri="{9D8B030D-6E8A-4147-A177-3AD203B41FA5}">
                      <a16:colId xmlns:a16="http://schemas.microsoft.com/office/drawing/2014/main" val="681541493"/>
                    </a:ext>
                  </a:extLst>
                </a:gridCol>
                <a:gridCol w="3672408">
                  <a:extLst>
                    <a:ext uri="{9D8B030D-6E8A-4147-A177-3AD203B41FA5}">
                      <a16:colId xmlns:a16="http://schemas.microsoft.com/office/drawing/2014/main" val="155725826"/>
                    </a:ext>
                  </a:extLst>
                </a:gridCol>
                <a:gridCol w="1656186">
                  <a:extLst>
                    <a:ext uri="{9D8B030D-6E8A-4147-A177-3AD203B41FA5}">
                      <a16:colId xmlns:a16="http://schemas.microsoft.com/office/drawing/2014/main" val="1338385559"/>
                    </a:ext>
                  </a:extLst>
                </a:gridCol>
              </a:tblGrid>
              <a:tr h="253279">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Срок представления </a:t>
                      </a:r>
                      <a:r>
                        <a:rPr lang="ru-RU" sz="1600" dirty="0" smtClean="0">
                          <a:effectLst/>
                          <a:latin typeface="Times New Roman" panose="02020603050405020304" pitchFamily="18" charset="0"/>
                          <a:cs typeface="Times New Roman" panose="02020603050405020304" pitchFamily="18" charset="0"/>
                        </a:rPr>
                        <a:t>отчетности </a:t>
                      </a:r>
                      <a:r>
                        <a:rPr lang="ru-RU" sz="1600" dirty="0" smtClean="0">
                          <a:effectLst/>
                          <a:latin typeface="Times New Roman" panose="02020603050405020304" pitchFamily="18" charset="0"/>
                          <a:cs typeface="Times New Roman" panose="02020603050405020304" pitchFamily="18" charset="0"/>
                        </a:rPr>
                        <a:t>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Крайний срок уплаты 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a:effectLst/>
                          <a:latin typeface="Times New Roman" panose="02020603050405020304" pitchFamily="18" charset="0"/>
                          <a:cs typeface="Times New Roman" panose="02020603050405020304" pitchFamily="18" charset="0"/>
                        </a:rPr>
                        <a:t>Основание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extLst>
                  <a:ext uri="{0D108BD9-81ED-4DB2-BD59-A6C34878D82A}">
                    <a16:rowId xmlns:a16="http://schemas.microsoft.com/office/drawing/2014/main" val="1866725517"/>
                  </a:ext>
                </a:extLst>
              </a:tr>
              <a:tr h="880877">
                <a:tc>
                  <a:txBody>
                    <a:bodyPr/>
                    <a:lstStyle/>
                    <a:p>
                      <a:pPr algn="l">
                        <a:lnSpc>
                          <a:spcPct val="107000"/>
                        </a:lnSpc>
                        <a:spcAft>
                          <a:spcPts val="800"/>
                        </a:spcAft>
                      </a:pPr>
                      <a:r>
                        <a:rPr lang="ru-RU" sz="1600" b="1" kern="1200" dirty="0">
                          <a:solidFill>
                            <a:schemeClr val="lt1"/>
                          </a:solidFill>
                          <a:effectLst/>
                          <a:latin typeface="Times New Roman" panose="02020603050405020304" pitchFamily="18" charset="0"/>
                          <a:ea typeface="+mn-ea"/>
                          <a:cs typeface="Times New Roman" panose="02020603050405020304" pitchFamily="18" charset="0"/>
                        </a:rPr>
                        <a:t>Транспортный и земельный налоги, налог на имущество организаций</a:t>
                      </a: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не позднее 25 числа месяца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Годовой налог — 28 февраля года, следующего за предыдущим годом;</a:t>
                      </a:r>
                    </a:p>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авансы — 28 числа месяца, идущего за отчетным периодом (новая редакция п. 1 ст. 363 НК РФ; п. 1 ст. 383 НК РФ; п. 1 ст. 397 НК РФ)</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3"/>
                        </a:rPr>
                        <a:t>1</a:t>
                      </a:r>
                      <a:r>
                        <a:rPr lang="ru-RU" sz="1600" dirty="0">
                          <a:effectLst/>
                          <a:latin typeface="Times New Roman" panose="02020603050405020304" pitchFamily="18" charset="0"/>
                          <a:cs typeface="Times New Roman" panose="02020603050405020304" pitchFamily="18" charset="0"/>
                        </a:rPr>
                        <a:t> ст. 363, п. </a:t>
                      </a:r>
                      <a:r>
                        <a:rPr lang="ru-RU" sz="1600" u="sng" dirty="0">
                          <a:effectLst/>
                          <a:latin typeface="Times New Roman" panose="02020603050405020304" pitchFamily="18" charset="0"/>
                          <a:cs typeface="Times New Roman" panose="02020603050405020304" pitchFamily="18" charset="0"/>
                          <a:hlinkClick r:id="rId4"/>
                        </a:rPr>
                        <a:t>1</a:t>
                      </a:r>
                      <a:r>
                        <a:rPr lang="ru-RU" sz="1600" dirty="0">
                          <a:effectLst/>
                          <a:latin typeface="Times New Roman" panose="02020603050405020304" pitchFamily="18" charset="0"/>
                          <a:cs typeface="Times New Roman" panose="02020603050405020304" pitchFamily="18" charset="0"/>
                        </a:rPr>
                        <a:t> ст. 383, п. </a:t>
                      </a:r>
                      <a:r>
                        <a:rPr lang="ru-RU" sz="1600" u="sng" dirty="0">
                          <a:effectLst/>
                          <a:latin typeface="Times New Roman" panose="02020603050405020304" pitchFamily="18" charset="0"/>
                          <a:cs typeface="Times New Roman" panose="02020603050405020304" pitchFamily="18" charset="0"/>
                          <a:hlinkClick r:id="rId5"/>
                        </a:rPr>
                        <a:t>1</a:t>
                      </a:r>
                      <a:r>
                        <a:rPr lang="ru-RU" sz="1600" dirty="0">
                          <a:effectLst/>
                          <a:latin typeface="Times New Roman" panose="02020603050405020304" pitchFamily="18" charset="0"/>
                          <a:cs typeface="Times New Roman" panose="02020603050405020304" pitchFamily="18" charset="0"/>
                        </a:rPr>
                        <a:t> ст. 397 НК РФ в ред. 263-ФЗ</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1389736591"/>
                  </a:ext>
                </a:extLst>
              </a:tr>
              <a:tr h="1045631">
                <a:tc>
                  <a:txBody>
                    <a:bodyPr/>
                    <a:lstStyle/>
                    <a:p>
                      <a:pPr algn="l">
                        <a:lnSpc>
                          <a:spcPct val="107000"/>
                        </a:lnSpc>
                        <a:spcAft>
                          <a:spcPts val="800"/>
                        </a:spcAft>
                      </a:pPr>
                      <a:r>
                        <a:rPr lang="ru-RU" sz="1600" b="1" kern="1200" dirty="0">
                          <a:solidFill>
                            <a:schemeClr val="lt1"/>
                          </a:solidFill>
                          <a:effectLst/>
                          <a:latin typeface="Times New Roman" panose="02020603050405020304" pitchFamily="18" charset="0"/>
                          <a:ea typeface="+mn-ea"/>
                          <a:cs typeface="Times New Roman" panose="02020603050405020304" pitchFamily="18" charset="0"/>
                        </a:rPr>
                        <a:t>Акцизы (общий порядок)</a:t>
                      </a:r>
                    </a:p>
                  </a:txBody>
                  <a:tcPr marL="37397" marR="37397" marT="40435" marB="40435">
                    <a:solidFill>
                      <a:srgbClr val="066A36"/>
                    </a:solidFill>
                  </a:tcPr>
                </a:tc>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25 числа месяца, идущего за прошедшим месяцем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28 числа следующего месяца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6"/>
                        </a:rPr>
                        <a:t>3 </a:t>
                      </a:r>
                      <a:r>
                        <a:rPr lang="ru-RU" sz="1600" dirty="0">
                          <a:effectLst/>
                          <a:latin typeface="Times New Roman" panose="02020603050405020304" pitchFamily="18" charset="0"/>
                          <a:cs typeface="Times New Roman" panose="02020603050405020304" pitchFamily="18" charset="0"/>
                        </a:rPr>
                        <a:t>ст. 204 НК РФ в ред. 263-ФЗ</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1257430552"/>
                  </a:ext>
                </a:extLst>
              </a:tr>
            </a:tbl>
          </a:graphicData>
        </a:graphic>
      </p:graphicFrame>
    </p:spTree>
    <p:extLst>
      <p:ext uri="{BB962C8B-B14F-4D97-AF65-F5344CB8AC3E}">
        <p14:creationId xmlns:p14="http://schemas.microsoft.com/office/powerpoint/2010/main" val="37202594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8</a:t>
            </a:fld>
            <a:endParaRPr lang="ru-RU" sz="1800" dirty="0">
              <a:solidFill>
                <a:schemeClr val="bg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409852981"/>
              </p:ext>
            </p:extLst>
          </p:nvPr>
        </p:nvGraphicFramePr>
        <p:xfrm>
          <a:off x="272480" y="1556792"/>
          <a:ext cx="8784978" cy="3313921"/>
        </p:xfrm>
        <a:graphic>
          <a:graphicData uri="http://schemas.openxmlformats.org/drawingml/2006/table">
            <a:tbl>
              <a:tblPr firstRow="1" firstCol="1" bandRow="1">
                <a:tableStyleId>{F5AB1C69-6EDB-4FF4-983F-18BD219EF322}</a:tableStyleId>
              </a:tblPr>
              <a:tblGrid>
                <a:gridCol w="1512168">
                  <a:extLst>
                    <a:ext uri="{9D8B030D-6E8A-4147-A177-3AD203B41FA5}">
                      <a16:colId xmlns:a16="http://schemas.microsoft.com/office/drawing/2014/main" val="3889493287"/>
                    </a:ext>
                  </a:extLst>
                </a:gridCol>
                <a:gridCol w="2304256">
                  <a:extLst>
                    <a:ext uri="{9D8B030D-6E8A-4147-A177-3AD203B41FA5}">
                      <a16:colId xmlns:a16="http://schemas.microsoft.com/office/drawing/2014/main" val="681541493"/>
                    </a:ext>
                  </a:extLst>
                </a:gridCol>
                <a:gridCol w="2952328">
                  <a:extLst>
                    <a:ext uri="{9D8B030D-6E8A-4147-A177-3AD203B41FA5}">
                      <a16:colId xmlns:a16="http://schemas.microsoft.com/office/drawing/2014/main" val="155725826"/>
                    </a:ext>
                  </a:extLst>
                </a:gridCol>
                <a:gridCol w="2016226">
                  <a:extLst>
                    <a:ext uri="{9D8B030D-6E8A-4147-A177-3AD203B41FA5}">
                      <a16:colId xmlns:a16="http://schemas.microsoft.com/office/drawing/2014/main" val="1338385559"/>
                    </a:ext>
                  </a:extLst>
                </a:gridCol>
              </a:tblGrid>
              <a:tr h="253279">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Срок представления </a:t>
                      </a:r>
                      <a:r>
                        <a:rPr lang="ru-RU" sz="1600" dirty="0" smtClean="0">
                          <a:effectLst/>
                          <a:latin typeface="Times New Roman" panose="02020603050405020304" pitchFamily="18" charset="0"/>
                          <a:cs typeface="Times New Roman" panose="02020603050405020304" pitchFamily="18" charset="0"/>
                        </a:rPr>
                        <a:t>отчетности </a:t>
                      </a:r>
                      <a:r>
                        <a:rPr lang="ru-RU" sz="1600" dirty="0" smtClean="0">
                          <a:effectLst/>
                          <a:latin typeface="Times New Roman" panose="02020603050405020304" pitchFamily="18" charset="0"/>
                          <a:cs typeface="Times New Roman" panose="02020603050405020304" pitchFamily="18" charset="0"/>
                        </a:rPr>
                        <a:t>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Крайний срок уплаты 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a:effectLst/>
                          <a:latin typeface="Times New Roman" panose="02020603050405020304" pitchFamily="18" charset="0"/>
                          <a:cs typeface="Times New Roman" panose="02020603050405020304" pitchFamily="18" charset="0"/>
                        </a:rPr>
                        <a:t>Основание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extLst>
                  <a:ext uri="{0D108BD9-81ED-4DB2-BD59-A6C34878D82A}">
                    <a16:rowId xmlns:a16="http://schemas.microsoft.com/office/drawing/2014/main" val="1866725517"/>
                  </a:ext>
                </a:extLst>
              </a:tr>
              <a:tr h="731694">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УСН, уплачиваемый организациями</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Компании — 25 марта года, следующего за прошедшим годом:</a:t>
                      </a:r>
                    </a:p>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ИП — 25 апреля года, следующего за прошедшим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Организации — 28 марта года, следующего за предыдущим годом;</a:t>
                      </a:r>
                    </a:p>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ИП — 28 апреля года, следующего за предыдущим годом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3"/>
                        </a:rPr>
                        <a:t>7</a:t>
                      </a:r>
                      <a:r>
                        <a:rPr lang="ru-RU" sz="1600" dirty="0">
                          <a:effectLst/>
                          <a:latin typeface="Times New Roman" panose="02020603050405020304" pitchFamily="18" charset="0"/>
                          <a:cs typeface="Times New Roman" panose="02020603050405020304" pitchFamily="18" charset="0"/>
                        </a:rPr>
                        <a:t> ст. 346.21 НК РФ в ред. 263-ФЗ</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2138519736"/>
                  </a:ext>
                </a:extLst>
              </a:tr>
              <a:tr h="551815">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ЕСХН</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25 марта года, идущего за истекшим налоговым периодом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Годовой налог — 28 марта года, следующего за прошедшим;</a:t>
                      </a:r>
                    </a:p>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аванс за полугодие — 25 июля</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4"/>
                        </a:rPr>
                        <a:t>5</a:t>
                      </a:r>
                      <a:r>
                        <a:rPr lang="ru-RU" sz="1600" dirty="0">
                          <a:effectLst/>
                          <a:latin typeface="Times New Roman" panose="02020603050405020304" pitchFamily="18" charset="0"/>
                          <a:cs typeface="Times New Roman" panose="02020603050405020304" pitchFamily="18" charset="0"/>
                        </a:rPr>
                        <a:t> ст. 346.9 НК РФ в ред. 263-ФЗ, п. </a:t>
                      </a:r>
                      <a:r>
                        <a:rPr lang="ru-RU" sz="1600" u="sng" dirty="0">
                          <a:effectLst/>
                          <a:latin typeface="Times New Roman" panose="02020603050405020304" pitchFamily="18" charset="0"/>
                          <a:cs typeface="Times New Roman" panose="02020603050405020304" pitchFamily="18" charset="0"/>
                          <a:hlinkClick r:id="rId5"/>
                        </a:rPr>
                        <a:t>2</a:t>
                      </a:r>
                      <a:r>
                        <a:rPr lang="ru-RU" sz="1600" dirty="0">
                          <a:effectLst/>
                          <a:latin typeface="Times New Roman" panose="02020603050405020304" pitchFamily="18" charset="0"/>
                          <a:cs typeface="Times New Roman" panose="02020603050405020304" pitchFamily="18" charset="0"/>
                        </a:rPr>
                        <a:t> ст. 346.9 НК РФ</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1128141308"/>
                  </a:ext>
                </a:extLst>
              </a:tr>
            </a:tbl>
          </a:graphicData>
        </a:graphic>
      </p:graphicFrame>
    </p:spTree>
    <p:extLst>
      <p:ext uri="{BB962C8B-B14F-4D97-AF65-F5344CB8AC3E}">
        <p14:creationId xmlns:p14="http://schemas.microsoft.com/office/powerpoint/2010/main" val="460888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421516" y="0"/>
            <a:ext cx="500034" cy="6858000"/>
          </a:xfrm>
          <a:prstGeom prst="rect">
            <a:avLst/>
          </a:pr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6" name="Полилиния 5"/>
          <p:cNvSpPr/>
          <p:nvPr/>
        </p:nvSpPr>
        <p:spPr>
          <a:xfrm>
            <a:off x="9421516" y="285728"/>
            <a:ext cx="500034" cy="642966"/>
          </a:xfrm>
          <a:custGeom>
            <a:avLst/>
            <a:gdLst>
              <a:gd name="connsiteX0" fmla="*/ 0 w 500034"/>
              <a:gd name="connsiteY0" fmla="*/ 0 h 500066"/>
              <a:gd name="connsiteX1" fmla="*/ 500034 w 500034"/>
              <a:gd name="connsiteY1" fmla="*/ 0 h 500066"/>
              <a:gd name="connsiteX2" fmla="*/ 500034 w 500034"/>
              <a:gd name="connsiteY2" fmla="*/ 500066 h 500066"/>
              <a:gd name="connsiteX3" fmla="*/ 0 w 500034"/>
              <a:gd name="connsiteY3" fmla="*/ 500066 h 500066"/>
              <a:gd name="connsiteX4" fmla="*/ 0 w 500034"/>
              <a:gd name="connsiteY4" fmla="*/ 0 h 500066"/>
              <a:gd name="connsiteX0" fmla="*/ 0 w 500034"/>
              <a:gd name="connsiteY0" fmla="*/ 142900 h 642966"/>
              <a:gd name="connsiteX1" fmla="*/ 500034 w 500034"/>
              <a:gd name="connsiteY1" fmla="*/ 0 h 642966"/>
              <a:gd name="connsiteX2" fmla="*/ 500034 w 500034"/>
              <a:gd name="connsiteY2" fmla="*/ 642966 h 642966"/>
              <a:gd name="connsiteX3" fmla="*/ 0 w 500034"/>
              <a:gd name="connsiteY3" fmla="*/ 642966 h 642966"/>
              <a:gd name="connsiteX4" fmla="*/ 0 w 500034"/>
              <a:gd name="connsiteY4" fmla="*/ 142900 h 642966"/>
              <a:gd name="connsiteX0" fmla="*/ 0 w 500034"/>
              <a:gd name="connsiteY0" fmla="*/ 142900 h 642966"/>
              <a:gd name="connsiteX1" fmla="*/ 500034 w 500034"/>
              <a:gd name="connsiteY1" fmla="*/ 0 h 642966"/>
              <a:gd name="connsiteX2" fmla="*/ 500034 w 500034"/>
              <a:gd name="connsiteY2" fmla="*/ 500066 h 642966"/>
              <a:gd name="connsiteX3" fmla="*/ 0 w 500034"/>
              <a:gd name="connsiteY3" fmla="*/ 642966 h 642966"/>
              <a:gd name="connsiteX4" fmla="*/ 0 w 500034"/>
              <a:gd name="connsiteY4" fmla="*/ 142900 h 642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034" h="642966">
                <a:moveTo>
                  <a:pt x="0" y="142900"/>
                </a:moveTo>
                <a:lnTo>
                  <a:pt x="500034" y="0"/>
                </a:lnTo>
                <a:lnTo>
                  <a:pt x="500034" y="500066"/>
                </a:lnTo>
                <a:lnTo>
                  <a:pt x="0" y="642966"/>
                </a:lnTo>
                <a:lnTo>
                  <a:pt x="0" y="142900"/>
                </a:lnTo>
                <a:close/>
              </a:path>
            </a:pathLst>
          </a:custGeom>
          <a:solidFill>
            <a:srgbClr val="066A36">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solidFill>
                <a:srgbClr val="077A3E"/>
              </a:solidFill>
            </a:endParaRPr>
          </a:p>
        </p:txBody>
      </p:sp>
      <p:sp>
        <p:nvSpPr>
          <p:cNvPr id="7" name="Номер слайда 4"/>
          <p:cNvSpPr txBox="1">
            <a:spLocks/>
          </p:cNvSpPr>
          <p:nvPr/>
        </p:nvSpPr>
        <p:spPr>
          <a:xfrm>
            <a:off x="9129466" y="424652"/>
            <a:ext cx="720080" cy="365125"/>
          </a:xfrm>
          <a:prstGeom prst="rect">
            <a:avLst/>
          </a:prstGeom>
        </p:spPr>
        <p:txBody>
          <a:bodyPr vert="horz" lIns="107287" tIns="53643" rIns="107287" bIns="53643" rtlCol="0" anchor="ctr"/>
          <a:lstStyle>
            <a:defPPr>
              <a:defRPr lang="ru-RU"/>
            </a:defPPr>
            <a:lvl1pPr marL="0" algn="r" defTabSz="1072866" rtl="0" eaLnBrk="1" latinLnBrk="0" hangingPunct="1">
              <a:defRPr sz="1400" kern="1200">
                <a:solidFill>
                  <a:schemeClr val="tx1">
                    <a:tint val="75000"/>
                  </a:schemeClr>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a:lstStyle>
          <a:p>
            <a:fld id="{5F53519C-0CE3-44B1-B799-270989D9C225}" type="slidenum">
              <a:rPr lang="ru-RU" sz="1800" smtClean="0">
                <a:solidFill>
                  <a:schemeClr val="bg1"/>
                </a:solidFill>
              </a:rPr>
              <a:pPr/>
              <a:t>9</a:t>
            </a:fld>
            <a:endParaRPr lang="ru-RU" sz="1800" dirty="0">
              <a:solidFill>
                <a:schemeClr val="bg1"/>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409852981"/>
              </p:ext>
            </p:extLst>
          </p:nvPr>
        </p:nvGraphicFramePr>
        <p:xfrm>
          <a:off x="272480" y="1556792"/>
          <a:ext cx="8784978" cy="3313921"/>
        </p:xfrm>
        <a:graphic>
          <a:graphicData uri="http://schemas.openxmlformats.org/drawingml/2006/table">
            <a:tbl>
              <a:tblPr firstRow="1" firstCol="1" bandRow="1">
                <a:tableStyleId>{F5AB1C69-6EDB-4FF4-983F-18BD219EF322}</a:tableStyleId>
              </a:tblPr>
              <a:tblGrid>
                <a:gridCol w="1512168">
                  <a:extLst>
                    <a:ext uri="{9D8B030D-6E8A-4147-A177-3AD203B41FA5}">
                      <a16:colId xmlns:a16="http://schemas.microsoft.com/office/drawing/2014/main" val="3889493287"/>
                    </a:ext>
                  </a:extLst>
                </a:gridCol>
                <a:gridCol w="2304256">
                  <a:extLst>
                    <a:ext uri="{9D8B030D-6E8A-4147-A177-3AD203B41FA5}">
                      <a16:colId xmlns:a16="http://schemas.microsoft.com/office/drawing/2014/main" val="681541493"/>
                    </a:ext>
                  </a:extLst>
                </a:gridCol>
                <a:gridCol w="2952328">
                  <a:extLst>
                    <a:ext uri="{9D8B030D-6E8A-4147-A177-3AD203B41FA5}">
                      <a16:colId xmlns:a16="http://schemas.microsoft.com/office/drawing/2014/main" val="155725826"/>
                    </a:ext>
                  </a:extLst>
                </a:gridCol>
                <a:gridCol w="2016226">
                  <a:extLst>
                    <a:ext uri="{9D8B030D-6E8A-4147-A177-3AD203B41FA5}">
                      <a16:colId xmlns:a16="http://schemas.microsoft.com/office/drawing/2014/main" val="1338385559"/>
                    </a:ext>
                  </a:extLst>
                </a:gridCol>
              </a:tblGrid>
              <a:tr h="253279">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Налог</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Срок представления </a:t>
                      </a:r>
                      <a:r>
                        <a:rPr lang="ru-RU" sz="1600" dirty="0" smtClean="0">
                          <a:effectLst/>
                          <a:latin typeface="Times New Roman" panose="02020603050405020304" pitchFamily="18" charset="0"/>
                          <a:cs typeface="Times New Roman" panose="02020603050405020304" pitchFamily="18" charset="0"/>
                        </a:rPr>
                        <a:t>отчетности </a:t>
                      </a:r>
                      <a:r>
                        <a:rPr lang="ru-RU" sz="1600" dirty="0" smtClean="0">
                          <a:effectLst/>
                          <a:latin typeface="Times New Roman" panose="02020603050405020304" pitchFamily="18" charset="0"/>
                          <a:cs typeface="Times New Roman" panose="02020603050405020304" pitchFamily="18" charset="0"/>
                        </a:rPr>
                        <a:t>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rgbClr val="066A36"/>
                    </a:solidFill>
                  </a:tcPr>
                </a:tc>
                <a:tc>
                  <a:txBody>
                    <a:bodyPr/>
                    <a:lstStyle/>
                    <a:p>
                      <a:pPr algn="ctr">
                        <a:lnSpc>
                          <a:spcPct val="107000"/>
                        </a:lnSpc>
                        <a:spcAft>
                          <a:spcPts val="2000"/>
                        </a:spcAft>
                      </a:pPr>
                      <a:r>
                        <a:rPr lang="ru-RU" sz="1600" dirty="0">
                          <a:effectLst/>
                          <a:latin typeface="Times New Roman" panose="02020603050405020304" pitchFamily="18" charset="0"/>
                          <a:cs typeface="Times New Roman" panose="02020603050405020304" pitchFamily="18" charset="0"/>
                        </a:rPr>
                        <a:t>Крайний срок уплаты с 2023 года</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tc>
                  <a:txBody>
                    <a:bodyPr/>
                    <a:lstStyle/>
                    <a:p>
                      <a:pPr algn="ctr">
                        <a:lnSpc>
                          <a:spcPct val="107000"/>
                        </a:lnSpc>
                        <a:spcAft>
                          <a:spcPts val="2000"/>
                        </a:spcAft>
                      </a:pPr>
                      <a:r>
                        <a:rPr lang="ru-RU" sz="1600">
                          <a:effectLst/>
                          <a:latin typeface="Times New Roman" panose="02020603050405020304" pitchFamily="18" charset="0"/>
                          <a:cs typeface="Times New Roman" panose="02020603050405020304" pitchFamily="18" charset="0"/>
                        </a:rPr>
                        <a:t>Основание</a:t>
                      </a:r>
                      <a:endParaRPr lang="ru-RU"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8149" marR="48149" marT="52122" marB="52122">
                    <a:solidFill>
                      <a:srgbClr val="066A36"/>
                    </a:solidFill>
                  </a:tcPr>
                </a:tc>
                <a:extLst>
                  <a:ext uri="{0D108BD9-81ED-4DB2-BD59-A6C34878D82A}">
                    <a16:rowId xmlns:a16="http://schemas.microsoft.com/office/drawing/2014/main" val="1866725517"/>
                  </a:ext>
                </a:extLst>
              </a:tr>
              <a:tr h="731694">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УСН, уплачиваемый организациями</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Компании — 25 марта года, следующего за прошедшим годом:</a:t>
                      </a:r>
                    </a:p>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ИП — 25 апреля года, следующего за прошедшим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Организации — 28 марта года, следующего за предыдущим годом;</a:t>
                      </a:r>
                    </a:p>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ИП — 28 апреля года, следующего за предыдущим годом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3"/>
                        </a:rPr>
                        <a:t>7</a:t>
                      </a:r>
                      <a:r>
                        <a:rPr lang="ru-RU" sz="1600" dirty="0">
                          <a:effectLst/>
                          <a:latin typeface="Times New Roman" panose="02020603050405020304" pitchFamily="18" charset="0"/>
                          <a:cs typeface="Times New Roman" panose="02020603050405020304" pitchFamily="18" charset="0"/>
                        </a:rPr>
                        <a:t> ст. 346.21 НК РФ в ред. 263-ФЗ</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2138519736"/>
                  </a:ext>
                </a:extLst>
              </a:tr>
              <a:tr h="551815">
                <a:tc>
                  <a:txBody>
                    <a:bodyPr/>
                    <a:lstStyle/>
                    <a:p>
                      <a:pPr algn="l">
                        <a:lnSpc>
                          <a:spcPct val="107000"/>
                        </a:lnSpc>
                        <a:spcAft>
                          <a:spcPts val="800"/>
                        </a:spcAft>
                      </a:pPr>
                      <a:r>
                        <a:rPr lang="ru-RU" sz="1600" dirty="0">
                          <a:effectLst/>
                          <a:latin typeface="Times New Roman" panose="02020603050405020304" pitchFamily="18" charset="0"/>
                          <a:cs typeface="Times New Roman" panose="02020603050405020304" pitchFamily="18" charset="0"/>
                        </a:rPr>
                        <a:t>ЕСХН</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rgbClr val="066A36"/>
                    </a:solidFill>
                  </a:tcPr>
                </a:tc>
                <a:tc>
                  <a:txBody>
                    <a:bodyPr/>
                    <a:lstStyle/>
                    <a:p>
                      <a:pPr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25 марта года, идущего за истекшим налоговым периодом</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06" marR="3506" marT="3506" marB="3506">
                    <a:solidFill>
                      <a:schemeClr val="accent3">
                        <a:lumMod val="20000"/>
                        <a:lumOff val="80000"/>
                      </a:schemeClr>
                    </a:solidFill>
                  </a:tcPr>
                </a:tc>
                <a:tc>
                  <a:txBody>
                    <a:bodyPr/>
                    <a:lstStyle/>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Годовой налог — 28 марта года, следующего за прошедшим;</a:t>
                      </a:r>
                    </a:p>
                    <a:p>
                      <a:pPr marL="13335" algn="l">
                        <a:lnSpc>
                          <a:spcPct val="107000"/>
                        </a:lnSpc>
                        <a:spcAft>
                          <a:spcPts val="665"/>
                        </a:spcAft>
                      </a:pPr>
                      <a:r>
                        <a:rPr lang="ru-RU" sz="1600" dirty="0">
                          <a:effectLst/>
                          <a:latin typeface="Times New Roman" panose="02020603050405020304" pitchFamily="18" charset="0"/>
                          <a:cs typeface="Times New Roman" panose="02020603050405020304" pitchFamily="18" charset="0"/>
                        </a:rPr>
                        <a:t>аванс за полугодие — 25 июля</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tc>
                  <a:txBody>
                    <a:bodyPr/>
                    <a:lstStyle/>
                    <a:p>
                      <a:pPr algn="l">
                        <a:lnSpc>
                          <a:spcPct val="107000"/>
                        </a:lnSpc>
                        <a:spcAft>
                          <a:spcPts val="0"/>
                        </a:spcAft>
                      </a:pPr>
                      <a:r>
                        <a:rPr lang="ru-RU" sz="1600" dirty="0">
                          <a:effectLst/>
                          <a:latin typeface="Times New Roman" panose="02020603050405020304" pitchFamily="18" charset="0"/>
                          <a:cs typeface="Times New Roman" panose="02020603050405020304" pitchFamily="18" charset="0"/>
                        </a:rPr>
                        <a:t>п. </a:t>
                      </a:r>
                      <a:r>
                        <a:rPr lang="ru-RU" sz="1600" u="sng" dirty="0">
                          <a:effectLst/>
                          <a:latin typeface="Times New Roman" panose="02020603050405020304" pitchFamily="18" charset="0"/>
                          <a:cs typeface="Times New Roman" panose="02020603050405020304" pitchFamily="18" charset="0"/>
                          <a:hlinkClick r:id="rId4"/>
                        </a:rPr>
                        <a:t>5</a:t>
                      </a:r>
                      <a:r>
                        <a:rPr lang="ru-RU" sz="1600" dirty="0">
                          <a:effectLst/>
                          <a:latin typeface="Times New Roman" panose="02020603050405020304" pitchFamily="18" charset="0"/>
                          <a:cs typeface="Times New Roman" panose="02020603050405020304" pitchFamily="18" charset="0"/>
                        </a:rPr>
                        <a:t> ст. 346.9 НК РФ в ред. 263-ФЗ, п. </a:t>
                      </a:r>
                      <a:r>
                        <a:rPr lang="ru-RU" sz="1600" u="sng" dirty="0">
                          <a:effectLst/>
                          <a:latin typeface="Times New Roman" panose="02020603050405020304" pitchFamily="18" charset="0"/>
                          <a:cs typeface="Times New Roman" panose="02020603050405020304" pitchFamily="18" charset="0"/>
                          <a:hlinkClick r:id="rId5"/>
                        </a:rPr>
                        <a:t>2</a:t>
                      </a:r>
                      <a:r>
                        <a:rPr lang="ru-RU" sz="1600" dirty="0">
                          <a:effectLst/>
                          <a:latin typeface="Times New Roman" panose="02020603050405020304" pitchFamily="18" charset="0"/>
                          <a:cs typeface="Times New Roman" panose="02020603050405020304" pitchFamily="18" charset="0"/>
                        </a:rPr>
                        <a:t> ст. 346.9 НК РФ</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7397" marR="37397" marT="40435" marB="40435">
                    <a:solidFill>
                      <a:schemeClr val="accent3">
                        <a:lumMod val="20000"/>
                        <a:lumOff val="80000"/>
                      </a:schemeClr>
                    </a:solidFill>
                  </a:tcPr>
                </a:tc>
                <a:extLst>
                  <a:ext uri="{0D108BD9-81ED-4DB2-BD59-A6C34878D82A}">
                    <a16:rowId xmlns:a16="http://schemas.microsoft.com/office/drawing/2014/main" val="1128141308"/>
                  </a:ext>
                </a:extLst>
              </a:tr>
            </a:tbl>
          </a:graphicData>
        </a:graphic>
      </p:graphicFrame>
    </p:spTree>
    <p:extLst>
      <p:ext uri="{BB962C8B-B14F-4D97-AF65-F5344CB8AC3E}">
        <p14:creationId xmlns:p14="http://schemas.microsoft.com/office/powerpoint/2010/main" val="2545863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Impact"/>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15237</TotalTime>
  <Words>3633</Words>
  <Application>Microsoft Office PowerPoint</Application>
  <PresentationFormat>Лист A4 (210x297 мм)</PresentationFormat>
  <Paragraphs>251</Paragraphs>
  <Slides>12</Slides>
  <Notes>12</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12</vt:i4>
      </vt:variant>
    </vt:vector>
  </HeadingPairs>
  <TitlesOfParts>
    <vt:vector size="22" baseType="lpstr">
      <vt:lpstr>Arial</vt:lpstr>
      <vt:lpstr>Arial Black</vt:lpstr>
      <vt:lpstr>Arial Narrow</vt:lpstr>
      <vt:lpstr>Calibri</vt:lpstr>
      <vt:lpstr>Impact</vt:lpstr>
      <vt:lpstr>Open Sans</vt:lpstr>
      <vt:lpstr>Symbol</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ЛЮБШИНА ДАРЬЯ СЕРГЕЕВНА</dc:creator>
  <cp:lastModifiedBy>Абдурашидова Паизат Иллархановна</cp:lastModifiedBy>
  <cp:revision>394</cp:revision>
  <cp:lastPrinted>2022-11-11T09:11:06Z</cp:lastPrinted>
  <dcterms:created xsi:type="dcterms:W3CDTF">2018-07-18T09:26:30Z</dcterms:created>
  <dcterms:modified xsi:type="dcterms:W3CDTF">2022-11-11T09:15:49Z</dcterms:modified>
</cp:coreProperties>
</file>