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476" r:id="rId3"/>
    <p:sldId id="477" r:id="rId4"/>
    <p:sldId id="481" r:id="rId5"/>
    <p:sldId id="482" r:id="rId6"/>
    <p:sldId id="483" r:id="rId7"/>
    <p:sldId id="484" r:id="rId8"/>
    <p:sldId id="485" r:id="rId9"/>
    <p:sldId id="479" r:id="rId10"/>
    <p:sldId id="480" r:id="rId11"/>
    <p:sldId id="478" r:id="rId12"/>
    <p:sldId id="417" r:id="rId13"/>
    <p:sldId id="258" r:id="rId14"/>
  </p:sldIdLst>
  <p:sldSz cx="9906000" cy="6858000" type="A4"/>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5316BEF-6155-48B4-95CB-4E6AC5A620E7}">
          <p14:sldIdLst>
            <p14:sldId id="256"/>
            <p14:sldId id="476"/>
            <p14:sldId id="477"/>
            <p14:sldId id="481"/>
            <p14:sldId id="482"/>
            <p14:sldId id="483"/>
            <p14:sldId id="484"/>
            <p14:sldId id="485"/>
            <p14:sldId id="479"/>
            <p14:sldId id="480"/>
            <p14:sldId id="478"/>
            <p14:sldId id="417"/>
            <p14:sldId id="258"/>
          </p14:sldIdLst>
        </p14:section>
      </p14:sectionLst>
    </p:ext>
    <p:ext uri="{EFAFB233-063F-42B5-8137-9DF3F51BA10A}">
      <p15:sldGuideLst xmlns:p15="http://schemas.microsoft.com/office/powerpoint/2012/main">
        <p15:guide id="2" pos="5932" userDrawn="1">
          <p15:clr>
            <a:srgbClr val="A4A3A4"/>
          </p15:clr>
        </p15:guide>
        <p15:guide id="3" orient="horz" pos="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FF9"/>
    <a:srgbClr val="008760"/>
    <a:srgbClr val="019448"/>
    <a:srgbClr val="027438"/>
    <a:srgbClr val="D5FFE9"/>
    <a:srgbClr val="FFE38B"/>
    <a:srgbClr val="F6BB00"/>
    <a:srgbClr val="007937"/>
    <a:srgbClr val="D6BBEB"/>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99" autoAdjust="0"/>
    <p:restoredTop sz="72957" autoAdjust="0"/>
  </p:normalViewPr>
  <p:slideViewPr>
    <p:cSldViewPr>
      <p:cViewPr varScale="1">
        <p:scale>
          <a:sx n="69" d="100"/>
          <a:sy n="69" d="100"/>
        </p:scale>
        <p:origin x="2094" y="72"/>
      </p:cViewPr>
      <p:guideLst>
        <p:guide pos="5932"/>
        <p:guide orient="horz" pos="89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8056"/>
          </a:xfrm>
          <a:prstGeom prst="rect">
            <a:avLst/>
          </a:prstGeom>
        </p:spPr>
        <p:txBody>
          <a:bodyPr vert="horz" lIns="91714" tIns="45857" rIns="91714" bIns="45857"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714" tIns="45857" rIns="91714" bIns="45857" rtlCol="0"/>
          <a:lstStyle>
            <a:lvl1pPr algn="r">
              <a:defRPr sz="1200"/>
            </a:lvl1pPr>
          </a:lstStyle>
          <a:p>
            <a:fld id="{15F3A59F-B44B-45F0-A7D9-499C74A27451}" type="datetimeFigureOut">
              <a:rPr lang="ru-RU" smtClean="0"/>
              <a:t>13.04.2023</a:t>
            </a:fld>
            <a:endParaRPr lang="ru-RU"/>
          </a:p>
        </p:txBody>
      </p:sp>
      <p:sp>
        <p:nvSpPr>
          <p:cNvPr id="4" name="Нижний колонтитул 3"/>
          <p:cNvSpPr>
            <a:spLocks noGrp="1"/>
          </p:cNvSpPr>
          <p:nvPr>
            <p:ph type="ftr" sz="quarter" idx="2"/>
          </p:nvPr>
        </p:nvSpPr>
        <p:spPr>
          <a:xfrm>
            <a:off x="2" y="9428585"/>
            <a:ext cx="2945659" cy="498055"/>
          </a:xfrm>
          <a:prstGeom prst="rect">
            <a:avLst/>
          </a:prstGeom>
        </p:spPr>
        <p:txBody>
          <a:bodyPr vert="horz" lIns="91714" tIns="45857" rIns="91714" bIns="45857"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5"/>
            <a:ext cx="2945659" cy="498055"/>
          </a:xfrm>
          <a:prstGeom prst="rect">
            <a:avLst/>
          </a:prstGeom>
        </p:spPr>
        <p:txBody>
          <a:bodyPr vert="horz" lIns="91714" tIns="45857" rIns="91714" bIns="45857" rtlCol="0" anchor="b"/>
          <a:lstStyle>
            <a:lvl1pPr algn="r">
              <a:defRPr sz="1200"/>
            </a:lvl1pPr>
          </a:lstStyle>
          <a:p>
            <a:fld id="{E3909A42-AC47-40A7-B961-78B59624B250}" type="slidenum">
              <a:rPr lang="ru-RU" smtClean="0"/>
              <a:t>‹#›</a:t>
            </a:fld>
            <a:endParaRPr lang="ru-RU"/>
          </a:p>
        </p:txBody>
      </p:sp>
    </p:spTree>
    <p:extLst>
      <p:ext uri="{BB962C8B-B14F-4D97-AF65-F5344CB8AC3E}">
        <p14:creationId xmlns:p14="http://schemas.microsoft.com/office/powerpoint/2010/main" val="3377431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332"/>
          </a:xfrm>
          <a:prstGeom prst="rect">
            <a:avLst/>
          </a:prstGeom>
        </p:spPr>
        <p:txBody>
          <a:bodyPr vert="horz" lIns="91714" tIns="45857" rIns="91714" bIns="45857"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714" tIns="45857" rIns="91714" bIns="45857" rtlCol="0"/>
          <a:lstStyle>
            <a:lvl1pPr algn="r">
              <a:defRPr sz="1200"/>
            </a:lvl1pPr>
          </a:lstStyle>
          <a:p>
            <a:fld id="{7B62CFAB-925E-41F6-808C-6EAAB7FF4F39}" type="datetimeFigureOut">
              <a:rPr lang="ru-RU" smtClean="0"/>
              <a:t>13.04.2023</a:t>
            </a:fld>
            <a:endParaRPr lang="ru-RU"/>
          </a:p>
        </p:txBody>
      </p:sp>
      <p:sp>
        <p:nvSpPr>
          <p:cNvPr id="4" name="Образ слайда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714" tIns="45857" rIns="91714" bIns="45857"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714" tIns="45857" rIns="91714" bIns="4585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28584"/>
            <a:ext cx="2945659" cy="496332"/>
          </a:xfrm>
          <a:prstGeom prst="rect">
            <a:avLst/>
          </a:prstGeom>
        </p:spPr>
        <p:txBody>
          <a:bodyPr vert="horz" lIns="91714" tIns="45857" rIns="91714" bIns="45857"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6332"/>
          </a:xfrm>
          <a:prstGeom prst="rect">
            <a:avLst/>
          </a:prstGeom>
        </p:spPr>
        <p:txBody>
          <a:bodyPr vert="horz" lIns="91714" tIns="45857" rIns="91714" bIns="45857" rtlCol="0" anchor="b"/>
          <a:lstStyle>
            <a:lvl1pPr algn="r">
              <a:defRPr sz="1200"/>
            </a:lvl1pPr>
          </a:lstStyle>
          <a:p>
            <a:fld id="{F147542B-2DA2-49F2-B0ED-F8A402578CC2}" type="slidenum">
              <a:rPr lang="ru-RU" smtClean="0"/>
              <a:t>‹#›</a:t>
            </a:fld>
            <a:endParaRPr lang="ru-RU"/>
          </a:p>
        </p:txBody>
      </p:sp>
    </p:spTree>
    <p:extLst>
      <p:ext uri="{BB962C8B-B14F-4D97-AF65-F5344CB8AC3E}">
        <p14:creationId xmlns:p14="http://schemas.microsoft.com/office/powerpoint/2010/main" val="334722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47542B-2DA2-49F2-B0ED-F8A402578CC2}" type="slidenum">
              <a:rPr lang="ru-RU" smtClean="0"/>
              <a:t>1</a:t>
            </a:fld>
            <a:endParaRPr lang="ru-RU"/>
          </a:p>
        </p:txBody>
      </p:sp>
    </p:spTree>
    <p:extLst>
      <p:ext uri="{BB962C8B-B14F-4D97-AF65-F5344CB8AC3E}">
        <p14:creationId xmlns:p14="http://schemas.microsoft.com/office/powerpoint/2010/main" val="416623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47542B-2DA2-49F2-B0ED-F8A402578CC2}" type="slidenum">
              <a:rPr lang="ru-RU" smtClean="0"/>
              <a:t>10</a:t>
            </a:fld>
            <a:endParaRPr lang="ru-RU"/>
          </a:p>
        </p:txBody>
      </p:sp>
    </p:spTree>
    <p:extLst>
      <p:ext uri="{BB962C8B-B14F-4D97-AF65-F5344CB8AC3E}">
        <p14:creationId xmlns:p14="http://schemas.microsoft.com/office/powerpoint/2010/main" val="31224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47542B-2DA2-49F2-B0ED-F8A402578CC2}" type="slidenum">
              <a:rPr lang="ru-RU" smtClean="0"/>
              <a:t>11</a:t>
            </a:fld>
            <a:endParaRPr lang="ru-RU"/>
          </a:p>
        </p:txBody>
      </p:sp>
    </p:spTree>
    <p:extLst>
      <p:ext uri="{BB962C8B-B14F-4D97-AF65-F5344CB8AC3E}">
        <p14:creationId xmlns:p14="http://schemas.microsoft.com/office/powerpoint/2010/main" val="1477534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47542B-2DA2-49F2-B0ED-F8A402578CC2}" type="slidenum">
              <a:rPr lang="ru-RU" smtClean="0"/>
              <a:t>12</a:t>
            </a:fld>
            <a:endParaRPr lang="ru-RU"/>
          </a:p>
        </p:txBody>
      </p:sp>
    </p:spTree>
    <p:extLst>
      <p:ext uri="{BB962C8B-B14F-4D97-AF65-F5344CB8AC3E}">
        <p14:creationId xmlns:p14="http://schemas.microsoft.com/office/powerpoint/2010/main" val="41266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47542B-2DA2-49F2-B0ED-F8A402578CC2}" type="slidenum">
              <a:rPr lang="ru-RU" smtClean="0"/>
              <a:t>13</a:t>
            </a:fld>
            <a:endParaRPr lang="ru-RU"/>
          </a:p>
        </p:txBody>
      </p:sp>
    </p:spTree>
    <p:extLst>
      <p:ext uri="{BB962C8B-B14F-4D97-AF65-F5344CB8AC3E}">
        <p14:creationId xmlns:p14="http://schemas.microsoft.com/office/powerpoint/2010/main" val="10285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Задачи</a:t>
            </a:r>
            <a:r>
              <a:rPr lang="ru-RU" baseline="0" dirty="0"/>
              <a:t> исследования – определить, </a:t>
            </a:r>
            <a:r>
              <a:rPr lang="ru-RU" dirty="0"/>
              <a:t>какие имеются трудности, успехи, слабые и сильные места программы социального контракта, выявить причины обращения граждан за государственной социальной помощью, затруднения, с которыми сталкиваются заявители при обращении, из-за чего механизм социального контракта может оказаться невостребованным.</a:t>
            </a:r>
          </a:p>
          <a:p>
            <a:pPr defTabSz="917143">
              <a:defRPr/>
            </a:pPr>
            <a:r>
              <a:rPr lang="ru-RU" dirty="0"/>
              <a:t>Исследование проводилось в четырех районах. Такое территориальное распределение позволяет оценить опыт реализации социального контракта в разных условиях и разрезах: урбанизированные и сельские районы, большие и малые населенные пункты по численности населения, отличающиеся по социально-экономическому развитию, в том числе по ситуации на рынке труда.</a:t>
            </a:r>
          </a:p>
          <a:p>
            <a:pPr defTabSz="917143">
              <a:defRPr/>
            </a:pPr>
            <a:r>
              <a:rPr lang="ru-RU" dirty="0"/>
              <a:t>Например, </a:t>
            </a:r>
            <a:r>
              <a:rPr lang="ru-RU" dirty="0" err="1"/>
              <a:t>Лодейнопольский</a:t>
            </a:r>
            <a:r>
              <a:rPr lang="ru-RU" dirty="0"/>
              <a:t> район – на северо-востоке области. Включает 2 городских и 3 сельских населенных пункта. Численность населения 27,3 тысячи чел. В городских условиях проживают 71 % населения. </a:t>
            </a:r>
          </a:p>
          <a:p>
            <a:pPr defTabSz="917143">
              <a:defRPr/>
            </a:pPr>
            <a:r>
              <a:rPr lang="ru-RU" dirty="0"/>
              <a:t>Гатчинский район – в центральной части области. Включает 6 городских и 11 сельских населенных пункта. Численность населения 230,3 тысячи чел. В городских условиях проживают 60 % населения района. Выборгский район –  на северо-западе области. Численность населения 193,8 тысячи чел. Включает 7 городских и 5 сельских населенных пункта. В городских условиях проживают 64 %.</a:t>
            </a:r>
          </a:p>
          <a:p>
            <a:pPr defTabSz="917143">
              <a:defRPr/>
            </a:pPr>
            <a:r>
              <a:rPr lang="ru-RU" dirty="0"/>
              <a:t>Показатели, характеризующие ситуацию на рынке труда области за 9 месяцев 2022 года: Ищущие работу – 28129 чел., нашли работу – 14757 чел., безработные – 9872 чел., регистрируемая безработица – 0,4%-0,5%</a:t>
            </a:r>
          </a:p>
          <a:p>
            <a:endParaRPr lang="ru-RU" dirty="0"/>
          </a:p>
        </p:txBody>
      </p:sp>
      <p:sp>
        <p:nvSpPr>
          <p:cNvPr id="4" name="Номер слайда 3"/>
          <p:cNvSpPr>
            <a:spLocks noGrp="1"/>
          </p:cNvSpPr>
          <p:nvPr>
            <p:ph type="sldNum" sz="quarter" idx="10"/>
          </p:nvPr>
        </p:nvSpPr>
        <p:spPr/>
        <p:txBody>
          <a:bodyPr/>
          <a:lstStyle/>
          <a:p>
            <a:fld id="{F147542B-2DA2-49F2-B0ED-F8A402578CC2}" type="slidenum">
              <a:rPr lang="ru-RU" smtClean="0"/>
              <a:t>2</a:t>
            </a:fld>
            <a:endParaRPr lang="ru-RU"/>
          </a:p>
        </p:txBody>
      </p:sp>
    </p:spTree>
    <p:extLst>
      <p:ext uri="{BB962C8B-B14F-4D97-AF65-F5344CB8AC3E}">
        <p14:creationId xmlns:p14="http://schemas.microsoft.com/office/powerpoint/2010/main" val="68851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i="1" dirty="0"/>
              <a:t>Направление 1</a:t>
            </a:r>
            <a:r>
              <a:rPr lang="ru-RU" dirty="0"/>
              <a:t> – оказание помощи по поиску работы (в том числе за пределами текущего места проживания) профессиональному обучению и дополнительному профессиональному образованию. В рамках данного направления предусматривается:</a:t>
            </a:r>
          </a:p>
          <a:p>
            <a:r>
              <a:rPr lang="ru-RU" dirty="0"/>
              <a:t>– ежемесячное пособие, зарегистрированным в качестве безработных или ищущих работу – 15 324 руб. (продолжительность выплаты – не более 4 месяцев);</a:t>
            </a:r>
          </a:p>
          <a:p>
            <a:r>
              <a:rPr lang="ru-RU" dirty="0"/>
              <a:t>– единовременная выплата на оплату профессионального обучения или дополнительного профессионального образования – до 30 000 руб.;</a:t>
            </a:r>
          </a:p>
          <a:p>
            <a:r>
              <a:rPr lang="ru-RU" dirty="0"/>
              <a:t>– ежемесячное пособие в период прохождения профессионального обучения или дополнительного образования – 7 662 руб. (не более 3 месяцев);</a:t>
            </a:r>
          </a:p>
          <a:p>
            <a:r>
              <a:rPr lang="ru-RU" dirty="0"/>
              <a:t>– возмещение расходов работодателя за прохождение гражданами стажировки (не более 3-х месяцев) – не более МРОТ за один месяц (не более 3 месяцев).</a:t>
            </a:r>
          </a:p>
          <a:p>
            <a:r>
              <a:rPr lang="ru-RU" i="1" dirty="0"/>
              <a:t>Направление 2</a:t>
            </a:r>
            <a:r>
              <a:rPr lang="ru-RU" dirty="0"/>
              <a:t> – оказание помощи по осуществлению индивидуальной предпринимательской деятельности (ИПД). В рамках данного направления предусматривается предоставление единовременной материальной поддержки гражданам для потребностей ведения предпринимательской деятельности при условии, что гражданин зарегистрируется как ИП, К(Ф)Х или </a:t>
            </a:r>
            <a:r>
              <a:rPr lang="ru-RU" dirty="0" err="1"/>
              <a:t>самозанятый</a:t>
            </a:r>
            <a:r>
              <a:rPr lang="ru-RU" dirty="0"/>
              <a:t>:</a:t>
            </a:r>
          </a:p>
          <a:p>
            <a:r>
              <a:rPr lang="ru-RU" dirty="0"/>
              <a:t>– единовременная денежная выплата в размере 350 тыс. руб. на открытие своего дела впервые. Регистрация в качестве индивидуального предпринимателя или </a:t>
            </a:r>
            <a:r>
              <a:rPr lang="ru-RU" dirty="0" err="1"/>
              <a:t>самозанятого</a:t>
            </a:r>
            <a:r>
              <a:rPr lang="ru-RU" dirty="0"/>
              <a:t> осуществляется в результате заключения социального контракта;</a:t>
            </a:r>
          </a:p>
          <a:p>
            <a:r>
              <a:rPr lang="ru-RU" dirty="0"/>
              <a:t>– единовременная денежная выплата в размере 100 000 рублей на развитие существующего бизнеса, либо на восстановление бизнеса в случае чрезвычайной ситуации (пожар, кража, порча имущества по не зависящим от гражданина причинам) </a:t>
            </a:r>
          </a:p>
          <a:p>
            <a:r>
              <a:rPr lang="ru-RU" i="1" dirty="0"/>
              <a:t>Направление 3</a:t>
            </a:r>
            <a:r>
              <a:rPr lang="ru-RU" dirty="0"/>
              <a:t> – оказание помощи по ведению личного подсобного хозяйства (ЛПХ).</a:t>
            </a:r>
          </a:p>
          <a:p>
            <a:r>
              <a:rPr lang="ru-RU" dirty="0"/>
              <a:t>Предусматривается предоставление единовременной материальной поддержки гражданам для приобретения товаров и продукции, относимых к сельскохозяйственным, при условии, что гражданин зарегистрируется как </a:t>
            </a:r>
            <a:r>
              <a:rPr lang="ru-RU" dirty="0" err="1"/>
              <a:t>самозанятый</a:t>
            </a:r>
            <a:r>
              <a:rPr lang="ru-RU" dirty="0"/>
              <a:t>. В рамках данного направления предусматривается единовременная денежная выплата в размере до 300 тыс. руб. </a:t>
            </a:r>
            <a:endParaRPr lang="en-US" dirty="0"/>
          </a:p>
          <a:p>
            <a:r>
              <a:rPr lang="ru-RU" i="1" dirty="0"/>
              <a:t>Направление 4</a:t>
            </a:r>
            <a:r>
              <a:rPr lang="ru-RU" dirty="0"/>
              <a:t> – осуществление иных мероприятий, направленных на преодоление трудной жизненной ситуации.</a:t>
            </a:r>
            <a:r>
              <a:rPr lang="ru-RU" baseline="30000" dirty="0"/>
              <a:t> </a:t>
            </a:r>
            <a:r>
              <a:rPr lang="ru-RU" dirty="0"/>
              <a:t> В рамках данного направления предоставляется ежемесячное пособие в рамках иных мероприятий (на преодоление трудной жизненной ситуации) в размере 15 324 руб.</a:t>
            </a:r>
            <a:endParaRPr lang="en-US" dirty="0"/>
          </a:p>
          <a:p>
            <a:endParaRPr lang="en-US" dirty="0"/>
          </a:p>
        </p:txBody>
      </p:sp>
      <p:sp>
        <p:nvSpPr>
          <p:cNvPr id="4" name="Номер слайда 3"/>
          <p:cNvSpPr>
            <a:spLocks noGrp="1"/>
          </p:cNvSpPr>
          <p:nvPr>
            <p:ph type="sldNum" sz="quarter" idx="10"/>
          </p:nvPr>
        </p:nvSpPr>
        <p:spPr/>
        <p:txBody>
          <a:bodyPr/>
          <a:lstStyle/>
          <a:p>
            <a:fld id="{F147542B-2DA2-49F2-B0ED-F8A402578CC2}" type="slidenum">
              <a:rPr lang="ru-RU" smtClean="0"/>
              <a:t>3</a:t>
            </a:fld>
            <a:endParaRPr lang="ru-RU"/>
          </a:p>
        </p:txBody>
      </p:sp>
    </p:spTree>
    <p:extLst>
      <p:ext uri="{BB962C8B-B14F-4D97-AF65-F5344CB8AC3E}">
        <p14:creationId xmlns:p14="http://schemas.microsoft.com/office/powerpoint/2010/main" val="276604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7143">
              <a:defRPr/>
            </a:pPr>
            <a:r>
              <a:rPr lang="ru-RU" dirty="0"/>
              <a:t>Нужно добавить, что за пределами мегаполисов и больших городов, таких как «</a:t>
            </a:r>
            <a:r>
              <a:rPr lang="ru-RU" dirty="0" err="1"/>
              <a:t>миллионники</a:t>
            </a:r>
            <a:r>
              <a:rPr lang="ru-RU" dirty="0"/>
              <a:t>» (где из-за большой площади населенных пунктов необходимые поездки в государственные органы и учреждения воспринимаются гражданами как дополнительные затраты времени, избыточные издержки), роль личных контактов (в том числе через социальные сети, телефон и мессенджеры) сохраняется как актуальная и оценивается с высокой значимостью.</a:t>
            </a:r>
          </a:p>
          <a:p>
            <a:endParaRPr lang="ru-RU" dirty="0"/>
          </a:p>
          <a:p>
            <a:pPr defTabSz="917143">
              <a:defRPr/>
            </a:pPr>
            <a:r>
              <a:rPr lang="ru-RU" dirty="0"/>
              <a:t>Усилия федерального центра по реформированию инфраструктуры государственных услуг, в том числе при развитии информационных систем и фронт-офисов государственных органов, направлены на стандартизацию и алгоритмизацию каналов коммуникации, прежде всего, новых – автоинформаторы, боты, в том числе на основе ИИ, «единый телефонный номер», служба «одного окна», но при этом такой традиционный канал как личные контакты со специалистами социальной защиты оказался очень уместен и востребован.</a:t>
            </a:r>
          </a:p>
          <a:p>
            <a:endParaRPr lang="ru-RU" dirty="0"/>
          </a:p>
          <a:p>
            <a:r>
              <a:rPr lang="ru-RU" dirty="0"/>
              <a:t>Также хотелось бы подчеркнуть то обстоятельство, не влияющее на прямую на оценку эффективности деятельности органов социальной защиты по организации предоставления ГСП СК, что на сегодняшний день все большее влияние на информированность граждан оказывает улучшение их навыков, компетенций по самостоятельным поиску и проверке информации, прежде всего, в сети Интернет. Иными словами, многие из получателей ГСП СК, особенно получателей СК на создание или развитие собственного дела, на момент, когда они обращались в органы социальной защиты, были уже достаточно информационно подготовленными. </a:t>
            </a:r>
          </a:p>
          <a:p>
            <a:endParaRPr lang="ru-RU" dirty="0"/>
          </a:p>
        </p:txBody>
      </p:sp>
      <p:sp>
        <p:nvSpPr>
          <p:cNvPr id="4" name="Номер слайда 3"/>
          <p:cNvSpPr>
            <a:spLocks noGrp="1"/>
          </p:cNvSpPr>
          <p:nvPr>
            <p:ph type="sldNum" sz="quarter" idx="10"/>
          </p:nvPr>
        </p:nvSpPr>
        <p:spPr/>
        <p:txBody>
          <a:bodyPr/>
          <a:lstStyle/>
          <a:p>
            <a:fld id="{F147542B-2DA2-49F2-B0ED-F8A402578CC2}" type="slidenum">
              <a:rPr lang="ru-RU" smtClean="0"/>
              <a:t>4</a:t>
            </a:fld>
            <a:endParaRPr lang="ru-RU"/>
          </a:p>
        </p:txBody>
      </p:sp>
    </p:spTree>
    <p:extLst>
      <p:ext uri="{BB962C8B-B14F-4D97-AF65-F5344CB8AC3E}">
        <p14:creationId xmlns:p14="http://schemas.microsoft.com/office/powerpoint/2010/main" val="301823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7143">
              <a:defRPr/>
            </a:pPr>
            <a:r>
              <a:rPr lang="ru-RU" sz="1400" dirty="0"/>
              <a:t>Часто сроки, в которые принималось решение, даже превосходили ожидания, поскольку граждане, имевшие в прошлом опыт подачи заявлений или обращений в органы власти, ожидают возможной бюрократии и волокиты.</a:t>
            </a:r>
          </a:p>
          <a:p>
            <a:pPr defTabSz="917143">
              <a:defRPr/>
            </a:pPr>
            <a:r>
              <a:rPr lang="ru-RU" sz="1600" dirty="0"/>
              <a:t>Заявители молодого возраста, как правило, в прошлом никогда не обращались в органы социальной защиты и поэтому у них не было никаких положительных или негативных ожиданий по поводу «обычных» сроков.</a:t>
            </a:r>
          </a:p>
          <a:p>
            <a:pPr defTabSz="917143">
              <a:defRPr/>
            </a:pPr>
            <a:r>
              <a:rPr lang="ru-RU" sz="1400" dirty="0"/>
              <a:t>Увеличение сроков обращения или издержек на сбор и подтверждение необходимых для подачи заявления сведений происходило в нескольких случаях. Один из них – необходимость получения сведений о доходах от органов и организаций, с которыми у органов социальной защиты нет межведомственного обмена сведениями, например, вузы и </a:t>
            </a:r>
            <a:r>
              <a:rPr lang="ru-RU" sz="1400" dirty="0" err="1"/>
              <a:t>Росгвардия</a:t>
            </a:r>
            <a:r>
              <a:rPr lang="ru-RU" sz="1400" dirty="0"/>
              <a:t>. </a:t>
            </a:r>
            <a:endParaRPr lang="ru-RU" sz="1600" dirty="0"/>
          </a:p>
          <a:p>
            <a:pPr defTabSz="917143">
              <a:defRPr/>
            </a:pPr>
            <a:endParaRPr lang="ru-RU" sz="1400" dirty="0"/>
          </a:p>
        </p:txBody>
      </p:sp>
      <p:sp>
        <p:nvSpPr>
          <p:cNvPr id="4" name="Номер слайда 3"/>
          <p:cNvSpPr>
            <a:spLocks noGrp="1"/>
          </p:cNvSpPr>
          <p:nvPr>
            <p:ph type="sldNum" sz="quarter" idx="10"/>
          </p:nvPr>
        </p:nvSpPr>
        <p:spPr/>
        <p:txBody>
          <a:bodyPr/>
          <a:lstStyle/>
          <a:p>
            <a:fld id="{F147542B-2DA2-49F2-B0ED-F8A402578CC2}" type="slidenum">
              <a:rPr lang="ru-RU" smtClean="0"/>
              <a:t>5</a:t>
            </a:fld>
            <a:endParaRPr lang="ru-RU"/>
          </a:p>
        </p:txBody>
      </p:sp>
    </p:spTree>
    <p:extLst>
      <p:ext uri="{BB962C8B-B14F-4D97-AF65-F5344CB8AC3E}">
        <p14:creationId xmlns:p14="http://schemas.microsoft.com/office/powerpoint/2010/main" val="415615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7143">
              <a:defRPr/>
            </a:pPr>
            <a:r>
              <a:rPr lang="ru-RU" dirty="0"/>
              <a:t>Необходимую помощь заявителям ГСП СК на открытие собственного дела оказывают центры поддержки бизнеса, фонд поддержки предпринимательства. В меньшей степени в ней нуждались получатели СК на создание ЛПХ, в основном к услугам таких центров прибегали городские предприниматели. Такие услуги могли включать как простую помощь в составлении бизнес-плана, так и в преподавании целого обучающего курса с выдачей сертификата. В том случае, если заявители прибегали к помощи центра или фонда, составленный с помощью их специалистов бизнес-план специалистами социальной защиты практически всегда рассматривается быстро и без дополнительных корректировок.</a:t>
            </a:r>
          </a:p>
          <a:p>
            <a:pPr defTabSz="917143">
              <a:defRPr/>
            </a:pPr>
            <a:endParaRPr lang="ru-RU" dirty="0"/>
          </a:p>
          <a:p>
            <a:pPr defTabSz="917143">
              <a:defRPr/>
            </a:pPr>
            <a:r>
              <a:rPr lang="ru-RU" dirty="0"/>
              <a:t>Необходимость корректировки программы (плана) возникает по ряду причин: из-за сдвигания сроков начала реализации СК, например, по причине более позднего осуществления денежных выплат, из-за отклонения фактической стоимости оборудования от плановой, что стало особенно актуально в первой половине 2022 года из резкого ускорения инфляции. Однако такая возможность корректировки программы (плана) исчезла со второй половины 2022 г. для получателей, что трактуется ими как уменьшение их возможностей, как ухудшение условий СК.</a:t>
            </a:r>
          </a:p>
          <a:p>
            <a:pPr defTabSz="917143">
              <a:defRPr/>
            </a:pPr>
            <a:endParaRPr lang="ru-RU" dirty="0"/>
          </a:p>
        </p:txBody>
      </p:sp>
      <p:sp>
        <p:nvSpPr>
          <p:cNvPr id="4" name="Номер слайда 3"/>
          <p:cNvSpPr>
            <a:spLocks noGrp="1"/>
          </p:cNvSpPr>
          <p:nvPr>
            <p:ph type="sldNum" sz="quarter" idx="10"/>
          </p:nvPr>
        </p:nvSpPr>
        <p:spPr/>
        <p:txBody>
          <a:bodyPr/>
          <a:lstStyle/>
          <a:p>
            <a:fld id="{F147542B-2DA2-49F2-B0ED-F8A402578CC2}" type="slidenum">
              <a:rPr lang="ru-RU" smtClean="0"/>
              <a:t>6</a:t>
            </a:fld>
            <a:endParaRPr lang="ru-RU"/>
          </a:p>
        </p:txBody>
      </p:sp>
    </p:spTree>
    <p:extLst>
      <p:ext uri="{BB962C8B-B14F-4D97-AF65-F5344CB8AC3E}">
        <p14:creationId xmlns:p14="http://schemas.microsoft.com/office/powerpoint/2010/main" val="75363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7143">
              <a:defRPr/>
            </a:pPr>
            <a:r>
              <a:rPr lang="ru-RU" dirty="0"/>
              <a:t>Регулярные выплаты в их случае обеспечивают уверенность, что их текущие расходы на потребление будут обеспечены, в случае с гражданами, ищущими работу, выплаты, которые производятся уже после трудоустройства, в качестве «подъемных» помогают в ситуации первых недель и месяцев на новой работе, пока у работника еще нет собственных трудовых доходов и накоплений с них.</a:t>
            </a:r>
          </a:p>
          <a:p>
            <a:pPr defTabSz="917143">
              <a:defRPr/>
            </a:pPr>
            <a:endParaRPr lang="ru-RU" dirty="0"/>
          </a:p>
          <a:p>
            <a:pPr defTabSz="917143">
              <a:defRPr/>
            </a:pPr>
            <a:r>
              <a:rPr lang="ru-RU" dirty="0"/>
              <a:t>В ряде случаев получатели отмечали, что в условиях 2022 года максимальный размер выплаты, который был спроектирован для бюджета еще в 2021 году, оказался недостаточным, прежде всего, из-за резкого роста цен на сырье и оборудование.</a:t>
            </a:r>
          </a:p>
          <a:p>
            <a:pPr defTabSz="917143">
              <a:defRPr/>
            </a:pPr>
            <a:endParaRPr lang="ru-RU" dirty="0"/>
          </a:p>
        </p:txBody>
      </p:sp>
      <p:sp>
        <p:nvSpPr>
          <p:cNvPr id="4" name="Номер слайда 3"/>
          <p:cNvSpPr>
            <a:spLocks noGrp="1"/>
          </p:cNvSpPr>
          <p:nvPr>
            <p:ph type="sldNum" sz="quarter" idx="10"/>
          </p:nvPr>
        </p:nvSpPr>
        <p:spPr/>
        <p:txBody>
          <a:bodyPr/>
          <a:lstStyle/>
          <a:p>
            <a:fld id="{F147542B-2DA2-49F2-B0ED-F8A402578CC2}" type="slidenum">
              <a:rPr lang="ru-RU" smtClean="0"/>
              <a:t>7</a:t>
            </a:fld>
            <a:endParaRPr lang="ru-RU"/>
          </a:p>
        </p:txBody>
      </p:sp>
    </p:spTree>
    <p:extLst>
      <p:ext uri="{BB962C8B-B14F-4D97-AF65-F5344CB8AC3E}">
        <p14:creationId xmlns:p14="http://schemas.microsoft.com/office/powerpoint/2010/main" val="343579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7143">
              <a:defRPr/>
            </a:pPr>
            <a:endParaRPr lang="ru-RU" dirty="0"/>
          </a:p>
        </p:txBody>
      </p:sp>
      <p:sp>
        <p:nvSpPr>
          <p:cNvPr id="4" name="Номер слайда 3"/>
          <p:cNvSpPr>
            <a:spLocks noGrp="1"/>
          </p:cNvSpPr>
          <p:nvPr>
            <p:ph type="sldNum" sz="quarter" idx="10"/>
          </p:nvPr>
        </p:nvSpPr>
        <p:spPr/>
        <p:txBody>
          <a:bodyPr/>
          <a:lstStyle/>
          <a:p>
            <a:fld id="{F147542B-2DA2-49F2-B0ED-F8A402578CC2}" type="slidenum">
              <a:rPr lang="ru-RU" smtClean="0"/>
              <a:t>8</a:t>
            </a:fld>
            <a:endParaRPr lang="ru-RU"/>
          </a:p>
        </p:txBody>
      </p:sp>
    </p:spTree>
    <p:extLst>
      <p:ext uri="{BB962C8B-B14F-4D97-AF65-F5344CB8AC3E}">
        <p14:creationId xmlns:p14="http://schemas.microsoft.com/office/powerpoint/2010/main" val="122652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47542B-2DA2-49F2-B0ED-F8A402578CC2}" type="slidenum">
              <a:rPr lang="ru-RU" smtClean="0"/>
              <a:t>9</a:t>
            </a:fld>
            <a:endParaRPr lang="ru-RU"/>
          </a:p>
        </p:txBody>
      </p:sp>
    </p:spTree>
    <p:extLst>
      <p:ext uri="{BB962C8B-B14F-4D97-AF65-F5344CB8AC3E}">
        <p14:creationId xmlns:p14="http://schemas.microsoft.com/office/powerpoint/2010/main" val="602058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3262" y="224736"/>
            <a:ext cx="2331209" cy="828000"/>
          </a:xfrm>
          <a:prstGeom prst="rect">
            <a:avLst/>
          </a:prstGeom>
        </p:spPr>
      </p:pic>
      <p:pic>
        <p:nvPicPr>
          <p:cNvPr id="11" name="Рисунок 10"/>
          <p:cNvPicPr>
            <a:picLocks noChangeAspect="1"/>
          </p:cNvPicPr>
          <p:nvPr userDrawn="1"/>
        </p:nvPicPr>
        <p:blipFill>
          <a:blip r:embed="rId3"/>
          <a:stretch>
            <a:fillRect/>
          </a:stretch>
        </p:blipFill>
        <p:spPr>
          <a:xfrm>
            <a:off x="1" y="3429000"/>
            <a:ext cx="9906000" cy="3429000"/>
          </a:xfrm>
          <a:prstGeom prst="rect">
            <a:avLst/>
          </a:prstGeom>
        </p:spPr>
      </p:pic>
    </p:spTree>
    <p:extLst>
      <p:ext uri="{BB962C8B-B14F-4D97-AF65-F5344CB8AC3E}">
        <p14:creationId xmlns:p14="http://schemas.microsoft.com/office/powerpoint/2010/main" val="331751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дин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Объект 2"/>
          <p:cNvSpPr>
            <a:spLocks noGrp="1"/>
          </p:cNvSpPr>
          <p:nvPr>
            <p:ph sz="half" idx="1"/>
          </p:nvPr>
        </p:nvSpPr>
        <p:spPr>
          <a:xfrm>
            <a:off x="272480" y="1052514"/>
            <a:ext cx="9361040" cy="5256806"/>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12" indent="0">
              <a:buNone/>
              <a:defRPr sz="1400">
                <a:latin typeface="Arial" panose="020B0604020202020204" pitchFamily="34" charset="0"/>
                <a:cs typeface="Arial" panose="020B0604020202020204" pitchFamily="34" charset="0"/>
              </a:defRPr>
            </a:lvl2pPr>
            <a:lvl3pPr marL="914423" indent="0">
              <a:buNone/>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2057452" indent="-228606">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cxnSp>
        <p:nvCxnSpPr>
          <p:cNvPr id="6" name="Прямая соединительная линия 5"/>
          <p:cNvCxnSpPr/>
          <p:nvPr userDrawn="1"/>
        </p:nvCxnSpPr>
        <p:spPr>
          <a:xfrm>
            <a:off x="272480" y="836712"/>
            <a:ext cx="9361040" cy="0"/>
          </a:xfrm>
          <a:prstGeom prst="line">
            <a:avLst/>
          </a:prstGeom>
          <a:ln w="19050">
            <a:gradFill flip="none" rotWithShape="1">
              <a:gsLst>
                <a:gs pos="0">
                  <a:schemeClr val="tx2"/>
                </a:gs>
                <a:gs pos="97000">
                  <a:schemeClr val="accent1">
                    <a:lumMod val="50000"/>
                    <a:lumOff val="50000"/>
                  </a:schemeClr>
                </a:gs>
                <a:gs pos="100000">
                  <a:schemeClr val="accent1">
                    <a:lumMod val="30000"/>
                    <a:lumOff val="70000"/>
                  </a:schemeClr>
                </a:gs>
              </a:gsLst>
              <a:lin ang="4200000" scaled="0"/>
              <a:tileRect/>
            </a:gradFill>
          </a:ln>
        </p:spPr>
        <p:style>
          <a:lnRef idx="1">
            <a:schemeClr val="accent5"/>
          </a:lnRef>
          <a:fillRef idx="0">
            <a:schemeClr val="accent5"/>
          </a:fillRef>
          <a:effectRef idx="0">
            <a:schemeClr val="accent5"/>
          </a:effectRef>
          <a:fontRef idx="minor">
            <a:schemeClr val="tx1"/>
          </a:fontRef>
        </p:style>
      </p:cxnSp>
      <p:sp>
        <p:nvSpPr>
          <p:cNvPr id="7" name="Номер слайда 6"/>
          <p:cNvSpPr>
            <a:spLocks noGrp="1"/>
          </p:cNvSpPr>
          <p:nvPr>
            <p:ph type="sldNum" sz="quarter" idx="12"/>
          </p:nvPr>
        </p:nvSpPr>
        <p:spPr>
          <a:xfrm>
            <a:off x="9537768" y="6464383"/>
            <a:ext cx="378531" cy="276999"/>
          </a:xfrm>
          <a:prstGeom prst="rect">
            <a:avLst/>
          </a:prstGeom>
          <a:solidFill>
            <a:schemeClr val="tx2"/>
          </a:solidFill>
        </p:spPr>
        <p:txBody>
          <a:bodyPr/>
          <a:lstStyle>
            <a:lvl1pPr algn="ctr">
              <a:defRPr sz="1200">
                <a:solidFill>
                  <a:schemeClr val="bg1"/>
                </a:solidFill>
                <a:latin typeface="Arial" panose="020B0604020202020204" pitchFamily="34" charset="0"/>
                <a:cs typeface="Arial" panose="020B0604020202020204" pitchFamily="34" charset="0"/>
              </a:defRPr>
            </a:lvl1pPr>
          </a:lstStyle>
          <a:p>
            <a:fld id="{FA36FEAD-D3D8-4387-96EF-AE404EAB1567}" type="slidenum">
              <a:rPr lang="ru-RU" smtClean="0"/>
              <a:pPr/>
              <a:t>‹#›</a:t>
            </a:fld>
            <a:endParaRPr lang="ru-RU"/>
          </a:p>
        </p:txBody>
      </p:sp>
    </p:spTree>
    <p:extLst>
      <p:ext uri="{BB962C8B-B14F-4D97-AF65-F5344CB8AC3E}">
        <p14:creationId xmlns:p14="http://schemas.microsoft.com/office/powerpoint/2010/main" val="42315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2480" y="1052514"/>
            <a:ext cx="4680520" cy="5256806"/>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12" indent="0">
              <a:buNone/>
              <a:defRPr sz="1400">
                <a:latin typeface="Arial" panose="020B0604020202020204" pitchFamily="34" charset="0"/>
                <a:cs typeface="Arial" panose="020B0604020202020204" pitchFamily="34" charset="0"/>
              </a:defRPr>
            </a:lvl2pPr>
            <a:lvl3pPr marL="914423" indent="0">
              <a:buNone/>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2057452" indent="-228606">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5035550" y="1052514"/>
            <a:ext cx="4597970" cy="5256806"/>
          </a:xfrm>
        </p:spPr>
        <p:txBody>
          <a:bodyPr>
            <a:noAutofit/>
          </a:bodyPr>
          <a:lstStyle>
            <a:lvl1pPr marL="0" indent="0">
              <a:buNone/>
              <a:defRPr lang="ru-RU" sz="1600" b="0" kern="1200" dirty="0" smtClean="0">
                <a:solidFill>
                  <a:schemeClr val="tx1"/>
                </a:solidFill>
                <a:latin typeface="Arial" panose="020B0604020202020204" pitchFamily="34" charset="0"/>
                <a:ea typeface="+mn-ea"/>
                <a:cs typeface="Arial" panose="020B0604020202020204" pitchFamily="34" charset="0"/>
              </a:defRPr>
            </a:lvl1pPr>
            <a:lvl2pPr marL="457212" indent="0">
              <a:buNone/>
              <a:defRPr lang="ru-RU" sz="1400" kern="1200" dirty="0" smtClean="0">
                <a:solidFill>
                  <a:schemeClr val="tx1"/>
                </a:solidFill>
                <a:latin typeface="Arial" panose="020B0604020202020204" pitchFamily="34" charset="0"/>
                <a:ea typeface="+mn-ea"/>
                <a:cs typeface="Arial" panose="020B0604020202020204" pitchFamily="34" charset="0"/>
              </a:defRPr>
            </a:lvl2pPr>
            <a:lvl3pPr marL="914423" indent="0">
              <a:buNone/>
              <a:defRPr lang="ru-RU" sz="1200" kern="1200" dirty="0" smtClean="0">
                <a:solidFill>
                  <a:schemeClr val="tx1"/>
                </a:solidFill>
                <a:latin typeface="Arial" panose="020B0604020202020204" pitchFamily="34" charset="0"/>
                <a:ea typeface="+mn-ea"/>
                <a:cs typeface="Arial" panose="020B0604020202020204" pitchFamily="34" charset="0"/>
              </a:defRPr>
            </a:lvl3pPr>
            <a:lvl4pPr>
              <a:defRPr lang="ru-RU" sz="1200" kern="1200" dirty="0" smtClean="0">
                <a:solidFill>
                  <a:schemeClr val="tx1"/>
                </a:solidFill>
                <a:latin typeface="Arial" panose="020B0604020202020204" pitchFamily="34" charset="0"/>
                <a:ea typeface="+mn-ea"/>
                <a:cs typeface="Arial" panose="020B0604020202020204" pitchFamily="34" charset="0"/>
              </a:defRPr>
            </a:lvl4pPr>
            <a:lvl5pPr marL="2057452" indent="-228606">
              <a:buFont typeface="Arial" panose="020B0604020202020204" pitchFamily="34" charset="0"/>
              <a:buChar char="•"/>
              <a:defRPr lang="ru-RU" sz="1100" kern="12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cxnSp>
        <p:nvCxnSpPr>
          <p:cNvPr id="6" name="Прямая соединительная линия 5"/>
          <p:cNvCxnSpPr/>
          <p:nvPr userDrawn="1"/>
        </p:nvCxnSpPr>
        <p:spPr>
          <a:xfrm>
            <a:off x="272480" y="836712"/>
            <a:ext cx="9361040" cy="0"/>
          </a:xfrm>
          <a:prstGeom prst="line">
            <a:avLst/>
          </a:prstGeom>
          <a:ln w="19050">
            <a:gradFill flip="none" rotWithShape="1">
              <a:gsLst>
                <a:gs pos="0">
                  <a:schemeClr val="tx2"/>
                </a:gs>
                <a:gs pos="97000">
                  <a:schemeClr val="accent1">
                    <a:lumMod val="50000"/>
                    <a:lumOff val="50000"/>
                  </a:schemeClr>
                </a:gs>
                <a:gs pos="100000">
                  <a:schemeClr val="accent1">
                    <a:lumMod val="30000"/>
                    <a:lumOff val="70000"/>
                  </a:schemeClr>
                </a:gs>
              </a:gsLst>
              <a:lin ang="4200000" scaled="0"/>
              <a:tileRect/>
            </a:gradFill>
          </a:ln>
        </p:spPr>
        <p:style>
          <a:lnRef idx="1">
            <a:schemeClr val="accent5"/>
          </a:lnRef>
          <a:fillRef idx="0">
            <a:schemeClr val="accent5"/>
          </a:fillRef>
          <a:effectRef idx="0">
            <a:schemeClr val="accent5"/>
          </a:effectRef>
          <a:fontRef idx="minor">
            <a:schemeClr val="tx1"/>
          </a:fontRef>
        </p:style>
      </p:cxnSp>
      <p:sp>
        <p:nvSpPr>
          <p:cNvPr id="7" name="Номер слайда 6"/>
          <p:cNvSpPr>
            <a:spLocks noGrp="1"/>
          </p:cNvSpPr>
          <p:nvPr>
            <p:ph type="sldNum" sz="quarter" idx="12"/>
          </p:nvPr>
        </p:nvSpPr>
        <p:spPr>
          <a:xfrm>
            <a:off x="9537768" y="6464383"/>
            <a:ext cx="378531" cy="276999"/>
          </a:xfrm>
          <a:prstGeom prst="rect">
            <a:avLst/>
          </a:prstGeom>
          <a:solidFill>
            <a:schemeClr val="tx2"/>
          </a:solidFill>
        </p:spPr>
        <p:txBody>
          <a:bodyPr/>
          <a:lstStyle>
            <a:lvl1pPr algn="ctr">
              <a:defRPr sz="1200">
                <a:solidFill>
                  <a:schemeClr val="bg1"/>
                </a:solidFill>
                <a:latin typeface="Arial" panose="020B0604020202020204" pitchFamily="34" charset="0"/>
                <a:cs typeface="Arial" panose="020B0604020202020204" pitchFamily="34" charset="0"/>
              </a:defRPr>
            </a:lvl1pPr>
          </a:lstStyle>
          <a:p>
            <a:fld id="{FA36FEAD-D3D8-4387-96EF-AE404EAB1567}" type="slidenum">
              <a:rPr lang="ru-RU" smtClean="0"/>
              <a:pPr/>
              <a:t>‹#›</a:t>
            </a:fld>
            <a:endParaRPr lang="ru-RU"/>
          </a:p>
        </p:txBody>
      </p:sp>
    </p:spTree>
    <p:extLst>
      <p:ext uri="{BB962C8B-B14F-4D97-AF65-F5344CB8AC3E}">
        <p14:creationId xmlns:p14="http://schemas.microsoft.com/office/powerpoint/2010/main" val="50732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Четыре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2480" y="1052514"/>
            <a:ext cx="4680520" cy="2520000"/>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12" indent="0">
              <a:buNone/>
              <a:defRPr sz="1400">
                <a:latin typeface="Arial" panose="020B0604020202020204" pitchFamily="34" charset="0"/>
                <a:cs typeface="Arial" panose="020B0604020202020204" pitchFamily="34" charset="0"/>
              </a:defRPr>
            </a:lvl2pPr>
            <a:lvl3pPr marL="914423" indent="0">
              <a:buNone/>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2057452" indent="-228606">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5035550" y="1052514"/>
            <a:ext cx="4597970" cy="2520000"/>
          </a:xfrm>
        </p:spPr>
        <p:txBody>
          <a:bodyPr>
            <a:noAutofit/>
          </a:bodyPr>
          <a:lstStyle>
            <a:lvl1pPr marL="0" indent="0">
              <a:buNone/>
              <a:defRPr lang="ru-RU" sz="1600" b="0" kern="1200" dirty="0" smtClean="0">
                <a:solidFill>
                  <a:schemeClr val="tx1"/>
                </a:solidFill>
                <a:latin typeface="Arial" panose="020B0604020202020204" pitchFamily="34" charset="0"/>
                <a:ea typeface="+mn-ea"/>
                <a:cs typeface="Arial" panose="020B0604020202020204" pitchFamily="34" charset="0"/>
              </a:defRPr>
            </a:lvl1pPr>
            <a:lvl2pPr marL="457212" indent="0">
              <a:buNone/>
              <a:defRPr lang="ru-RU" sz="1400" kern="1200" dirty="0" smtClean="0">
                <a:solidFill>
                  <a:schemeClr val="tx1"/>
                </a:solidFill>
                <a:latin typeface="Arial" panose="020B0604020202020204" pitchFamily="34" charset="0"/>
                <a:ea typeface="+mn-ea"/>
                <a:cs typeface="Arial" panose="020B0604020202020204" pitchFamily="34" charset="0"/>
              </a:defRPr>
            </a:lvl2pPr>
            <a:lvl3pPr marL="914423" indent="0">
              <a:buNone/>
              <a:defRPr lang="ru-RU" sz="1200" kern="1200" dirty="0" smtClean="0">
                <a:solidFill>
                  <a:schemeClr val="tx1"/>
                </a:solidFill>
                <a:latin typeface="Arial" panose="020B0604020202020204" pitchFamily="34" charset="0"/>
                <a:ea typeface="+mn-ea"/>
                <a:cs typeface="Arial" panose="020B0604020202020204" pitchFamily="34" charset="0"/>
              </a:defRPr>
            </a:lvl3pPr>
            <a:lvl4pPr>
              <a:defRPr lang="ru-RU" sz="1200" kern="1200" dirty="0" smtClean="0">
                <a:solidFill>
                  <a:schemeClr val="tx1"/>
                </a:solidFill>
                <a:latin typeface="Arial" panose="020B0604020202020204" pitchFamily="34" charset="0"/>
                <a:ea typeface="+mn-ea"/>
                <a:cs typeface="Arial" panose="020B0604020202020204" pitchFamily="34" charset="0"/>
              </a:defRPr>
            </a:lvl4pPr>
            <a:lvl5pPr marL="2057452" indent="-228606">
              <a:buFont typeface="Arial" panose="020B0604020202020204" pitchFamily="34" charset="0"/>
              <a:buChar char="•"/>
              <a:defRPr lang="ru-RU" sz="1100" kern="12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cxnSp>
        <p:nvCxnSpPr>
          <p:cNvPr id="6" name="Прямая соединительная линия 5"/>
          <p:cNvCxnSpPr/>
          <p:nvPr userDrawn="1"/>
        </p:nvCxnSpPr>
        <p:spPr>
          <a:xfrm>
            <a:off x="272480" y="836712"/>
            <a:ext cx="9361040" cy="0"/>
          </a:xfrm>
          <a:prstGeom prst="line">
            <a:avLst/>
          </a:prstGeom>
          <a:ln w="19050">
            <a:gradFill flip="none" rotWithShape="1">
              <a:gsLst>
                <a:gs pos="0">
                  <a:schemeClr val="tx2"/>
                </a:gs>
                <a:gs pos="97000">
                  <a:schemeClr val="accent1">
                    <a:lumMod val="50000"/>
                    <a:lumOff val="50000"/>
                  </a:schemeClr>
                </a:gs>
                <a:gs pos="100000">
                  <a:schemeClr val="accent1">
                    <a:lumMod val="30000"/>
                    <a:lumOff val="70000"/>
                  </a:schemeClr>
                </a:gs>
              </a:gsLst>
              <a:lin ang="4200000" scaled="0"/>
              <a:tileRect/>
            </a:gradFill>
          </a:ln>
        </p:spPr>
        <p:style>
          <a:lnRef idx="1">
            <a:schemeClr val="accent5"/>
          </a:lnRef>
          <a:fillRef idx="0">
            <a:schemeClr val="accent5"/>
          </a:fillRef>
          <a:effectRef idx="0">
            <a:schemeClr val="accent5"/>
          </a:effectRef>
          <a:fontRef idx="minor">
            <a:schemeClr val="tx1"/>
          </a:fontRef>
        </p:style>
      </p:cxnSp>
      <p:sp>
        <p:nvSpPr>
          <p:cNvPr id="7" name="Номер слайда 6"/>
          <p:cNvSpPr>
            <a:spLocks noGrp="1"/>
          </p:cNvSpPr>
          <p:nvPr>
            <p:ph type="sldNum" sz="quarter" idx="12"/>
          </p:nvPr>
        </p:nvSpPr>
        <p:spPr>
          <a:xfrm>
            <a:off x="9537768" y="6464383"/>
            <a:ext cx="378531" cy="276999"/>
          </a:xfrm>
          <a:prstGeom prst="rect">
            <a:avLst/>
          </a:prstGeom>
          <a:solidFill>
            <a:schemeClr val="tx2"/>
          </a:solidFill>
        </p:spPr>
        <p:txBody>
          <a:bodyPr/>
          <a:lstStyle>
            <a:lvl1pPr algn="ctr">
              <a:defRPr sz="1200">
                <a:solidFill>
                  <a:schemeClr val="bg1"/>
                </a:solidFill>
                <a:latin typeface="Arial" panose="020B0604020202020204" pitchFamily="34" charset="0"/>
                <a:cs typeface="Arial" panose="020B0604020202020204" pitchFamily="34" charset="0"/>
              </a:defRPr>
            </a:lvl1pPr>
          </a:lstStyle>
          <a:p>
            <a:fld id="{FA36FEAD-D3D8-4387-96EF-AE404EAB1567}" type="slidenum">
              <a:rPr lang="ru-RU" smtClean="0"/>
              <a:pPr/>
              <a:t>‹#›</a:t>
            </a:fld>
            <a:endParaRPr lang="ru-RU"/>
          </a:p>
        </p:txBody>
      </p:sp>
      <p:sp>
        <p:nvSpPr>
          <p:cNvPr id="8" name="Объект 2"/>
          <p:cNvSpPr>
            <a:spLocks noGrp="1"/>
          </p:cNvSpPr>
          <p:nvPr>
            <p:ph sz="half" idx="13"/>
          </p:nvPr>
        </p:nvSpPr>
        <p:spPr>
          <a:xfrm>
            <a:off x="272480" y="3716810"/>
            <a:ext cx="4680520" cy="2520000"/>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12" indent="0">
              <a:buNone/>
              <a:defRPr sz="1400">
                <a:latin typeface="Arial" panose="020B0604020202020204" pitchFamily="34" charset="0"/>
                <a:cs typeface="Arial" panose="020B0604020202020204" pitchFamily="34" charset="0"/>
              </a:defRPr>
            </a:lvl2pPr>
            <a:lvl3pPr marL="914423" indent="0">
              <a:buNone/>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2057452" indent="-228606">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Объект 3"/>
          <p:cNvSpPr>
            <a:spLocks noGrp="1"/>
          </p:cNvSpPr>
          <p:nvPr>
            <p:ph sz="half" idx="14"/>
          </p:nvPr>
        </p:nvSpPr>
        <p:spPr>
          <a:xfrm>
            <a:off x="5035550" y="3716810"/>
            <a:ext cx="4597970" cy="2520000"/>
          </a:xfrm>
        </p:spPr>
        <p:txBody>
          <a:bodyPr>
            <a:noAutofit/>
          </a:bodyPr>
          <a:lstStyle>
            <a:lvl1pPr marL="0" indent="0">
              <a:buNone/>
              <a:defRPr lang="ru-RU" sz="1600" b="0" kern="1200" dirty="0" smtClean="0">
                <a:solidFill>
                  <a:schemeClr val="tx1"/>
                </a:solidFill>
                <a:latin typeface="Arial" panose="020B0604020202020204" pitchFamily="34" charset="0"/>
                <a:ea typeface="+mn-ea"/>
                <a:cs typeface="Arial" panose="020B0604020202020204" pitchFamily="34" charset="0"/>
              </a:defRPr>
            </a:lvl1pPr>
            <a:lvl2pPr marL="457212" indent="0">
              <a:buNone/>
              <a:defRPr lang="ru-RU" sz="1400" kern="1200" dirty="0" smtClean="0">
                <a:solidFill>
                  <a:schemeClr val="tx1"/>
                </a:solidFill>
                <a:latin typeface="Arial" panose="020B0604020202020204" pitchFamily="34" charset="0"/>
                <a:ea typeface="+mn-ea"/>
                <a:cs typeface="Arial" panose="020B0604020202020204" pitchFamily="34" charset="0"/>
              </a:defRPr>
            </a:lvl2pPr>
            <a:lvl3pPr marL="914423" indent="0">
              <a:buNone/>
              <a:defRPr lang="ru-RU" sz="1200" kern="1200" dirty="0" smtClean="0">
                <a:solidFill>
                  <a:schemeClr val="tx1"/>
                </a:solidFill>
                <a:latin typeface="Arial" panose="020B0604020202020204" pitchFamily="34" charset="0"/>
                <a:ea typeface="+mn-ea"/>
                <a:cs typeface="Arial" panose="020B0604020202020204" pitchFamily="34" charset="0"/>
              </a:defRPr>
            </a:lvl3pPr>
            <a:lvl4pPr>
              <a:defRPr lang="ru-RU" sz="1200" kern="1200" dirty="0" smtClean="0">
                <a:solidFill>
                  <a:schemeClr val="tx1"/>
                </a:solidFill>
                <a:latin typeface="Arial" panose="020B0604020202020204" pitchFamily="34" charset="0"/>
                <a:ea typeface="+mn-ea"/>
                <a:cs typeface="Arial" panose="020B0604020202020204" pitchFamily="34" charset="0"/>
              </a:defRPr>
            </a:lvl4pPr>
            <a:lvl5pPr marL="2057452" indent="-228606">
              <a:buFont typeface="Arial" panose="020B0604020202020204" pitchFamily="34" charset="0"/>
              <a:buChar char="•"/>
              <a:defRPr lang="ru-RU" sz="1100" kern="12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425616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Разделител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518" y="1556805"/>
            <a:ext cx="9063957" cy="1362075"/>
          </a:xfrm>
        </p:spPr>
        <p:txBody>
          <a:bodyPr anchor="b">
            <a:noAutofit/>
          </a:bodyPr>
          <a:lstStyle>
            <a:lvl1pPr algn="l">
              <a:defRPr sz="3200" b="0" cap="all"/>
            </a:lvl1pPr>
          </a:lstStyle>
          <a:p>
            <a:r>
              <a:rPr lang="ru-RU" dirty="0"/>
              <a:t>Образец заголовка</a:t>
            </a:r>
          </a:p>
        </p:txBody>
      </p:sp>
      <p:sp>
        <p:nvSpPr>
          <p:cNvPr id="3" name="Текст 2"/>
          <p:cNvSpPr>
            <a:spLocks noGrp="1"/>
          </p:cNvSpPr>
          <p:nvPr>
            <p:ph type="body" idx="1"/>
          </p:nvPr>
        </p:nvSpPr>
        <p:spPr>
          <a:xfrm>
            <a:off x="560518" y="2906713"/>
            <a:ext cx="9063957" cy="1500187"/>
          </a:xfrm>
        </p:spPr>
        <p:txBody>
          <a:bodyPr anchor="t">
            <a:noAutofit/>
          </a:bodyPr>
          <a:lstStyle>
            <a:lvl1pPr marL="0" indent="0">
              <a:buNone/>
              <a:defRPr sz="2000">
                <a:solidFill>
                  <a:schemeClr val="tx1">
                    <a:lumMod val="75000"/>
                    <a:lumOff val="2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ru-RU" dirty="0"/>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3262" y="224736"/>
            <a:ext cx="2331209" cy="828000"/>
          </a:xfrm>
          <a:prstGeom prst="rect">
            <a:avLst/>
          </a:prstGeom>
        </p:spPr>
      </p:pic>
      <p:pic>
        <p:nvPicPr>
          <p:cNvPr id="9" name="Рисунок 8"/>
          <p:cNvPicPr>
            <a:picLocks noChangeAspect="1"/>
          </p:cNvPicPr>
          <p:nvPr userDrawn="1"/>
        </p:nvPicPr>
        <p:blipFill>
          <a:blip r:embed="rId3"/>
          <a:stretch>
            <a:fillRect/>
          </a:stretch>
        </p:blipFill>
        <p:spPr>
          <a:xfrm>
            <a:off x="1" y="3429000"/>
            <a:ext cx="9906000" cy="3429000"/>
          </a:xfrm>
          <a:prstGeom prst="rect">
            <a:avLst/>
          </a:prstGeom>
        </p:spPr>
      </p:pic>
    </p:spTree>
    <p:extLst>
      <p:ext uri="{BB962C8B-B14F-4D97-AF65-F5344CB8AC3E}">
        <p14:creationId xmlns:p14="http://schemas.microsoft.com/office/powerpoint/2010/main" val="17831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Последни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7" y="1556805"/>
            <a:ext cx="8841963" cy="1362075"/>
          </a:xfrm>
        </p:spPr>
        <p:txBody>
          <a:bodyPr anchor="b">
            <a:noAutofit/>
          </a:bodyPr>
          <a:lstStyle>
            <a:lvl1pPr algn="l">
              <a:defRPr sz="3200" b="0" cap="all"/>
            </a:lvl1pPr>
          </a:lstStyle>
          <a:p>
            <a:r>
              <a:rPr lang="ru-RU" dirty="0"/>
              <a:t>Образец заголовка</a:t>
            </a:r>
          </a:p>
        </p:txBody>
      </p:sp>
      <p:sp>
        <p:nvSpPr>
          <p:cNvPr id="3" name="Текст 2"/>
          <p:cNvSpPr>
            <a:spLocks noGrp="1"/>
          </p:cNvSpPr>
          <p:nvPr>
            <p:ph type="body" idx="1"/>
          </p:nvPr>
        </p:nvSpPr>
        <p:spPr>
          <a:xfrm>
            <a:off x="782507" y="2906713"/>
            <a:ext cx="8841963" cy="1500187"/>
          </a:xfrm>
        </p:spPr>
        <p:txBody>
          <a:bodyPr anchor="t">
            <a:noAutofit/>
          </a:bodyPr>
          <a:lstStyle>
            <a:lvl1pPr marL="0" indent="0">
              <a:buNone/>
              <a:defRPr sz="2000">
                <a:solidFill>
                  <a:schemeClr val="tx1">
                    <a:lumMod val="75000"/>
                    <a:lumOff val="2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ru-RU" dirty="0"/>
              <a:t>Образец текста</a:t>
            </a:r>
          </a:p>
        </p:txBody>
      </p:sp>
      <p:sp>
        <p:nvSpPr>
          <p:cNvPr id="6" name="Номер слайда 5"/>
          <p:cNvSpPr>
            <a:spLocks noGrp="1"/>
          </p:cNvSpPr>
          <p:nvPr>
            <p:ph type="sldNum" sz="quarter" idx="12"/>
          </p:nvPr>
        </p:nvSpPr>
        <p:spPr>
          <a:xfrm>
            <a:off x="9537768" y="6464383"/>
            <a:ext cx="378531" cy="276999"/>
          </a:xfrm>
          <a:prstGeom prst="rect">
            <a:avLst/>
          </a:prstGeom>
        </p:spPr>
        <p:txBody>
          <a:bodyPr/>
          <a:lstStyle/>
          <a:p>
            <a:fld id="{FA36FEAD-D3D8-4387-96EF-AE404EAB1567}" type="slidenum">
              <a:rPr lang="ru-RU" smtClean="0"/>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3262" y="224736"/>
            <a:ext cx="2331209" cy="828000"/>
          </a:xfrm>
          <a:prstGeom prst="rect">
            <a:avLst/>
          </a:prstGeom>
        </p:spPr>
      </p:pic>
      <p:sp>
        <p:nvSpPr>
          <p:cNvPr id="8" name="Прямоугольник 7"/>
          <p:cNvSpPr/>
          <p:nvPr userDrawn="1"/>
        </p:nvSpPr>
        <p:spPr>
          <a:xfrm>
            <a:off x="6" y="6309320"/>
            <a:ext cx="999355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extLst>
      <p:ext uri="{BB962C8B-B14F-4D97-AF65-F5344CB8AC3E}">
        <p14:creationId xmlns:p14="http://schemas.microsoft.com/office/powerpoint/2010/main" val="295486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80" y="274638"/>
            <a:ext cx="9361040" cy="562074"/>
          </a:xfrm>
          <a:prstGeom prst="rect">
            <a:avLst/>
          </a:prstGeom>
        </p:spPr>
        <p:txBody>
          <a:bodyPr vert="horz" lIns="9000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272480" y="1600206"/>
            <a:ext cx="936104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5" name="Рисунок 4"/>
          <p:cNvPicPr>
            <a:picLocks noChangeAspect="1"/>
          </p:cNvPicPr>
          <p:nvPr userDrawn="1"/>
        </p:nvPicPr>
        <p:blipFill>
          <a:blip r:embed="rId8"/>
          <a:stretch>
            <a:fillRect/>
          </a:stretch>
        </p:blipFill>
        <p:spPr>
          <a:xfrm>
            <a:off x="128464" y="6397428"/>
            <a:ext cx="756545" cy="343942"/>
          </a:xfrm>
          <a:prstGeom prst="rect">
            <a:avLst/>
          </a:prstGeom>
        </p:spPr>
      </p:pic>
      <p:sp>
        <p:nvSpPr>
          <p:cNvPr id="4" name="TextBox 3"/>
          <p:cNvSpPr txBox="1"/>
          <p:nvPr userDrawn="1"/>
        </p:nvSpPr>
        <p:spPr>
          <a:xfrm>
            <a:off x="885015" y="6438595"/>
            <a:ext cx="271228" cy="261610"/>
          </a:xfrm>
          <a:prstGeom prst="rect">
            <a:avLst/>
          </a:prstGeom>
          <a:noFill/>
        </p:spPr>
        <p:txBody>
          <a:bodyPr wrap="none" rtlCol="0">
            <a:spAutoFit/>
          </a:bodyPr>
          <a:lstStyle/>
          <a:p>
            <a:r>
              <a:rPr lang="en-US" sz="1100" dirty="0">
                <a:solidFill>
                  <a:schemeClr val="accent6"/>
                </a:solidFill>
                <a:latin typeface="Arial Narrow" panose="020B0606020202030204" pitchFamily="34" charset="0"/>
                <a:cs typeface="Arial" panose="020B0604020202020204" pitchFamily="34" charset="0"/>
              </a:rPr>
              <a:t>│</a:t>
            </a:r>
            <a:endParaRPr lang="ru-RU" sz="1100" baseline="0" dirty="0">
              <a:solidFill>
                <a:schemeClr val="accent6"/>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9054685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60" r:id="rId4"/>
    <p:sldLayoutId id="2147483659" r:id="rId5"/>
    <p:sldLayoutId id="2147483658" r:id="rId6"/>
  </p:sldLayoutIdLst>
  <p:hf hdr="0" dt="0"/>
  <p:txStyles>
    <p:titleStyle>
      <a:lvl1pPr algn="l" defTabSz="914423" rtl="0" eaLnBrk="1" latinLnBrk="0" hangingPunct="1">
        <a:spcBef>
          <a:spcPct val="0"/>
        </a:spcBef>
        <a:buNone/>
        <a:defRPr sz="2800" b="0" kern="1200">
          <a:solidFill>
            <a:schemeClr val="tx2"/>
          </a:solidFill>
          <a:latin typeface="Arial Narrow" panose="020B0606020202030204" pitchFamily="34" charset="0"/>
          <a:ea typeface="+mj-ea"/>
          <a:cs typeface="+mj-cs"/>
        </a:defRPr>
      </a:lvl1pPr>
    </p:titleStyle>
    <p:bodyStyle>
      <a:lvl1pPr marL="0" indent="0" algn="l" defTabSz="914423" rtl="0" eaLnBrk="1" latinLnBrk="0" hangingPunct="1">
        <a:spcBef>
          <a:spcPct val="20000"/>
        </a:spcBef>
        <a:buFont typeface="Arial" panose="020B0604020202020204" pitchFamily="34" charset="0"/>
        <a:buNone/>
        <a:defRPr sz="1600" b="0" kern="1200">
          <a:solidFill>
            <a:schemeClr val="tx2"/>
          </a:solidFill>
          <a:latin typeface="Arial" panose="020B0604020202020204" pitchFamily="34" charset="0"/>
          <a:ea typeface="+mn-ea"/>
          <a:cs typeface="Arial" panose="020B0604020202020204" pitchFamily="34" charset="0"/>
        </a:defRPr>
      </a:lvl1pPr>
      <a:lvl2pPr marL="742969" indent="-285757" algn="l" defTabSz="914423"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28" indent="-228606" algn="l" defTabSz="91442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40" indent="-228606" algn="l" defTabSz="914423"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52" indent="-228606" algn="l" defTabSz="914423"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hyperlink" Target="https://www.facebook.com/pages/%D0%9D%D0%98%D0%A4%D0%98-%D0%9C%D0%B8%D0%BD%D1%84%D0%B8%D0%BD%D0%B0-%D0%A0%D0%BE%D1%81%D1%81%D0%B8%D0%B8/341554669295295?ref=hl" TargetMode="External"/><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hyperlink" Target="https://www.youtube.com/channel/UCqUNsyxdinkinWIgYtD5E0A"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vk.com/nifi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3"/>
          <p:cNvSpPr>
            <a:spLocks noChangeArrowheads="1"/>
          </p:cNvSpPr>
          <p:nvPr/>
        </p:nvSpPr>
        <p:spPr bwMode="auto">
          <a:xfrm>
            <a:off x="776536" y="1628800"/>
            <a:ext cx="7848872" cy="2308324"/>
          </a:xfrm>
          <a:prstGeom prst="rect">
            <a:avLst/>
          </a:prstGeom>
          <a:noFill/>
          <a:ln w="9525">
            <a:noFill/>
            <a:miter lim="800000"/>
            <a:headEnd/>
            <a:tailEnd/>
          </a:ln>
        </p:spPr>
        <p:txBody>
          <a:bodyPr wrap="square">
            <a:spAutoFit/>
          </a:bodyPr>
          <a:lstStyle/>
          <a:p>
            <a:pPr>
              <a:spcBef>
                <a:spcPct val="0"/>
              </a:spcBef>
              <a:buClr>
                <a:srgbClr val="000099"/>
              </a:buClr>
              <a:buFontTx/>
              <a:buNone/>
            </a:pPr>
            <a:r>
              <a:rPr lang="ru-RU" altLang="ru-RU" sz="3600" dirty="0">
                <a:solidFill>
                  <a:schemeClr val="tx2"/>
                </a:solidFill>
                <a:latin typeface="Arial Narrow" panose="020B0606020202030204" pitchFamily="34" charset="0"/>
                <a:ea typeface="Arial Unicode MS" panose="020B0604020202020204" pitchFamily="34" charset="-128"/>
                <a:cs typeface="Arial Unicode MS" panose="020B0604020202020204" pitchFamily="34" charset="-128"/>
              </a:rPr>
              <a:t>Социальная помощь на основании социального контракта в Ленинградской области: мнения получателей и специалистов</a:t>
            </a:r>
          </a:p>
        </p:txBody>
      </p:sp>
      <p:sp>
        <p:nvSpPr>
          <p:cNvPr id="2" name="TextBox 1"/>
          <p:cNvSpPr txBox="1"/>
          <p:nvPr/>
        </p:nvSpPr>
        <p:spPr>
          <a:xfrm>
            <a:off x="792552" y="4365104"/>
            <a:ext cx="2720288" cy="1107996"/>
          </a:xfrm>
          <a:prstGeom prst="rect">
            <a:avLst/>
          </a:prstGeom>
          <a:noFill/>
        </p:spPr>
        <p:txBody>
          <a:bodyPr wrap="square" rtlCol="0">
            <a:spAutoFit/>
          </a:bodyPr>
          <a:lstStyle/>
          <a:p>
            <a:r>
              <a:rPr lang="ru-RU" b="1" dirty="0">
                <a:solidFill>
                  <a:srgbClr val="019448"/>
                </a:solidFill>
                <a:latin typeface="Arial Narrow" panose="020B0606020202030204" pitchFamily="34" charset="0"/>
              </a:rPr>
              <a:t>Елена Гришина, </a:t>
            </a:r>
            <a:r>
              <a:rPr lang="ru-RU" dirty="0">
                <a:solidFill>
                  <a:srgbClr val="019448"/>
                </a:solidFill>
                <a:latin typeface="Arial Narrow" panose="020B0606020202030204" pitchFamily="34" charset="0"/>
              </a:rPr>
              <a:t>к.э.н., ведущий </a:t>
            </a:r>
            <a:r>
              <a:rPr lang="ru-RU" dirty="0" err="1">
                <a:solidFill>
                  <a:srgbClr val="019448"/>
                </a:solidFill>
                <a:latin typeface="Arial Narrow" panose="020B0606020202030204" pitchFamily="34" charset="0"/>
              </a:rPr>
              <a:t>научн</a:t>
            </a:r>
            <a:r>
              <a:rPr lang="ru-RU" dirty="0">
                <a:solidFill>
                  <a:srgbClr val="019448"/>
                </a:solidFill>
                <a:latin typeface="Arial Narrow" panose="020B0606020202030204" pitchFamily="34" charset="0"/>
              </a:rPr>
              <a:t>. сотрудник, НИФИ Минфина России</a:t>
            </a:r>
          </a:p>
          <a:p>
            <a:endParaRPr lang="ru-RU" sz="1200" b="1" dirty="0">
              <a:solidFill>
                <a:srgbClr val="019448"/>
              </a:solidFill>
              <a:latin typeface="Arial Narrow" panose="020B0606020202030204" pitchFamily="34" charset="0"/>
            </a:endParaRPr>
          </a:p>
        </p:txBody>
      </p:sp>
      <p:sp>
        <p:nvSpPr>
          <p:cNvPr id="5" name="TextBox 4"/>
          <p:cNvSpPr txBox="1"/>
          <p:nvPr/>
        </p:nvSpPr>
        <p:spPr>
          <a:xfrm>
            <a:off x="3728864" y="4365104"/>
            <a:ext cx="3024336" cy="923330"/>
          </a:xfrm>
          <a:prstGeom prst="rect">
            <a:avLst/>
          </a:prstGeom>
          <a:noFill/>
        </p:spPr>
        <p:txBody>
          <a:bodyPr wrap="square" rtlCol="0">
            <a:spAutoFit/>
          </a:bodyPr>
          <a:lstStyle/>
          <a:p>
            <a:r>
              <a:rPr lang="ru-RU" b="1" dirty="0">
                <a:solidFill>
                  <a:srgbClr val="019448"/>
                </a:solidFill>
                <a:latin typeface="Arial Narrow" panose="020B0606020202030204" pitchFamily="34" charset="0"/>
              </a:rPr>
              <a:t>Дмитрий Бычков, </a:t>
            </a:r>
            <a:r>
              <a:rPr lang="ru-RU" dirty="0" err="1">
                <a:solidFill>
                  <a:srgbClr val="019448"/>
                </a:solidFill>
                <a:latin typeface="Arial Narrow" panose="020B0606020202030204" pitchFamily="34" charset="0"/>
              </a:rPr>
              <a:t>к.социол.н</a:t>
            </a:r>
            <a:r>
              <a:rPr lang="ru-RU" dirty="0">
                <a:solidFill>
                  <a:srgbClr val="019448"/>
                </a:solidFill>
                <a:latin typeface="Arial Narrow" panose="020B0606020202030204" pitchFamily="34" charset="0"/>
              </a:rPr>
              <a:t>., ведущий </a:t>
            </a:r>
            <a:r>
              <a:rPr lang="ru-RU" dirty="0" err="1">
                <a:solidFill>
                  <a:srgbClr val="019448"/>
                </a:solidFill>
                <a:latin typeface="Arial Narrow" panose="020B0606020202030204" pitchFamily="34" charset="0"/>
              </a:rPr>
              <a:t>научн</a:t>
            </a:r>
            <a:r>
              <a:rPr lang="ru-RU" dirty="0">
                <a:solidFill>
                  <a:srgbClr val="019448"/>
                </a:solidFill>
                <a:latin typeface="Arial Narrow" panose="020B0606020202030204" pitchFamily="34" charset="0"/>
              </a:rPr>
              <a:t>. сотрудник, НИФИ Минфина России</a:t>
            </a:r>
          </a:p>
        </p:txBody>
      </p:sp>
    </p:spTree>
    <p:extLst>
      <p:ext uri="{BB962C8B-B14F-4D97-AF65-F5344CB8AC3E}">
        <p14:creationId xmlns:p14="http://schemas.microsoft.com/office/powerpoint/2010/main" val="72169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472" y="267642"/>
            <a:ext cx="9361040" cy="581443"/>
          </a:xfrm>
        </p:spPr>
        <p:txBody>
          <a:bodyPr>
            <a:normAutofit/>
          </a:bodyPr>
          <a:lstStyle/>
          <a:p>
            <a:r>
              <a:rPr lang="ru-RU" sz="2400" dirty="0"/>
              <a:t>Анализ интервью со специалистами отделов социальной защиты населения</a:t>
            </a:r>
          </a:p>
        </p:txBody>
      </p:sp>
      <p:sp>
        <p:nvSpPr>
          <p:cNvPr id="3" name="Объект 2"/>
          <p:cNvSpPr>
            <a:spLocks noGrp="1"/>
          </p:cNvSpPr>
          <p:nvPr>
            <p:ph sz="half" idx="1"/>
          </p:nvPr>
        </p:nvSpPr>
        <p:spPr>
          <a:xfrm>
            <a:off x="272480" y="908720"/>
            <a:ext cx="9361040" cy="5472608"/>
          </a:xfrm>
        </p:spPr>
        <p:txBody>
          <a:bodyPr/>
          <a:lstStyle/>
          <a:p>
            <a:pPr>
              <a:spcBef>
                <a:spcPts val="0"/>
              </a:spcBef>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Соц. адаптация и сопровождение</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И: Какие мероприятия вообще могут записываться в программу социальной адаптации? Там ведь есть планы по расходованию средств – куплю это, куплю это, … Пишется ещё что-то помимо этого или нет? например, консультацию у психолога?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C</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Нет, таким мы не занимаемся, честно говоря…Это уже больше похоже на индивидуальную программу по социальному обслуживанию… Нет. Максимум, что можно написать – это консультирование граждан по мерам социальной поддержки, всё.</a:t>
            </a:r>
            <a:endParaRPr lang="en-US" sz="1100" i="1"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ru-RU" sz="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И: В законе написано, что нужно сопровождать семью. Как это на практике реально получается?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C</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Я понимаю, что с человеком нужно быть на связи, контролировать как идет процесс, все 9 месяцев. Но такой системы нет. У нас сегодня специалист еще обрабатывает дела другого района, у нас загруженность постоянно, отчетность и так далее. Для такой работы должны быть выделены конкретно люди, кто будет, этим заниматься не отвлекаясь. Поэтому мы по срокам смотрим. В программе </a:t>
            </a:r>
            <a:r>
              <a:rPr lang="ru-RU" sz="1100" i="1" dirty="0" err="1">
                <a:effectLst/>
                <a:latin typeface="Times New Roman" panose="02020603050405020304" pitchFamily="18" charset="0"/>
                <a:ea typeface="Calibri" panose="020F0502020204030204" pitchFamily="34" charset="0"/>
                <a:cs typeface="Times New Roman" panose="02020603050405020304" pitchFamily="18" charset="0"/>
              </a:rPr>
              <a:t>соцадаптации</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прописан срок и если вдруг человек в этот срок не появился, то естественно будем с ним связываться. </a:t>
            </a:r>
            <a:endParaRPr lang="en-US" sz="11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en-US" sz="600" i="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У нас так получилось, что девушка должна была индивидуальным предпринимателем зарегистрироваться. Контракт закончился уже в апреле, и на конец апреля мы стали проверять ее, а она ни как самозанятая, ни как ИП не зарегистрирована. В итоге она регистрируется как самозанятая в середине мая, когда социальный контракт уже закончен. (Специалист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7</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Ленобласть) </a:t>
            </a:r>
            <a:endParaRPr lang="en-US" sz="11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en-US" sz="1100" i="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b="1" dirty="0">
                <a:latin typeface="Times New Roman" panose="02020603050405020304" pitchFamily="18" charset="0"/>
                <a:ea typeface="Calibri" panose="020F0502020204030204" pitchFamily="34" charset="0"/>
                <a:cs typeface="Times New Roman" panose="02020603050405020304" pitchFamily="18" charset="0"/>
              </a:rPr>
              <a:t>Мотивация заявителей</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У нас заключают брак и разводятся, чтобы получать меру соцподдержки. Вот, например, зарегистрирован брак, пришла, узнала, что превышают из-за него доходы, подала на развод. (Специалист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Ленобласть) </a:t>
            </a:r>
            <a:endParaRPr lang="en-US" sz="11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Есть критерий – доход ниже прожиточного минимума, там дальше-то идет – по не зависящим от них причинам, это очень хорошее уточнение. Если ты работаешь на полставки, потому что тебе удобно, чтобы ты прошел по доходам, так не работай на полставки, А у них получается: мы работаем, у нас доход маленький. И таких очень много. (Специалист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9</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Ленобласть) </a:t>
            </a:r>
            <a:endParaRPr lang="en-US" sz="1100" i="1"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Пенсионеры, у которых есть огромное желание, но получают, грубо говоря, тысяч 14 своей пенсии: тысяч 5 отдали за квартиру плюс еще лекарства. Она хочет вязать одежду как самозанятая, а не дается ей </a:t>
            </a:r>
            <a:r>
              <a:rPr lang="ru-RU" sz="1100" i="1" dirty="0" err="1">
                <a:effectLst/>
                <a:latin typeface="Times New Roman" panose="02020603050405020304" pitchFamily="18" charset="0"/>
                <a:ea typeface="Calibri" panose="020F0502020204030204" pitchFamily="34" charset="0"/>
                <a:cs typeface="Times New Roman" panose="02020603050405020304" pitchFamily="18" charset="0"/>
              </a:rPr>
              <a:t>соцконтракт</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по доходам она не проходит.</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Планирование</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В прошлом году мы очень тяжело выполнили план. Я честно вам хочу сказать, что… Ну, это я вам образно скажу, что бегали и по улицам хватали за руки, идите к нам, образно говорю. Несколько сотрудников постоянно не было на работе, то есть они где-то в каких-то организациях находились и информировали население. (Специалист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Ленобласть) </a:t>
            </a:r>
          </a:p>
          <a:p>
            <a:pPr>
              <a:spcBef>
                <a:spcPts val="0"/>
              </a:spcBef>
            </a:pPr>
            <a:endParaRPr lang="ru-RU" sz="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В прошлом году мы не выполнили план. У нас всего было 100 </a:t>
            </a:r>
            <a:r>
              <a:rPr lang="ru-RU" sz="1100" i="1" dirty="0" err="1">
                <a:effectLst/>
                <a:latin typeface="Times New Roman" panose="02020603050405020304" pitchFamily="18" charset="0"/>
                <a:ea typeface="Calibri" panose="020F0502020204030204" pitchFamily="34" charset="0"/>
                <a:cs typeface="Times New Roman" panose="02020603050405020304" pitchFamily="18" charset="0"/>
              </a:rPr>
              <a:t>соц</a:t>
            </a:r>
            <a:r>
              <a:rPr lang="en-US" sz="1100" i="1" dirty="0">
                <a:latin typeface="Times New Roman" panose="02020603050405020304" pitchFamily="18" charset="0"/>
                <a:ea typeface="Calibri" panose="020F0502020204030204" pitchFamily="34" charset="0"/>
                <a:cs typeface="Times New Roman" panose="02020603050405020304" pitchFamily="18" charset="0"/>
              </a:rPr>
              <a:t>. </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контактов, а в этом нам сказали – 317. И как это сделать?! Я вот не пойму, кто это решает и как, откуда берётся это… (Специалист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10</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Ленобласть) </a:t>
            </a:r>
          </a:p>
          <a:p>
            <a:pPr algn="just"/>
            <a:endParaRPr lang="ru-RU" dirty="0"/>
          </a:p>
        </p:txBody>
      </p:sp>
      <p:sp>
        <p:nvSpPr>
          <p:cNvPr id="4" name="Номер слайда 3"/>
          <p:cNvSpPr>
            <a:spLocks noGrp="1"/>
          </p:cNvSpPr>
          <p:nvPr>
            <p:ph type="sldNum" sz="quarter" idx="12"/>
          </p:nvPr>
        </p:nvSpPr>
        <p:spPr/>
        <p:txBody>
          <a:bodyPr/>
          <a:lstStyle/>
          <a:p>
            <a:fld id="{FA36FEAD-D3D8-4387-96EF-AE404EAB1567}" type="slidenum">
              <a:rPr lang="ru-RU" smtClean="0"/>
              <a:pPr/>
              <a:t>10</a:t>
            </a:fld>
            <a:endParaRPr lang="ru-RU"/>
          </a:p>
        </p:txBody>
      </p:sp>
      <p:sp>
        <p:nvSpPr>
          <p:cNvPr id="5" name="Прямоугольник: скругленные углы 4">
            <a:extLst>
              <a:ext uri="{FF2B5EF4-FFF2-40B4-BE49-F238E27FC236}">
                <a16:creationId xmlns:a16="http://schemas.microsoft.com/office/drawing/2014/main" id="{EF8566B1-BBBA-E7B2-15B1-7B23F726FC7E}"/>
              </a:ext>
            </a:extLst>
          </p:cNvPr>
          <p:cNvSpPr/>
          <p:nvPr/>
        </p:nvSpPr>
        <p:spPr>
          <a:xfrm>
            <a:off x="3656856" y="1139360"/>
            <a:ext cx="2088232" cy="1440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93AFC803-7E76-7AF5-992E-030EE33BBEB2}"/>
              </a:ext>
            </a:extLst>
          </p:cNvPr>
          <p:cNvSpPr/>
          <p:nvPr/>
        </p:nvSpPr>
        <p:spPr>
          <a:xfrm>
            <a:off x="560512" y="1146387"/>
            <a:ext cx="1224136" cy="152752"/>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id="{46BF9EAA-2A13-66E2-239C-4C2F7906BB53}"/>
              </a:ext>
            </a:extLst>
          </p:cNvPr>
          <p:cNvSpPr/>
          <p:nvPr/>
        </p:nvSpPr>
        <p:spPr>
          <a:xfrm>
            <a:off x="4664968" y="1315987"/>
            <a:ext cx="1584176" cy="135789"/>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id="{2785B868-8788-C70F-20E3-04BBC3695A65}"/>
              </a:ext>
            </a:extLst>
          </p:cNvPr>
          <p:cNvSpPr/>
          <p:nvPr/>
        </p:nvSpPr>
        <p:spPr>
          <a:xfrm>
            <a:off x="920552" y="1500130"/>
            <a:ext cx="1584176" cy="11222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A94C8BAD-1B01-9522-8584-2F5C38D6EF02}"/>
              </a:ext>
            </a:extLst>
          </p:cNvPr>
          <p:cNvSpPr/>
          <p:nvPr/>
        </p:nvSpPr>
        <p:spPr>
          <a:xfrm>
            <a:off x="2792016" y="1662985"/>
            <a:ext cx="3672408" cy="135789"/>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скругленные углы 9">
            <a:extLst>
              <a:ext uri="{FF2B5EF4-FFF2-40B4-BE49-F238E27FC236}">
                <a16:creationId xmlns:a16="http://schemas.microsoft.com/office/drawing/2014/main" id="{49AC473D-44FE-D5F1-3E7F-D9ABB6754FAE}"/>
              </a:ext>
            </a:extLst>
          </p:cNvPr>
          <p:cNvSpPr/>
          <p:nvPr/>
        </p:nvSpPr>
        <p:spPr>
          <a:xfrm>
            <a:off x="1995556" y="1921905"/>
            <a:ext cx="1728192" cy="130061"/>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a16="http://schemas.microsoft.com/office/drawing/2014/main" id="{3287B2D8-EA7F-1DD6-E05C-EC07BAA5B93D}"/>
              </a:ext>
            </a:extLst>
          </p:cNvPr>
          <p:cNvSpPr/>
          <p:nvPr/>
        </p:nvSpPr>
        <p:spPr>
          <a:xfrm>
            <a:off x="3800872" y="1895816"/>
            <a:ext cx="1296144" cy="130061"/>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кругленные углы 11">
            <a:extLst>
              <a:ext uri="{FF2B5EF4-FFF2-40B4-BE49-F238E27FC236}">
                <a16:creationId xmlns:a16="http://schemas.microsoft.com/office/drawing/2014/main" id="{B19DE131-8556-471D-C0A8-0B7B72818CD8}"/>
              </a:ext>
            </a:extLst>
          </p:cNvPr>
          <p:cNvSpPr/>
          <p:nvPr/>
        </p:nvSpPr>
        <p:spPr>
          <a:xfrm>
            <a:off x="2432720" y="2094585"/>
            <a:ext cx="1368152" cy="11823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id="{7E234C20-78C5-79E5-CDF8-C717D5EC655A}"/>
              </a:ext>
            </a:extLst>
          </p:cNvPr>
          <p:cNvSpPr/>
          <p:nvPr/>
        </p:nvSpPr>
        <p:spPr>
          <a:xfrm>
            <a:off x="6129128" y="2087627"/>
            <a:ext cx="864096" cy="11823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скругленные углы 13">
            <a:extLst>
              <a:ext uri="{FF2B5EF4-FFF2-40B4-BE49-F238E27FC236}">
                <a16:creationId xmlns:a16="http://schemas.microsoft.com/office/drawing/2014/main" id="{F2D818C6-3128-30BB-11B9-7722ADC3292B}"/>
              </a:ext>
            </a:extLst>
          </p:cNvPr>
          <p:cNvSpPr/>
          <p:nvPr/>
        </p:nvSpPr>
        <p:spPr>
          <a:xfrm>
            <a:off x="7257256" y="2071259"/>
            <a:ext cx="1322432"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скругленные углы 14">
            <a:extLst>
              <a:ext uri="{FF2B5EF4-FFF2-40B4-BE49-F238E27FC236}">
                <a16:creationId xmlns:a16="http://schemas.microsoft.com/office/drawing/2014/main" id="{0343F0B6-FDC5-311D-F57A-AE2D3A65CB08}"/>
              </a:ext>
            </a:extLst>
          </p:cNvPr>
          <p:cNvSpPr/>
          <p:nvPr/>
        </p:nvSpPr>
        <p:spPr>
          <a:xfrm>
            <a:off x="4041280" y="2263686"/>
            <a:ext cx="972108" cy="130061"/>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скругленные углы 15">
            <a:extLst>
              <a:ext uri="{FF2B5EF4-FFF2-40B4-BE49-F238E27FC236}">
                <a16:creationId xmlns:a16="http://schemas.microsoft.com/office/drawing/2014/main" id="{6C2252EB-E924-709C-AC80-A82D202B1C63}"/>
              </a:ext>
            </a:extLst>
          </p:cNvPr>
          <p:cNvSpPr/>
          <p:nvPr/>
        </p:nvSpPr>
        <p:spPr>
          <a:xfrm>
            <a:off x="344488" y="2576688"/>
            <a:ext cx="2592288" cy="11222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скругленные углы 16">
            <a:extLst>
              <a:ext uri="{FF2B5EF4-FFF2-40B4-BE49-F238E27FC236}">
                <a16:creationId xmlns:a16="http://schemas.microsoft.com/office/drawing/2014/main" id="{69B792BE-DD80-65F3-E412-B64A3FD56439}"/>
              </a:ext>
            </a:extLst>
          </p:cNvPr>
          <p:cNvSpPr/>
          <p:nvPr/>
        </p:nvSpPr>
        <p:spPr>
          <a:xfrm>
            <a:off x="4016152" y="2596851"/>
            <a:ext cx="1584176" cy="130061"/>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скругленные углы 17">
            <a:extLst>
              <a:ext uri="{FF2B5EF4-FFF2-40B4-BE49-F238E27FC236}">
                <a16:creationId xmlns:a16="http://schemas.microsoft.com/office/drawing/2014/main" id="{41786444-629D-998F-C13E-6A726FFE2EA8}"/>
              </a:ext>
            </a:extLst>
          </p:cNvPr>
          <p:cNvSpPr/>
          <p:nvPr/>
        </p:nvSpPr>
        <p:spPr>
          <a:xfrm>
            <a:off x="2576736" y="2845606"/>
            <a:ext cx="4392488" cy="11222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скругленные углы 18">
            <a:extLst>
              <a:ext uri="{FF2B5EF4-FFF2-40B4-BE49-F238E27FC236}">
                <a16:creationId xmlns:a16="http://schemas.microsoft.com/office/drawing/2014/main" id="{288251A6-4421-4F95-E142-5E01CF69C558}"/>
              </a:ext>
            </a:extLst>
          </p:cNvPr>
          <p:cNvSpPr/>
          <p:nvPr/>
        </p:nvSpPr>
        <p:spPr>
          <a:xfrm>
            <a:off x="1424608" y="3016301"/>
            <a:ext cx="1080120" cy="11222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кругленные углы 19">
            <a:extLst>
              <a:ext uri="{FF2B5EF4-FFF2-40B4-BE49-F238E27FC236}">
                <a16:creationId xmlns:a16="http://schemas.microsoft.com/office/drawing/2014/main" id="{6CD06374-75D4-DC11-74CE-9B54FAD61A8D}"/>
              </a:ext>
            </a:extLst>
          </p:cNvPr>
          <p:cNvSpPr/>
          <p:nvPr/>
        </p:nvSpPr>
        <p:spPr>
          <a:xfrm>
            <a:off x="3133956" y="3021503"/>
            <a:ext cx="3312368" cy="11823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27">
            <a:extLst>
              <a:ext uri="{FF2B5EF4-FFF2-40B4-BE49-F238E27FC236}">
                <a16:creationId xmlns:a16="http://schemas.microsoft.com/office/drawing/2014/main" id="{0FBD556E-65E5-4733-639B-17678B3B1EDE}"/>
              </a:ext>
            </a:extLst>
          </p:cNvPr>
          <p:cNvSpPr/>
          <p:nvPr/>
        </p:nvSpPr>
        <p:spPr>
          <a:xfrm>
            <a:off x="748016" y="3691145"/>
            <a:ext cx="1007804" cy="11222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скругленные углы 28">
            <a:extLst>
              <a:ext uri="{FF2B5EF4-FFF2-40B4-BE49-F238E27FC236}">
                <a16:creationId xmlns:a16="http://schemas.microsoft.com/office/drawing/2014/main" id="{3D5DFEAF-9026-DB9E-96E8-7217144554F3}"/>
              </a:ext>
            </a:extLst>
          </p:cNvPr>
          <p:cNvSpPr/>
          <p:nvPr/>
        </p:nvSpPr>
        <p:spPr>
          <a:xfrm>
            <a:off x="1876152" y="3691146"/>
            <a:ext cx="3076848" cy="112222"/>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скругленные углы 29">
            <a:extLst>
              <a:ext uri="{FF2B5EF4-FFF2-40B4-BE49-F238E27FC236}">
                <a16:creationId xmlns:a16="http://schemas.microsoft.com/office/drawing/2014/main" id="{CB073590-6E7E-AE54-0EE7-9A979F46654C}"/>
              </a:ext>
            </a:extLst>
          </p:cNvPr>
          <p:cNvSpPr/>
          <p:nvPr/>
        </p:nvSpPr>
        <p:spPr>
          <a:xfrm>
            <a:off x="5241032" y="4105583"/>
            <a:ext cx="2088232"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скругленные углы 30">
            <a:extLst>
              <a:ext uri="{FF2B5EF4-FFF2-40B4-BE49-F238E27FC236}">
                <a16:creationId xmlns:a16="http://schemas.microsoft.com/office/drawing/2014/main" id="{62FC1061-2C85-CADD-CDE0-17326F94711E}"/>
              </a:ext>
            </a:extLst>
          </p:cNvPr>
          <p:cNvSpPr/>
          <p:nvPr/>
        </p:nvSpPr>
        <p:spPr>
          <a:xfrm>
            <a:off x="632520" y="4286799"/>
            <a:ext cx="1584176" cy="112222"/>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скругленные углы 31">
            <a:extLst>
              <a:ext uri="{FF2B5EF4-FFF2-40B4-BE49-F238E27FC236}">
                <a16:creationId xmlns:a16="http://schemas.microsoft.com/office/drawing/2014/main" id="{198DFEBB-3B73-D527-319F-13A839E45A9E}"/>
              </a:ext>
            </a:extLst>
          </p:cNvPr>
          <p:cNvSpPr/>
          <p:nvPr/>
        </p:nvSpPr>
        <p:spPr>
          <a:xfrm>
            <a:off x="3440832" y="4286798"/>
            <a:ext cx="2520280"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скругленные углы 32">
            <a:extLst>
              <a:ext uri="{FF2B5EF4-FFF2-40B4-BE49-F238E27FC236}">
                <a16:creationId xmlns:a16="http://schemas.microsoft.com/office/drawing/2014/main" id="{FCBD279E-7FA5-EB06-A83C-5D5C72D4336A}"/>
              </a:ext>
            </a:extLst>
          </p:cNvPr>
          <p:cNvSpPr/>
          <p:nvPr/>
        </p:nvSpPr>
        <p:spPr>
          <a:xfrm>
            <a:off x="1856656" y="4721518"/>
            <a:ext cx="1512168" cy="112222"/>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скругленные углы 33">
            <a:extLst>
              <a:ext uri="{FF2B5EF4-FFF2-40B4-BE49-F238E27FC236}">
                <a16:creationId xmlns:a16="http://schemas.microsoft.com/office/drawing/2014/main" id="{DEE5C014-95B9-3F9A-044A-B60D7916E56F}"/>
              </a:ext>
            </a:extLst>
          </p:cNvPr>
          <p:cNvSpPr/>
          <p:nvPr/>
        </p:nvSpPr>
        <p:spPr>
          <a:xfrm>
            <a:off x="1028564" y="4882452"/>
            <a:ext cx="1980220" cy="112222"/>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скругленные углы 34">
            <a:extLst>
              <a:ext uri="{FF2B5EF4-FFF2-40B4-BE49-F238E27FC236}">
                <a16:creationId xmlns:a16="http://schemas.microsoft.com/office/drawing/2014/main" id="{CC12A978-64D0-4FC8-8DA3-90E675579AE2}"/>
              </a:ext>
            </a:extLst>
          </p:cNvPr>
          <p:cNvSpPr/>
          <p:nvPr/>
        </p:nvSpPr>
        <p:spPr>
          <a:xfrm>
            <a:off x="5035074" y="4884629"/>
            <a:ext cx="1574109" cy="112221"/>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скругленные углы 35">
            <a:extLst>
              <a:ext uri="{FF2B5EF4-FFF2-40B4-BE49-F238E27FC236}">
                <a16:creationId xmlns:a16="http://schemas.microsoft.com/office/drawing/2014/main" id="{BF5DA6E9-FB47-7650-BA73-B4BD4440AC4A}"/>
              </a:ext>
            </a:extLst>
          </p:cNvPr>
          <p:cNvSpPr/>
          <p:nvPr/>
        </p:nvSpPr>
        <p:spPr>
          <a:xfrm>
            <a:off x="1928665" y="5364184"/>
            <a:ext cx="1512168"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скругленные углы 36">
            <a:extLst>
              <a:ext uri="{FF2B5EF4-FFF2-40B4-BE49-F238E27FC236}">
                <a16:creationId xmlns:a16="http://schemas.microsoft.com/office/drawing/2014/main" id="{BF27C623-8D01-5F9C-939D-26822907F3AF}"/>
              </a:ext>
            </a:extLst>
          </p:cNvPr>
          <p:cNvSpPr/>
          <p:nvPr/>
        </p:nvSpPr>
        <p:spPr>
          <a:xfrm>
            <a:off x="7689304" y="5364184"/>
            <a:ext cx="1872208"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скругленные углы 37">
            <a:extLst>
              <a:ext uri="{FF2B5EF4-FFF2-40B4-BE49-F238E27FC236}">
                <a16:creationId xmlns:a16="http://schemas.microsoft.com/office/drawing/2014/main" id="{64F992D1-AB66-3154-0EA6-13FB23686862}"/>
              </a:ext>
            </a:extLst>
          </p:cNvPr>
          <p:cNvSpPr/>
          <p:nvPr/>
        </p:nvSpPr>
        <p:spPr>
          <a:xfrm>
            <a:off x="344488" y="5546659"/>
            <a:ext cx="360040" cy="11222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скругленные углы 38">
            <a:extLst>
              <a:ext uri="{FF2B5EF4-FFF2-40B4-BE49-F238E27FC236}">
                <a16:creationId xmlns:a16="http://schemas.microsoft.com/office/drawing/2014/main" id="{31948429-0080-E830-8D06-E6FD334F0401}"/>
              </a:ext>
            </a:extLst>
          </p:cNvPr>
          <p:cNvSpPr/>
          <p:nvPr/>
        </p:nvSpPr>
        <p:spPr>
          <a:xfrm>
            <a:off x="3234556" y="5542012"/>
            <a:ext cx="2654548"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скругленные углы 39">
            <a:extLst>
              <a:ext uri="{FF2B5EF4-FFF2-40B4-BE49-F238E27FC236}">
                <a16:creationId xmlns:a16="http://schemas.microsoft.com/office/drawing/2014/main" id="{8D8F5497-6CC3-FBCB-75BA-6E6E3F3D0B6E}"/>
              </a:ext>
            </a:extLst>
          </p:cNvPr>
          <p:cNvSpPr/>
          <p:nvPr/>
        </p:nvSpPr>
        <p:spPr>
          <a:xfrm>
            <a:off x="1568986" y="5964917"/>
            <a:ext cx="3420622"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скругленные углы 40">
            <a:extLst>
              <a:ext uri="{FF2B5EF4-FFF2-40B4-BE49-F238E27FC236}">
                <a16:creationId xmlns:a16="http://schemas.microsoft.com/office/drawing/2014/main" id="{2E5DFD93-C018-AADF-2240-71A84F52E499}"/>
              </a:ext>
            </a:extLst>
          </p:cNvPr>
          <p:cNvSpPr/>
          <p:nvPr/>
        </p:nvSpPr>
        <p:spPr>
          <a:xfrm>
            <a:off x="5229964" y="5964917"/>
            <a:ext cx="1512912" cy="134605"/>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791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Анализ интервью со специалистами отделов социальной защиты населения</a:t>
            </a:r>
          </a:p>
        </p:txBody>
      </p:sp>
      <p:sp>
        <p:nvSpPr>
          <p:cNvPr id="3" name="Объект 2"/>
          <p:cNvSpPr>
            <a:spLocks noGrp="1"/>
          </p:cNvSpPr>
          <p:nvPr>
            <p:ph sz="half" idx="1"/>
          </p:nvPr>
        </p:nvSpPr>
        <p:spPr>
          <a:noFill/>
        </p:spPr>
        <p:txBody>
          <a:bodyPr/>
          <a:lstStyle/>
          <a:p>
            <a:pPr marL="285750" indent="-285750" algn="just">
              <a:buFont typeface="Wingdings" panose="05000000000000000000" pitchFamily="2" charset="2"/>
              <a:buChar char="ü"/>
            </a:pPr>
            <a:r>
              <a:rPr lang="ru-RU" dirty="0"/>
              <a:t>Использование социальных сетей для информирования населения о ГСП СК, демонстрации результатов работы программы, в том числе, с участием получателей помощи.</a:t>
            </a:r>
          </a:p>
          <a:p>
            <a:pPr marL="285750" indent="-285750" algn="just">
              <a:buFont typeface="Wingdings" panose="05000000000000000000" pitchFamily="2" charset="2"/>
              <a:buChar char="ü"/>
            </a:pPr>
            <a:r>
              <a:rPr lang="ru-RU" dirty="0"/>
              <a:t>Формирование у части неблагополучных семей с детьми зависимости от получения установленных на федеральном уровне ежемесячных выплат на детей и отсутствие у таких семей мотивации к выходу на </a:t>
            </a:r>
            <a:r>
              <a:rPr lang="ru-RU" dirty="0" err="1"/>
              <a:t>самообеспечение</a:t>
            </a:r>
            <a:r>
              <a:rPr lang="ru-RU" dirty="0"/>
              <a:t>.</a:t>
            </a:r>
          </a:p>
          <a:p>
            <a:pPr marL="285750" indent="-285750" algn="just">
              <a:buFont typeface="Wingdings" panose="05000000000000000000" pitchFamily="2" charset="2"/>
              <a:buChar char="ü"/>
            </a:pPr>
            <a:r>
              <a:rPr lang="ru-RU" dirty="0"/>
              <a:t>Отсутствие возможности предоставления помощи более мотивированным семьям с детьми и пенсионерам, чей среднедушевой доход лишь незначительно превышает величину прожиточного минимума.</a:t>
            </a:r>
          </a:p>
          <a:p>
            <a:pPr marL="285750" indent="-285750" algn="just">
              <a:buFont typeface="Wingdings" panose="05000000000000000000" pitchFamily="2" charset="2"/>
              <a:buChar char="ü"/>
            </a:pPr>
            <a:r>
              <a:rPr lang="ru-RU" dirty="0"/>
              <a:t>Необходимость дальнейшего совершенствования механизма привлечения специалистов центров развития предпринимательства к разработке и оценке бизнес-планов для заявителей на получение ГСП СК.</a:t>
            </a:r>
          </a:p>
          <a:p>
            <a:pPr marL="285750" indent="-285750" algn="just">
              <a:buFont typeface="Wingdings" panose="05000000000000000000" pitchFamily="2" charset="2"/>
              <a:buChar char="ü"/>
            </a:pPr>
            <a:r>
              <a:rPr lang="ru-RU" dirty="0"/>
              <a:t>Проблема реализации продукции от личного подсобного хозяйства как препятствие для развития ГСП СК.</a:t>
            </a:r>
          </a:p>
          <a:p>
            <a:pPr marL="285750" indent="-285750" algn="just">
              <a:buFont typeface="Wingdings" panose="05000000000000000000" pitchFamily="2" charset="2"/>
              <a:buChar char="ü"/>
            </a:pPr>
            <a:r>
              <a:rPr lang="ru-RU" dirty="0"/>
              <a:t>Отсутствие нормативных документов, описывающих порядок осуществления мониторинга условий жизни получателей ГСП СК в течение года после его завершения.</a:t>
            </a:r>
          </a:p>
          <a:p>
            <a:pPr marL="285750" indent="-285750" algn="just">
              <a:buFont typeface="Wingdings" panose="05000000000000000000" pitchFamily="2" charset="2"/>
              <a:buChar char="ü"/>
            </a:pPr>
            <a:r>
              <a:rPr lang="ru-RU" dirty="0"/>
              <a:t>Ресурсные и методические ограничения, связанные с обеспечением сопровождения семей получателей ГСП СК.</a:t>
            </a:r>
          </a:p>
          <a:p>
            <a:pPr algn="just"/>
            <a:endParaRPr lang="ru-RU" dirty="0"/>
          </a:p>
        </p:txBody>
      </p:sp>
      <p:sp>
        <p:nvSpPr>
          <p:cNvPr id="4" name="Номер слайда 3"/>
          <p:cNvSpPr>
            <a:spLocks noGrp="1"/>
          </p:cNvSpPr>
          <p:nvPr>
            <p:ph type="sldNum" sz="quarter" idx="12"/>
          </p:nvPr>
        </p:nvSpPr>
        <p:spPr/>
        <p:txBody>
          <a:bodyPr/>
          <a:lstStyle/>
          <a:p>
            <a:fld id="{FA36FEAD-D3D8-4387-96EF-AE404EAB1567}" type="slidenum">
              <a:rPr lang="ru-RU" smtClean="0"/>
              <a:pPr/>
              <a:t>11</a:t>
            </a:fld>
            <a:endParaRPr lang="ru-RU"/>
          </a:p>
        </p:txBody>
      </p:sp>
    </p:spTree>
    <p:extLst>
      <p:ext uri="{BB962C8B-B14F-4D97-AF65-F5344CB8AC3E}">
        <p14:creationId xmlns:p14="http://schemas.microsoft.com/office/powerpoint/2010/main" val="335069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728" y="170057"/>
            <a:ext cx="9361040" cy="562074"/>
          </a:xfrm>
        </p:spPr>
        <p:txBody>
          <a:bodyPr>
            <a:noAutofit/>
          </a:bodyPr>
          <a:lstStyle/>
          <a:p>
            <a:r>
              <a:rPr lang="ru-RU" sz="2000" b="1" dirty="0"/>
              <a:t>Рекомендации по совершенствованию ГСП СК в Ленинградской области </a:t>
            </a:r>
          </a:p>
        </p:txBody>
      </p:sp>
      <p:sp>
        <p:nvSpPr>
          <p:cNvPr id="4" name="Номер слайда 3"/>
          <p:cNvSpPr>
            <a:spLocks noGrp="1"/>
          </p:cNvSpPr>
          <p:nvPr>
            <p:ph type="sldNum" sz="quarter" idx="12"/>
          </p:nvPr>
        </p:nvSpPr>
        <p:spPr/>
        <p:txBody>
          <a:bodyPr/>
          <a:lstStyle/>
          <a:p>
            <a:fld id="{FA36FEAD-D3D8-4387-96EF-AE404EAB1567}" type="slidenum">
              <a:rPr lang="ru-RU" smtClean="0">
                <a:solidFill>
                  <a:prstClr val="white"/>
                </a:solidFill>
              </a:rPr>
              <a:pPr/>
              <a:t>12</a:t>
            </a:fld>
            <a:endParaRPr lang="ru-RU">
              <a:solidFill>
                <a:prstClr val="white"/>
              </a:solidFill>
            </a:endParaRPr>
          </a:p>
        </p:txBody>
      </p:sp>
      <p:sp>
        <p:nvSpPr>
          <p:cNvPr id="7" name="Прямоугольник 6"/>
          <p:cNvSpPr/>
          <p:nvPr/>
        </p:nvSpPr>
        <p:spPr>
          <a:xfrm>
            <a:off x="632520" y="1012810"/>
            <a:ext cx="9005485" cy="4270400"/>
          </a:xfrm>
          <a:prstGeom prst="rect">
            <a:avLst/>
          </a:prstGeom>
          <a:solidFill>
            <a:srgbClr val="D5FFE9"/>
          </a:solidFill>
        </p:spPr>
        <p:txBody>
          <a:bodyPr wrap="square">
            <a:spAutoFit/>
          </a:bodyPr>
          <a:lstStyle/>
          <a:p>
            <a:pPr marL="285750" indent="-285750">
              <a:buFont typeface="Wingdings" panose="05000000000000000000" pitchFamily="2" charset="2"/>
              <a:buChar char="ü"/>
            </a:pPr>
            <a:r>
              <a:rPr lang="ru-RU" sz="1600" dirty="0"/>
              <a:t>Размер выплаты в рамках ГСП СК на открытие своего бизнеса целесообразно сделать дифференцированным в зависимости от уровня экономического развития территории и от направления (сферы) бизнеса.</a:t>
            </a:r>
          </a:p>
          <a:p>
            <a:pPr marL="285750" indent="-285750">
              <a:buFont typeface="Wingdings" panose="05000000000000000000" pitchFamily="2" charset="2"/>
              <a:buChar char="ü"/>
            </a:pPr>
            <a:r>
              <a:rPr lang="ru-RU" sz="1600" dirty="0"/>
              <a:t>ГСП СК на создание и развитие бизнеса может быть на более длительный период, так как не все бизнесы способны демонстрировать устойчивый результат в течение первого года. В этом случае и сумма выплат по </a:t>
            </a:r>
            <a:r>
              <a:rPr lang="ru-RU" sz="1600" dirty="0" err="1"/>
              <a:t>соцконтракту</a:t>
            </a:r>
            <a:r>
              <a:rPr lang="ru-RU" sz="1600" dirty="0"/>
              <a:t> может быть больше нынешней, но выплачиваться должна траншами, в зависимости от результатов и отчетности по прошедшим периодам. </a:t>
            </a:r>
          </a:p>
          <a:p>
            <a:pPr marL="285750" indent="-285750">
              <a:buFont typeface="Wingdings" panose="05000000000000000000" pitchFamily="2" charset="2"/>
              <a:buChar char="ü"/>
            </a:pPr>
            <a:r>
              <a:rPr lang="ru-RU" sz="1600" dirty="0"/>
              <a:t>Целесообразно обеспечить возможность предоставления ГСП СК по направлению «открытие собственного дела» гражданам, давно вышедшим из статуса предпринимателя. Рассмотреть возможность не учитывать трудовые доходы пенсионера за прошлые периоды, если он только что завершил трудовую деятельность и обратился за адресными социальными выплатами, назначаемыми на основе проверки доходов.</a:t>
            </a:r>
          </a:p>
          <a:p>
            <a:pPr marL="285750" indent="-285750">
              <a:buFont typeface="Wingdings" panose="05000000000000000000" pitchFamily="2" charset="2"/>
              <a:buChar char="ü"/>
            </a:pPr>
            <a:r>
              <a:rPr lang="ru-RU" sz="1600" dirty="0"/>
              <a:t>Несмотря на то, что федеральные правила включают государственную социальную помощь в трудной жизненной ситуации в социальный контракт, целесообразно ее исключить из условий его назначения. У этих мер должны быть разные правила и разные размеры выплат. Социальную поддержку в трудной жизненной ситуации следует </a:t>
            </a:r>
            <a:r>
              <a:rPr lang="ru-RU" sz="1550" dirty="0"/>
              <a:t>предоставлять без условий социального контракта и без встречных требований.</a:t>
            </a:r>
          </a:p>
        </p:txBody>
      </p:sp>
    </p:spTree>
    <p:extLst>
      <p:ext uri="{BB962C8B-B14F-4D97-AF65-F5344CB8AC3E}">
        <p14:creationId xmlns:p14="http://schemas.microsoft.com/office/powerpoint/2010/main" val="340683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 y="3429000"/>
            <a:ext cx="9906000" cy="3429000"/>
          </a:xfrm>
          <a:prstGeom prst="rect">
            <a:avLst/>
          </a:prstGeom>
        </p:spPr>
      </p:pic>
      <p:sp>
        <p:nvSpPr>
          <p:cNvPr id="5" name="Заголовок 4"/>
          <p:cNvSpPr>
            <a:spLocks noGrp="1"/>
          </p:cNvSpPr>
          <p:nvPr>
            <p:ph type="title"/>
          </p:nvPr>
        </p:nvSpPr>
        <p:spPr>
          <a:xfrm>
            <a:off x="774495" y="965520"/>
            <a:ext cx="7560840" cy="1745925"/>
          </a:xfrm>
        </p:spPr>
        <p:txBody>
          <a:bodyPr/>
          <a:lstStyle/>
          <a:p>
            <a:r>
              <a:rPr lang="ru-RU" sz="2800" dirty="0">
                <a:solidFill>
                  <a:srgbClr val="008760"/>
                </a:solidFill>
              </a:rPr>
              <a:t>Центр финансов социальной сферы</a:t>
            </a:r>
            <a:br>
              <a:rPr lang="ru-RU" sz="2800" dirty="0">
                <a:solidFill>
                  <a:srgbClr val="008760"/>
                </a:solidFill>
              </a:rPr>
            </a:br>
            <a:r>
              <a:rPr lang="ru-RU" sz="2800" dirty="0">
                <a:solidFill>
                  <a:srgbClr val="008760"/>
                </a:solidFill>
              </a:rPr>
              <a:t>НИФИ минфина России</a:t>
            </a:r>
          </a:p>
        </p:txBody>
      </p:sp>
      <p:sp>
        <p:nvSpPr>
          <p:cNvPr id="6" name="Текст 5"/>
          <p:cNvSpPr>
            <a:spLocks noGrp="1"/>
          </p:cNvSpPr>
          <p:nvPr>
            <p:ph type="body" idx="1"/>
          </p:nvPr>
        </p:nvSpPr>
        <p:spPr>
          <a:xfrm>
            <a:off x="1352600" y="2996963"/>
            <a:ext cx="7441732" cy="2508299"/>
          </a:xfrm>
        </p:spPr>
        <p:txBody>
          <a:bodyPr/>
          <a:lstStyle/>
          <a:p>
            <a:pPr>
              <a:spcBef>
                <a:spcPts val="0"/>
              </a:spcBef>
            </a:pPr>
            <a:r>
              <a:rPr lang="ru-RU"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127006, г. Москва, </a:t>
            </a:r>
          </a:p>
          <a:p>
            <a:pPr>
              <a:spcBef>
                <a:spcPts val="0"/>
              </a:spcBef>
            </a:pPr>
            <a:r>
              <a:rPr lang="ru-RU"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Настасьинский пер., д. 3, стр. 2</a:t>
            </a:r>
          </a:p>
          <a:p>
            <a:pPr>
              <a:spcBef>
                <a:spcPts val="0"/>
              </a:spcBef>
            </a:pPr>
            <a:endParaRPr lang="ru-RU" sz="1800" dirty="0">
              <a:solidFill>
                <a:schemeClr val="tx1"/>
              </a:solidFill>
            </a:endParaRPr>
          </a:p>
          <a:p>
            <a:pPr>
              <a:spcBef>
                <a:spcPts val="0"/>
              </a:spcBef>
            </a:pPr>
            <a:r>
              <a:rPr lang="ru-RU" sz="1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+7 (495) 699-74-14</a:t>
            </a:r>
          </a:p>
          <a:p>
            <a:pPr>
              <a:spcBef>
                <a:spcPts val="0"/>
              </a:spcBef>
            </a:pPr>
            <a:br>
              <a:rPr lang="ru-RU" sz="1800" dirty="0">
                <a:solidFill>
                  <a:schemeClr val="tx1"/>
                </a:solidFill>
              </a:rPr>
            </a:br>
            <a:r>
              <a:rPr lang="en-US" sz="1800" dirty="0"/>
              <a:t>feoktistova@nifi.ru </a:t>
            </a:r>
            <a:endParaRPr lang="ru-RU" sz="1800" dirty="0"/>
          </a:p>
          <a:p>
            <a:pPr>
              <a:spcBef>
                <a:spcPts val="0"/>
              </a:spcBef>
            </a:pPr>
            <a:endParaRPr lang="en-US" sz="1800" dirty="0">
              <a:solidFill>
                <a:schemeClr val="tx2"/>
              </a:solidFill>
            </a:endParaRPr>
          </a:p>
          <a:p>
            <a:pPr>
              <a:spcBef>
                <a:spcPts val="0"/>
              </a:spcBef>
            </a:pPr>
            <a:r>
              <a:rPr lang="en-US" sz="1800" dirty="0">
                <a:solidFill>
                  <a:schemeClr val="tx2"/>
                </a:solidFill>
              </a:rPr>
              <a:t>www.nifi.ru</a:t>
            </a:r>
          </a:p>
          <a:p>
            <a:pPr>
              <a:spcBef>
                <a:spcPts val="0"/>
              </a:spcBef>
            </a:pPr>
            <a:endParaRPr lang="ru-RU" sz="1800" dirty="0"/>
          </a:p>
          <a:p>
            <a:endParaRPr lang="ru-RU" sz="1600" dirty="0"/>
          </a:p>
        </p:txBody>
      </p:sp>
      <p:pic>
        <p:nvPicPr>
          <p:cNvPr id="2" name="Рисунок 1"/>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5827" t="54606" r="73001" b="28628"/>
          <a:stretch/>
        </p:blipFill>
        <p:spPr>
          <a:xfrm>
            <a:off x="833414" y="3785275"/>
            <a:ext cx="568404" cy="521037"/>
          </a:xfrm>
          <a:prstGeom prst="rect">
            <a:avLst/>
          </a:prstGeom>
        </p:spPr>
      </p:pic>
      <p:pic>
        <p:nvPicPr>
          <p:cNvPr id="7" name="Рисунок 6">
            <a:hlinkClick r:id="rId5"/>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52048" r="33705" b="75557"/>
          <a:stretch/>
        </p:blipFill>
        <p:spPr>
          <a:xfrm>
            <a:off x="1698412" y="5806467"/>
            <a:ext cx="329493" cy="376570"/>
          </a:xfrm>
          <a:prstGeom prst="rect">
            <a:avLst/>
          </a:prstGeom>
        </p:spPr>
      </p:pic>
      <p:pic>
        <p:nvPicPr>
          <p:cNvPr id="8" name="Рисунок 7">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7171" t="68859" r="77014" b="18228"/>
          <a:stretch/>
        </p:blipFill>
        <p:spPr>
          <a:xfrm>
            <a:off x="1338361" y="5817950"/>
            <a:ext cx="253456" cy="348503"/>
          </a:xfrm>
          <a:prstGeom prst="rect">
            <a:avLst/>
          </a:prstGeom>
        </p:spPr>
      </p:pic>
      <p:pic>
        <p:nvPicPr>
          <p:cNvPr id="9" name="Рисунок 8">
            <a:hlinkClick r:id="rId9"/>
          </p:cNvPr>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45818" t="20593" r="44732" b="70016"/>
          <a:stretch/>
        </p:blipFill>
        <p:spPr>
          <a:xfrm>
            <a:off x="833425" y="5906986"/>
            <a:ext cx="431515" cy="265548"/>
          </a:xfrm>
          <a:prstGeom prst="rect">
            <a:avLst/>
          </a:prstGeom>
        </p:spPr>
      </p:pic>
      <p:pic>
        <p:nvPicPr>
          <p:cNvPr id="11" name="Рисунок 10"/>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5827" t="77469" r="73001" b="4241"/>
          <a:stretch/>
        </p:blipFill>
        <p:spPr>
          <a:xfrm>
            <a:off x="776547" y="4187010"/>
            <a:ext cx="682161" cy="682161"/>
          </a:xfrm>
          <a:prstGeom prst="rect">
            <a:avLst/>
          </a:prstGeom>
        </p:spPr>
      </p:pic>
      <p:pic>
        <p:nvPicPr>
          <p:cNvPr id="12" name="Рисунок 11"/>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7624" y="4877312"/>
            <a:ext cx="539984" cy="539984"/>
          </a:xfrm>
          <a:prstGeom prst="rect">
            <a:avLst/>
          </a:prstGeom>
        </p:spPr>
      </p:pic>
      <p:pic>
        <p:nvPicPr>
          <p:cNvPr id="13" name="Рисунок 12"/>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476" y="3140968"/>
            <a:ext cx="426303" cy="347134"/>
          </a:xfrm>
          <a:prstGeom prst="rect">
            <a:avLst/>
          </a:prstGeom>
        </p:spPr>
      </p:pic>
    </p:spTree>
    <p:extLst>
      <p:ext uri="{BB962C8B-B14F-4D97-AF65-F5344CB8AC3E}">
        <p14:creationId xmlns:p14="http://schemas.microsoft.com/office/powerpoint/2010/main" val="36017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72480" y="3212976"/>
            <a:ext cx="3693345" cy="3096344"/>
          </a:xfrm>
        </p:spPr>
        <p:txBody>
          <a:bodyPr/>
          <a:lstStyle/>
          <a:p>
            <a:r>
              <a:rPr lang="ru-RU" sz="1400" dirty="0">
                <a:solidFill>
                  <a:srgbClr val="027438"/>
                </a:solidFill>
              </a:rPr>
              <a:t>Сроки проведения</a:t>
            </a:r>
            <a:r>
              <a:rPr lang="ru-RU" sz="1400" dirty="0"/>
              <a:t>: август 2022 г. </a:t>
            </a:r>
          </a:p>
          <a:p>
            <a:pPr>
              <a:spcBef>
                <a:spcPts val="0"/>
              </a:spcBef>
            </a:pPr>
            <a:endParaRPr lang="ru-RU" sz="1100" dirty="0">
              <a:solidFill>
                <a:srgbClr val="027438"/>
              </a:solidFill>
            </a:endParaRPr>
          </a:p>
          <a:p>
            <a:r>
              <a:rPr lang="ru-RU" sz="1400" dirty="0">
                <a:solidFill>
                  <a:srgbClr val="027438"/>
                </a:solidFill>
              </a:rPr>
              <a:t>Место проведения</a:t>
            </a:r>
            <a:r>
              <a:rPr lang="ru-RU" sz="1400" dirty="0"/>
              <a:t>: Выборгский, Гатчинский, </a:t>
            </a:r>
            <a:r>
              <a:rPr lang="ru-RU" sz="1400" dirty="0" err="1"/>
              <a:t>Киришский</a:t>
            </a:r>
            <a:r>
              <a:rPr lang="ru-RU" sz="1400" dirty="0"/>
              <a:t> и </a:t>
            </a:r>
            <a:r>
              <a:rPr lang="ru-RU" sz="1400" dirty="0" err="1"/>
              <a:t>Лодейнопольский</a:t>
            </a:r>
            <a:r>
              <a:rPr lang="ru-RU" sz="1400" dirty="0"/>
              <a:t> районы Ленинградской области. </a:t>
            </a:r>
          </a:p>
          <a:p>
            <a:pPr>
              <a:spcBef>
                <a:spcPts val="0"/>
              </a:spcBef>
            </a:pPr>
            <a:endParaRPr lang="ru-RU" sz="1100" dirty="0">
              <a:solidFill>
                <a:srgbClr val="027438"/>
              </a:solidFill>
            </a:endParaRPr>
          </a:p>
          <a:p>
            <a:r>
              <a:rPr lang="ru-RU" sz="1400" dirty="0">
                <a:solidFill>
                  <a:srgbClr val="027438"/>
                </a:solidFill>
              </a:rPr>
              <a:t>Инструменты</a:t>
            </a:r>
            <a:r>
              <a:rPr lang="ru-RU" sz="1400" dirty="0"/>
              <a:t>: 12 фокус-групп и 7 глубинных интервью с специалистами центров СЗН</a:t>
            </a:r>
          </a:p>
          <a:p>
            <a:pPr>
              <a:spcBef>
                <a:spcPts val="0"/>
              </a:spcBef>
            </a:pPr>
            <a:endParaRPr lang="ru-RU" sz="1100" dirty="0"/>
          </a:p>
          <a:p>
            <a:endParaRPr lang="ru-RU" sz="1400" dirty="0"/>
          </a:p>
          <a:p>
            <a:endParaRPr lang="ru-RU" dirty="0"/>
          </a:p>
        </p:txBody>
      </p:sp>
      <p:sp>
        <p:nvSpPr>
          <p:cNvPr id="4" name="Номер слайда 3"/>
          <p:cNvSpPr>
            <a:spLocks noGrp="1"/>
          </p:cNvSpPr>
          <p:nvPr>
            <p:ph type="sldNum" sz="quarter" idx="12"/>
          </p:nvPr>
        </p:nvSpPr>
        <p:spPr/>
        <p:txBody>
          <a:bodyPr/>
          <a:lstStyle/>
          <a:p>
            <a:fld id="{FA36FEAD-D3D8-4387-96EF-AE404EAB1567}" type="slidenum">
              <a:rPr lang="ru-RU" smtClean="0">
                <a:solidFill>
                  <a:prstClr val="white"/>
                </a:solidFill>
              </a:rPr>
              <a:pPr/>
              <a:t>2</a:t>
            </a:fld>
            <a:endParaRPr lang="ru-RU" dirty="0">
              <a:solidFill>
                <a:prstClr val="white"/>
              </a:solidFill>
            </a:endParaRPr>
          </a:p>
        </p:txBody>
      </p:sp>
      <p:pic>
        <p:nvPicPr>
          <p:cNvPr id="6" name="Рисунок 5"/>
          <p:cNvPicPr>
            <a:picLocks noChangeAspect="1"/>
          </p:cNvPicPr>
          <p:nvPr/>
        </p:nvPicPr>
        <p:blipFill rotWithShape="1">
          <a:blip r:embed="rId3"/>
          <a:srcRect l="14957" t="10493" r="24407" b="13811"/>
          <a:stretch/>
        </p:blipFill>
        <p:spPr>
          <a:xfrm>
            <a:off x="4088904" y="908720"/>
            <a:ext cx="5704316" cy="4536504"/>
          </a:xfrm>
          <a:prstGeom prst="rect">
            <a:avLst/>
          </a:prstGeom>
        </p:spPr>
      </p:pic>
      <p:sp>
        <p:nvSpPr>
          <p:cNvPr id="5" name="Овал 4">
            <a:extLst>
              <a:ext uri="{FF2B5EF4-FFF2-40B4-BE49-F238E27FC236}">
                <a16:creationId xmlns:a16="http://schemas.microsoft.com/office/drawing/2014/main" id="{5F07F3CC-E410-43D7-B2CA-C09A19453D84}"/>
              </a:ext>
            </a:extLst>
          </p:cNvPr>
          <p:cNvSpPr/>
          <p:nvPr/>
        </p:nvSpPr>
        <p:spPr>
          <a:xfrm>
            <a:off x="7761312" y="2109308"/>
            <a:ext cx="1080120" cy="360040"/>
          </a:xfrm>
          <a:prstGeom prst="ellipse">
            <a:avLst/>
          </a:prstGeom>
          <a:noFill/>
          <a:ln>
            <a:solidFill>
              <a:srgbClr val="027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1D427FA9-924C-03C0-F880-944F5946FA42}"/>
              </a:ext>
            </a:extLst>
          </p:cNvPr>
          <p:cNvSpPr/>
          <p:nvPr/>
        </p:nvSpPr>
        <p:spPr>
          <a:xfrm>
            <a:off x="5061011" y="1808820"/>
            <a:ext cx="684077" cy="360040"/>
          </a:xfrm>
          <a:prstGeom prst="ellipse">
            <a:avLst/>
          </a:prstGeom>
          <a:noFill/>
          <a:ln>
            <a:solidFill>
              <a:srgbClr val="027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2818C1E2-F445-ACCD-7113-EBCB11F49AFC}"/>
              </a:ext>
            </a:extLst>
          </p:cNvPr>
          <p:cNvSpPr/>
          <p:nvPr/>
        </p:nvSpPr>
        <p:spPr>
          <a:xfrm>
            <a:off x="5745088" y="3501008"/>
            <a:ext cx="792088" cy="254066"/>
          </a:xfrm>
          <a:prstGeom prst="ellipse">
            <a:avLst/>
          </a:prstGeom>
          <a:noFill/>
          <a:ln>
            <a:solidFill>
              <a:srgbClr val="027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119BFF9B-B475-ADD7-5553-0791AB1F0533}"/>
              </a:ext>
            </a:extLst>
          </p:cNvPr>
          <p:cNvSpPr/>
          <p:nvPr/>
        </p:nvSpPr>
        <p:spPr>
          <a:xfrm>
            <a:off x="7113239" y="3629780"/>
            <a:ext cx="648073" cy="254066"/>
          </a:xfrm>
          <a:prstGeom prst="ellipse">
            <a:avLst/>
          </a:prstGeom>
          <a:noFill/>
          <a:ln>
            <a:solidFill>
              <a:srgbClr val="027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Заголовок 1"/>
          <p:cNvSpPr txBox="1">
            <a:spLocks/>
          </p:cNvSpPr>
          <p:nvPr/>
        </p:nvSpPr>
        <p:spPr>
          <a:xfrm>
            <a:off x="201136" y="219658"/>
            <a:ext cx="9361040" cy="562074"/>
          </a:xfrm>
          <a:prstGeom prst="rect">
            <a:avLst/>
          </a:prstGeom>
        </p:spPr>
        <p:txBody>
          <a:bodyPr vert="horz" lIns="90000" tIns="45720" rIns="91440" bIns="45720" rtlCol="0" anchor="ctr">
            <a:normAutofit/>
          </a:bodyPr>
          <a:lstStyle>
            <a:lvl1pPr algn="l" defTabSz="914423" rtl="0" eaLnBrk="1" latinLnBrk="0" hangingPunct="1">
              <a:spcBef>
                <a:spcPct val="0"/>
              </a:spcBef>
              <a:buNone/>
              <a:defRPr sz="2800" b="0" kern="1200">
                <a:solidFill>
                  <a:schemeClr val="tx2"/>
                </a:solidFill>
                <a:latin typeface="Arial Narrow" panose="020B0606020202030204" pitchFamily="34" charset="0"/>
                <a:ea typeface="+mj-ea"/>
                <a:cs typeface="+mj-cs"/>
              </a:defRPr>
            </a:lvl1pPr>
          </a:lstStyle>
          <a:p>
            <a:r>
              <a:rPr lang="ru-RU" dirty="0"/>
              <a:t>Цель и дизайн исследования</a:t>
            </a:r>
          </a:p>
        </p:txBody>
      </p:sp>
      <p:sp>
        <p:nvSpPr>
          <p:cNvPr id="12" name="Объект 2"/>
          <p:cNvSpPr txBox="1">
            <a:spLocks/>
          </p:cNvSpPr>
          <p:nvPr/>
        </p:nvSpPr>
        <p:spPr>
          <a:xfrm>
            <a:off x="272480" y="891470"/>
            <a:ext cx="3693345" cy="2465522"/>
          </a:xfrm>
          <a:prstGeom prst="rect">
            <a:avLst/>
          </a:prstGeom>
          <a:noFill/>
        </p:spPr>
        <p:txBody>
          <a:bodyPr vert="horz" lIns="91440" tIns="45720" rIns="91440" bIns="45720" rtlCol="0">
            <a:noAutofit/>
          </a:bodyPr>
          <a:lstStyle>
            <a:lvl1pPr marL="0" indent="0" algn="l" defTabSz="914423" rtl="0" eaLnBrk="1" latinLnBrk="0" hangingPunct="1">
              <a:spcBef>
                <a:spcPct val="20000"/>
              </a:spcBef>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1pPr>
            <a:lvl2pPr marL="457212" indent="0" algn="l" defTabSz="914423" rtl="0" eaLnBrk="1" latinLnBrk="0" hangingPunct="1">
              <a:spcBef>
                <a:spcPct val="20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23" indent="0" algn="l" defTabSz="914423" rtl="0" eaLnBrk="1" latinLnBrk="0" hangingPunct="1">
              <a:spcBef>
                <a:spcPct val="20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600240" indent="-228606" algn="l" defTabSz="914423"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52" indent="-228606" algn="l" defTabSz="914423"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63" indent="-228606" algn="l" defTabSz="91442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ru-RU" sz="1800" b="1" dirty="0"/>
              <a:t>Цель  ̶ </a:t>
            </a:r>
            <a:r>
              <a:rPr lang="ru-RU" sz="1800" b="1" dirty="0">
                <a:solidFill>
                  <a:srgbClr val="019448"/>
                </a:solidFill>
              </a:rPr>
              <a:t> </a:t>
            </a:r>
            <a:r>
              <a:rPr lang="ru-RU" sz="1800" dirty="0"/>
              <a:t>оценка практики и бизнес-процессов назначения социального контракта, формирование предложений по совершенствованию социального контракта</a:t>
            </a:r>
            <a:endParaRPr lang="ru-RU" sz="1800" b="1" dirty="0">
              <a:solidFill>
                <a:srgbClr val="019448"/>
              </a:solidFill>
            </a:endParaRPr>
          </a:p>
          <a:p>
            <a:pPr>
              <a:spcBef>
                <a:spcPts val="0"/>
              </a:spcBef>
            </a:pPr>
            <a:endParaRPr lang="ru-RU" sz="1800" dirty="0"/>
          </a:p>
        </p:txBody>
      </p:sp>
      <p:sp>
        <p:nvSpPr>
          <p:cNvPr id="8" name="Прямоугольник 7"/>
          <p:cNvSpPr/>
          <p:nvPr/>
        </p:nvSpPr>
        <p:spPr>
          <a:xfrm>
            <a:off x="6105128" y="5457998"/>
            <a:ext cx="3688092" cy="1077218"/>
          </a:xfrm>
          <a:prstGeom prst="rect">
            <a:avLst/>
          </a:prstGeom>
        </p:spPr>
        <p:txBody>
          <a:bodyPr wrap="square">
            <a:spAutoFit/>
          </a:bodyPr>
          <a:lstStyle/>
          <a:p>
            <a:pPr lvl="0">
              <a:defRPr/>
            </a:pPr>
            <a:r>
              <a:rPr lang="ru-RU" sz="1600" dirty="0">
                <a:latin typeface="Arial Narrow" panose="020B0606020202030204" pitchFamily="34" charset="0"/>
              </a:rPr>
              <a:t>Ищут работу – 28129 чел.</a:t>
            </a:r>
          </a:p>
          <a:p>
            <a:pPr lvl="0">
              <a:defRPr/>
            </a:pPr>
            <a:r>
              <a:rPr lang="ru-RU" sz="1600" dirty="0">
                <a:latin typeface="Arial Narrow" panose="020B0606020202030204" pitchFamily="34" charset="0"/>
              </a:rPr>
              <a:t>Нашли работу – 14757 чел. </a:t>
            </a:r>
          </a:p>
          <a:p>
            <a:pPr lvl="0">
              <a:defRPr/>
            </a:pPr>
            <a:r>
              <a:rPr lang="ru-RU" sz="1600" dirty="0">
                <a:latin typeface="Arial Narrow" panose="020B0606020202030204" pitchFamily="34" charset="0"/>
              </a:rPr>
              <a:t>Безработные – 9872 чел. </a:t>
            </a:r>
          </a:p>
          <a:p>
            <a:pPr lvl="0">
              <a:defRPr/>
            </a:pPr>
            <a:r>
              <a:rPr lang="ru-RU" sz="1600" dirty="0">
                <a:latin typeface="Arial Narrow" panose="020B0606020202030204" pitchFamily="34" charset="0"/>
              </a:rPr>
              <a:t>Регистрируемая безработица – 0,4%-0,5%</a:t>
            </a:r>
          </a:p>
        </p:txBody>
      </p:sp>
    </p:spTree>
    <p:extLst>
      <p:ext uri="{BB962C8B-B14F-4D97-AF65-F5344CB8AC3E}">
        <p14:creationId xmlns:p14="http://schemas.microsoft.com/office/powerpoint/2010/main" val="182794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Дизайн и реализация социального контракта</a:t>
            </a:r>
            <a:endParaRPr lang="ru-RU" dirty="0"/>
          </a:p>
        </p:txBody>
      </p:sp>
      <p:sp>
        <p:nvSpPr>
          <p:cNvPr id="4" name="Номер слайда 3"/>
          <p:cNvSpPr>
            <a:spLocks noGrp="1"/>
          </p:cNvSpPr>
          <p:nvPr>
            <p:ph type="sldNum" sz="quarter" idx="12"/>
          </p:nvPr>
        </p:nvSpPr>
        <p:spPr/>
        <p:txBody>
          <a:bodyPr/>
          <a:lstStyle/>
          <a:p>
            <a:fld id="{FA36FEAD-D3D8-4387-96EF-AE404EAB1567}" type="slidenum">
              <a:rPr lang="ru-RU" smtClean="0"/>
              <a:pPr/>
              <a:t>3</a:t>
            </a:fld>
            <a:endParaRPr lang="ru-RU"/>
          </a:p>
        </p:txBody>
      </p:sp>
      <p:graphicFrame>
        <p:nvGraphicFramePr>
          <p:cNvPr id="8" name="Таблица 7"/>
          <p:cNvGraphicFramePr>
            <a:graphicFrameLocks noGrp="1"/>
          </p:cNvGraphicFramePr>
          <p:nvPr>
            <p:extLst>
              <p:ext uri="{D42A27DB-BD31-4B8C-83A1-F6EECF244321}">
                <p14:modId xmlns:p14="http://schemas.microsoft.com/office/powerpoint/2010/main" val="3931413591"/>
              </p:ext>
            </p:extLst>
          </p:nvPr>
        </p:nvGraphicFramePr>
        <p:xfrm>
          <a:off x="416497" y="1196752"/>
          <a:ext cx="5832648" cy="4867263"/>
        </p:xfrm>
        <a:graphic>
          <a:graphicData uri="http://schemas.openxmlformats.org/drawingml/2006/table">
            <a:tbl>
              <a:tblPr firstRow="1" bandRow="1">
                <a:tableStyleId>{5C22544A-7EE6-4342-B048-85BDC9FD1C3A}</a:tableStyleId>
              </a:tblPr>
              <a:tblGrid>
                <a:gridCol w="3107117">
                  <a:extLst>
                    <a:ext uri="{9D8B030D-6E8A-4147-A177-3AD203B41FA5}">
                      <a16:colId xmlns:a16="http://schemas.microsoft.com/office/drawing/2014/main" val="20000"/>
                    </a:ext>
                  </a:extLst>
                </a:gridCol>
                <a:gridCol w="763169">
                  <a:extLst>
                    <a:ext uri="{9D8B030D-6E8A-4147-A177-3AD203B41FA5}">
                      <a16:colId xmlns:a16="http://schemas.microsoft.com/office/drawing/2014/main" val="20001"/>
                    </a:ext>
                  </a:extLst>
                </a:gridCol>
                <a:gridCol w="1962362">
                  <a:extLst>
                    <a:ext uri="{9D8B030D-6E8A-4147-A177-3AD203B41FA5}">
                      <a16:colId xmlns:a16="http://schemas.microsoft.com/office/drawing/2014/main" val="20002"/>
                    </a:ext>
                  </a:extLst>
                </a:gridCol>
              </a:tblGrid>
              <a:tr h="588980">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ru-RU" sz="2000" dirty="0"/>
                        <a:t>Направление ГСП СК: </a:t>
                      </a:r>
                    </a:p>
                  </a:txBody>
                  <a:tcPr anchor="ctr"/>
                </a:tc>
                <a:tc>
                  <a:txBody>
                    <a:bodyPr/>
                    <a:lstStyle/>
                    <a:p>
                      <a:pPr algn="ctr"/>
                      <a:r>
                        <a:rPr lang="en-US" sz="3200" i="1" dirty="0" err="1"/>
                        <a:t>t</a:t>
                      </a:r>
                      <a:r>
                        <a:rPr lang="en-US" sz="1200" i="1" dirty="0" err="1"/>
                        <a:t>max</a:t>
                      </a:r>
                      <a:endParaRPr lang="ru-RU" sz="1200" i="1" dirty="0"/>
                    </a:p>
                  </a:txBody>
                  <a:tcPr anchor="ctr"/>
                </a:tc>
                <a:tc>
                  <a:txBody>
                    <a:bodyPr/>
                    <a:lstStyle/>
                    <a:p>
                      <a:pPr algn="ctr"/>
                      <a:r>
                        <a:rPr lang="ru-RU" sz="2800" dirty="0"/>
                        <a:t>₽</a:t>
                      </a:r>
                      <a:r>
                        <a:rPr lang="en-US" sz="1200" dirty="0"/>
                        <a:t>max</a:t>
                      </a:r>
                      <a:endParaRPr lang="ru-RU" sz="1200" dirty="0"/>
                    </a:p>
                  </a:txBody>
                  <a:tcPr anchor="ctr"/>
                </a:tc>
                <a:extLst>
                  <a:ext uri="{0D108BD9-81ED-4DB2-BD59-A6C34878D82A}">
                    <a16:rowId xmlns:a16="http://schemas.microsoft.com/office/drawing/2014/main" val="10000"/>
                  </a:ext>
                </a:extLst>
              </a:tr>
              <a:tr h="377154">
                <a:tc>
                  <a:txBody>
                    <a:bodyPr/>
                    <a:lstStyle/>
                    <a:p>
                      <a:pPr marL="0" indent="0">
                        <a:buFont typeface="Wingdings" panose="05000000000000000000" pitchFamily="2" charset="2"/>
                        <a:buNone/>
                      </a:pPr>
                      <a:r>
                        <a:rPr lang="ru-RU" dirty="0"/>
                        <a:t>поиск работы</a:t>
                      </a:r>
                    </a:p>
                  </a:txBody>
                  <a:tcPr/>
                </a:tc>
                <a:tc>
                  <a:txBody>
                    <a:bodyPr/>
                    <a:lstStyle/>
                    <a:p>
                      <a:pPr algn="r"/>
                      <a:r>
                        <a:rPr lang="ru-RU" dirty="0"/>
                        <a:t>х</a:t>
                      </a:r>
                      <a:r>
                        <a:rPr lang="en-US" dirty="0"/>
                        <a:t>4</a:t>
                      </a:r>
                      <a:endParaRPr lang="ru-RU" dirty="0"/>
                    </a:p>
                  </a:txBody>
                  <a:tcPr anchor="ctr"/>
                </a:tc>
                <a:tc>
                  <a:txBody>
                    <a:bodyPr/>
                    <a:lstStyle/>
                    <a:p>
                      <a:pPr algn="r"/>
                      <a:r>
                        <a:rPr lang="ru-RU" dirty="0"/>
                        <a:t>15,3 </a:t>
                      </a:r>
                      <a:r>
                        <a:rPr lang="ru-RU" sz="1400" dirty="0"/>
                        <a:t>тыс. руб. / мес.</a:t>
                      </a:r>
                    </a:p>
                  </a:txBody>
                  <a:tcPr anchor="ctr"/>
                </a:tc>
                <a:extLst>
                  <a:ext uri="{0D108BD9-81ED-4DB2-BD59-A6C34878D82A}">
                    <a16:rowId xmlns:a16="http://schemas.microsoft.com/office/drawing/2014/main" val="10001"/>
                  </a:ext>
                </a:extLst>
              </a:tr>
              <a:tr h="377154">
                <a:tc>
                  <a:txBody>
                    <a:bodyPr/>
                    <a:lstStyle/>
                    <a:p>
                      <a:pPr marL="0" indent="0">
                        <a:buFont typeface="Wingdings" panose="05000000000000000000" pitchFamily="2" charset="2"/>
                        <a:buNone/>
                      </a:pPr>
                      <a:endParaRPr lang="ru-RU" dirty="0"/>
                    </a:p>
                  </a:txBody>
                  <a:tcPr/>
                </a:tc>
                <a:tc>
                  <a:txBody>
                    <a:bodyPr/>
                    <a:lstStyle/>
                    <a:p>
                      <a:pPr marL="0" marR="0" lvl="0" indent="0" algn="r" defTabSz="914423" rtl="0" eaLnBrk="1" fontAlgn="auto" latinLnBrk="0" hangingPunct="1">
                        <a:lnSpc>
                          <a:spcPct val="100000"/>
                        </a:lnSpc>
                        <a:spcBef>
                          <a:spcPts val="0"/>
                        </a:spcBef>
                        <a:spcAft>
                          <a:spcPts val="0"/>
                        </a:spcAft>
                        <a:buClrTx/>
                        <a:buSzTx/>
                        <a:buFontTx/>
                        <a:buNone/>
                        <a:tabLst/>
                        <a:defRPr/>
                      </a:pPr>
                      <a:r>
                        <a:rPr lang="ru-RU" dirty="0"/>
                        <a:t>х1</a:t>
                      </a:r>
                    </a:p>
                  </a:txBody>
                  <a:tcPr anchor="ctr"/>
                </a:tc>
                <a:tc>
                  <a:txBody>
                    <a:bodyPr/>
                    <a:lstStyle/>
                    <a:p>
                      <a:pPr algn="r"/>
                      <a:r>
                        <a:rPr lang="ru-RU" dirty="0"/>
                        <a:t>30,0</a:t>
                      </a:r>
                      <a:r>
                        <a:rPr lang="ru-RU" baseline="0" dirty="0"/>
                        <a:t> </a:t>
                      </a:r>
                      <a:r>
                        <a:rPr lang="ru-RU" sz="1400" baseline="0" dirty="0"/>
                        <a:t>тыс. руб.</a:t>
                      </a:r>
                      <a:endParaRPr lang="ru-RU" dirty="0"/>
                    </a:p>
                  </a:txBody>
                  <a:tcPr anchor="ctr"/>
                </a:tc>
                <a:extLst>
                  <a:ext uri="{0D108BD9-81ED-4DB2-BD59-A6C34878D82A}">
                    <a16:rowId xmlns:a16="http://schemas.microsoft.com/office/drawing/2014/main" val="10002"/>
                  </a:ext>
                </a:extLst>
              </a:tr>
              <a:tr h="377154">
                <a:tc>
                  <a:txBody>
                    <a:bodyPr/>
                    <a:lstStyle/>
                    <a:p>
                      <a:pPr marL="0" indent="0">
                        <a:buFont typeface="Wingdings" panose="05000000000000000000" pitchFamily="2" charset="2"/>
                        <a:buNone/>
                      </a:pPr>
                      <a:endParaRPr lang="ru-RU" dirty="0"/>
                    </a:p>
                  </a:txBody>
                  <a:tcPr/>
                </a:tc>
                <a:tc>
                  <a:txBody>
                    <a:bodyPr/>
                    <a:lstStyle/>
                    <a:p>
                      <a:pPr marL="0" marR="0" lvl="0" indent="0" algn="r" defTabSz="914423" rtl="0" eaLnBrk="1" fontAlgn="auto" latinLnBrk="0" hangingPunct="1">
                        <a:lnSpc>
                          <a:spcPct val="100000"/>
                        </a:lnSpc>
                        <a:spcBef>
                          <a:spcPts val="0"/>
                        </a:spcBef>
                        <a:spcAft>
                          <a:spcPts val="0"/>
                        </a:spcAft>
                        <a:buClrTx/>
                        <a:buSzTx/>
                        <a:buFontTx/>
                        <a:buNone/>
                        <a:tabLst/>
                        <a:defRPr/>
                      </a:pPr>
                      <a:r>
                        <a:rPr lang="ru-RU" dirty="0"/>
                        <a:t>х3</a:t>
                      </a:r>
                    </a:p>
                  </a:txBody>
                  <a:tcPr anchor="ctr"/>
                </a:tc>
                <a:tc>
                  <a:txBody>
                    <a:bodyPr/>
                    <a:lstStyle/>
                    <a:p>
                      <a:pPr algn="r"/>
                      <a:r>
                        <a:rPr lang="ru-RU" dirty="0"/>
                        <a:t>7,6 </a:t>
                      </a:r>
                      <a:r>
                        <a:rPr lang="ru-RU" sz="1400" dirty="0"/>
                        <a:t>тыс. руб. / мес.</a:t>
                      </a:r>
                    </a:p>
                  </a:txBody>
                  <a:tcPr anchor="ctr"/>
                </a:tc>
                <a:extLst>
                  <a:ext uri="{0D108BD9-81ED-4DB2-BD59-A6C34878D82A}">
                    <a16:rowId xmlns:a16="http://schemas.microsoft.com/office/drawing/2014/main" val="10003"/>
                  </a:ext>
                </a:extLst>
              </a:tr>
              <a:tr h="929969">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ru-RU" dirty="0"/>
                        <a:t>индивидуальная предпринимательская деятельность</a:t>
                      </a:r>
                    </a:p>
                  </a:txBody>
                  <a:tcPr/>
                </a:tc>
                <a:tc>
                  <a:txBody>
                    <a:bodyPr/>
                    <a:lstStyle/>
                    <a:p>
                      <a:pPr algn="r"/>
                      <a:r>
                        <a:rPr lang="ru-RU" dirty="0"/>
                        <a:t>х1</a:t>
                      </a:r>
                    </a:p>
                  </a:txBody>
                  <a:tcPr anchor="ctr"/>
                </a:tc>
                <a:tc>
                  <a:txBody>
                    <a:bodyPr/>
                    <a:lstStyle/>
                    <a:p>
                      <a:pPr algn="r"/>
                      <a:r>
                        <a:rPr lang="ru-RU" dirty="0"/>
                        <a:t>350 </a:t>
                      </a:r>
                      <a:r>
                        <a:rPr lang="ru-RU" sz="1400" dirty="0"/>
                        <a:t>тыс. руб.</a:t>
                      </a:r>
                    </a:p>
                  </a:txBody>
                  <a:tcPr anchor="ctr"/>
                </a:tc>
                <a:extLst>
                  <a:ext uri="{0D108BD9-81ED-4DB2-BD59-A6C34878D82A}">
                    <a16:rowId xmlns:a16="http://schemas.microsoft.com/office/drawing/2014/main" val="10004"/>
                  </a:ext>
                </a:extLst>
              </a:tr>
              <a:tr h="377154">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lang="ru-RU" dirty="0"/>
                    </a:p>
                  </a:txBody>
                  <a:tcPr/>
                </a:tc>
                <a:tc>
                  <a:txBody>
                    <a:bodyPr/>
                    <a:lstStyle/>
                    <a:p>
                      <a:pPr algn="r"/>
                      <a:r>
                        <a:rPr lang="ru-RU" dirty="0"/>
                        <a:t>х1</a:t>
                      </a:r>
                    </a:p>
                  </a:txBody>
                  <a:tcPr anchor="ctr"/>
                </a:tc>
                <a:tc>
                  <a:txBody>
                    <a:bodyPr/>
                    <a:lstStyle/>
                    <a:p>
                      <a:pPr marL="0" marR="0" lvl="0" indent="0" algn="r" defTabSz="914423" rtl="0" eaLnBrk="1" fontAlgn="auto" latinLnBrk="0" hangingPunct="1">
                        <a:lnSpc>
                          <a:spcPct val="100000"/>
                        </a:lnSpc>
                        <a:spcBef>
                          <a:spcPts val="0"/>
                        </a:spcBef>
                        <a:spcAft>
                          <a:spcPts val="0"/>
                        </a:spcAft>
                        <a:buClrTx/>
                        <a:buSzTx/>
                        <a:buFontTx/>
                        <a:buNone/>
                        <a:tabLst/>
                        <a:defRPr/>
                      </a:pPr>
                      <a:r>
                        <a:rPr lang="ru-RU" dirty="0"/>
                        <a:t>100 </a:t>
                      </a:r>
                      <a:r>
                        <a:rPr lang="ru-RU" sz="1400" dirty="0"/>
                        <a:t>тыс. руб.</a:t>
                      </a:r>
                    </a:p>
                  </a:txBody>
                  <a:tcPr anchor="ctr"/>
                </a:tc>
                <a:extLst>
                  <a:ext uri="{0D108BD9-81ED-4DB2-BD59-A6C34878D82A}">
                    <a16:rowId xmlns:a16="http://schemas.microsoft.com/office/drawing/2014/main" val="10005"/>
                  </a:ext>
                </a:extLst>
              </a:tr>
              <a:tr h="650978">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ru-RU" dirty="0"/>
                        <a:t>ведение личного подсобного хозяйства </a:t>
                      </a:r>
                    </a:p>
                  </a:txBody>
                  <a:tcPr/>
                </a:tc>
                <a:tc>
                  <a:txBody>
                    <a:bodyPr/>
                    <a:lstStyle/>
                    <a:p>
                      <a:pPr algn="r"/>
                      <a:r>
                        <a:rPr lang="ru-RU" dirty="0"/>
                        <a:t>х1</a:t>
                      </a:r>
                    </a:p>
                  </a:txBody>
                  <a:tcPr anchor="ctr"/>
                </a:tc>
                <a:tc>
                  <a:txBody>
                    <a:bodyPr/>
                    <a:lstStyle/>
                    <a:p>
                      <a:pPr algn="r"/>
                      <a:r>
                        <a:rPr lang="ru-RU" dirty="0"/>
                        <a:t>300 </a:t>
                      </a:r>
                      <a:r>
                        <a:rPr lang="ru-RU" sz="1400" dirty="0"/>
                        <a:t>тыс. руб.</a:t>
                      </a:r>
                    </a:p>
                  </a:txBody>
                  <a:tcPr anchor="ctr"/>
                </a:tc>
                <a:extLst>
                  <a:ext uri="{0D108BD9-81ED-4DB2-BD59-A6C34878D82A}">
                    <a16:rowId xmlns:a16="http://schemas.microsoft.com/office/drawing/2014/main" val="10006"/>
                  </a:ext>
                </a:extLst>
              </a:tr>
              <a:tr h="929969">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ru-RU" dirty="0"/>
                        <a:t>иные мероприятия, направленные на преодоление трудной жизненной ситуации</a:t>
                      </a:r>
                    </a:p>
                  </a:txBody>
                  <a:tcPr/>
                </a:tc>
                <a:tc>
                  <a:txBody>
                    <a:bodyPr/>
                    <a:lstStyle/>
                    <a:p>
                      <a:pPr algn="r"/>
                      <a:r>
                        <a:rPr lang="ru-RU" dirty="0"/>
                        <a:t>х6</a:t>
                      </a:r>
                    </a:p>
                  </a:txBody>
                  <a:tcPr anchor="ctr"/>
                </a:tc>
                <a:tc>
                  <a:txBody>
                    <a:bodyPr/>
                    <a:lstStyle/>
                    <a:p>
                      <a:pPr algn="r"/>
                      <a:r>
                        <a:rPr lang="ru-RU" dirty="0"/>
                        <a:t>15,3 </a:t>
                      </a:r>
                      <a:r>
                        <a:rPr lang="ru-RU" sz="1400" dirty="0"/>
                        <a:t>тыс. руб. / мес.</a:t>
                      </a:r>
                    </a:p>
                  </a:txBody>
                  <a:tcPr anchor="ctr"/>
                </a:tc>
                <a:extLst>
                  <a:ext uri="{0D108BD9-81ED-4DB2-BD59-A6C34878D82A}">
                    <a16:rowId xmlns:a16="http://schemas.microsoft.com/office/drawing/2014/main" val="10007"/>
                  </a:ext>
                </a:extLst>
              </a:tr>
            </a:tbl>
          </a:graphicData>
        </a:graphic>
      </p:graphicFrame>
      <p:sp>
        <p:nvSpPr>
          <p:cNvPr id="3" name="Прямоугольник 2"/>
          <p:cNvSpPr/>
          <p:nvPr/>
        </p:nvSpPr>
        <p:spPr>
          <a:xfrm>
            <a:off x="6753200" y="1772816"/>
            <a:ext cx="2880320" cy="2585323"/>
          </a:xfrm>
          <a:prstGeom prst="rect">
            <a:avLst/>
          </a:prstGeom>
        </p:spPr>
        <p:txBody>
          <a:bodyPr wrap="square">
            <a:spAutoFit/>
          </a:bodyPr>
          <a:lstStyle/>
          <a:p>
            <a:r>
              <a:rPr lang="ru-RU" dirty="0">
                <a:latin typeface="Arial Narrow" panose="020B0606020202030204" pitchFamily="34" charset="0"/>
              </a:rPr>
              <a:t>Доля бедных, охваченных ГСП СК – </a:t>
            </a:r>
            <a:br>
              <a:rPr lang="en-US" dirty="0">
                <a:latin typeface="Arial Narrow" panose="020B0606020202030204" pitchFamily="34" charset="0"/>
              </a:rPr>
            </a:br>
            <a:r>
              <a:rPr lang="en-US" b="1" dirty="0">
                <a:latin typeface="Arial Narrow" panose="020B0606020202030204" pitchFamily="34" charset="0"/>
              </a:rPr>
              <a:t>~</a:t>
            </a:r>
            <a:r>
              <a:rPr lang="ru-RU" b="1" dirty="0">
                <a:latin typeface="Arial Narrow" panose="020B0606020202030204" pitchFamily="34" charset="0"/>
              </a:rPr>
              <a:t>3%</a:t>
            </a:r>
          </a:p>
          <a:p>
            <a:endParaRPr lang="ru-RU" b="1" dirty="0">
              <a:latin typeface="Arial Narrow" panose="020B0606020202030204" pitchFamily="34" charset="0"/>
            </a:endParaRPr>
          </a:p>
          <a:p>
            <a:r>
              <a:rPr lang="ru-RU" dirty="0">
                <a:latin typeface="Arial Narrow" panose="020B0606020202030204" pitchFamily="34" charset="0"/>
              </a:rPr>
              <a:t>Численность получателей – </a:t>
            </a:r>
            <a:r>
              <a:rPr lang="en-US" b="1" dirty="0">
                <a:latin typeface="Arial Narrow" panose="020B0606020202030204" pitchFamily="34" charset="0"/>
              </a:rPr>
              <a:t>~</a:t>
            </a:r>
            <a:r>
              <a:rPr lang="ru-RU" b="1" dirty="0">
                <a:latin typeface="Arial Narrow" panose="020B0606020202030204" pitchFamily="34" charset="0"/>
              </a:rPr>
              <a:t>8000 чел.</a:t>
            </a:r>
          </a:p>
          <a:p>
            <a:endParaRPr lang="ru-RU" b="1" dirty="0">
              <a:latin typeface="Arial Narrow" panose="020B0606020202030204" pitchFamily="34" charset="0"/>
            </a:endParaRPr>
          </a:p>
          <a:p>
            <a:r>
              <a:rPr lang="ru-RU" dirty="0">
                <a:latin typeface="Arial Narrow" panose="020B0606020202030204" pitchFamily="34" charset="0"/>
              </a:rPr>
              <a:t>Расходы на ГСП СК – </a:t>
            </a:r>
            <a:br>
              <a:rPr lang="en-US" dirty="0">
                <a:latin typeface="Arial Narrow" panose="020B0606020202030204" pitchFamily="34" charset="0"/>
              </a:rPr>
            </a:br>
            <a:r>
              <a:rPr lang="en-US" b="1" dirty="0">
                <a:latin typeface="Arial Narrow" panose="020B0606020202030204" pitchFamily="34" charset="0"/>
              </a:rPr>
              <a:t>~29 </a:t>
            </a:r>
            <a:r>
              <a:rPr lang="ru-RU" b="1" dirty="0">
                <a:latin typeface="Arial Narrow" panose="020B0606020202030204" pitchFamily="34" charset="0"/>
              </a:rPr>
              <a:t>млн руб.</a:t>
            </a:r>
          </a:p>
        </p:txBody>
      </p:sp>
    </p:spTree>
    <p:extLst>
      <p:ext uri="{BB962C8B-B14F-4D97-AF65-F5344CB8AC3E}">
        <p14:creationId xmlns:p14="http://schemas.microsoft.com/office/powerpoint/2010/main" val="248847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Информирование, каналы взаимодействия и связи</a:t>
            </a:r>
            <a:endParaRPr lang="ru-RU" dirty="0"/>
          </a:p>
        </p:txBody>
      </p:sp>
      <p:sp>
        <p:nvSpPr>
          <p:cNvPr id="4" name="Номер слайда 3"/>
          <p:cNvSpPr>
            <a:spLocks noGrp="1"/>
          </p:cNvSpPr>
          <p:nvPr>
            <p:ph type="sldNum" sz="quarter" idx="12"/>
          </p:nvPr>
        </p:nvSpPr>
        <p:spPr/>
        <p:txBody>
          <a:bodyPr/>
          <a:lstStyle/>
          <a:p>
            <a:fld id="{FA36FEAD-D3D8-4387-96EF-AE404EAB1567}" type="slidenum">
              <a:rPr lang="ru-RU" smtClean="0"/>
              <a:pPr/>
              <a:t>4</a:t>
            </a:fld>
            <a:endParaRPr lang="ru-RU"/>
          </a:p>
        </p:txBody>
      </p:sp>
      <p:sp>
        <p:nvSpPr>
          <p:cNvPr id="6" name="Объект 5"/>
          <p:cNvSpPr>
            <a:spLocks noGrp="1"/>
          </p:cNvSpPr>
          <p:nvPr>
            <p:ph sz="half" idx="1"/>
          </p:nvPr>
        </p:nvSpPr>
        <p:spPr>
          <a:xfrm>
            <a:off x="272480" y="1052514"/>
            <a:ext cx="4608512" cy="5256806"/>
          </a:xfrm>
        </p:spPr>
        <p:txBody>
          <a:bodyPr/>
          <a:lstStyle/>
          <a:p>
            <a:pPr marL="285750" indent="-285750">
              <a:buFont typeface="Arial" panose="020B0604020202020204" pitchFamily="34" charset="0"/>
              <a:buChar char="•"/>
            </a:pPr>
            <a:r>
              <a:rPr lang="ru-RU" sz="1500" dirty="0"/>
              <a:t>В целом, информирование о ГСП СК выстроено и функционирует, оно является в достаточной степени доступным и полным.</a:t>
            </a:r>
          </a:p>
          <a:p>
            <a:pPr marL="285750" indent="-285750">
              <a:buFont typeface="Arial" panose="020B0604020202020204" pitchFamily="34" charset="0"/>
              <a:buChar char="•"/>
            </a:pPr>
            <a:r>
              <a:rPr lang="ru-RU" sz="1500" dirty="0"/>
              <a:t>Заявители пользуются как формальными, официальными, так и неформальными каналами связи. </a:t>
            </a:r>
            <a:endParaRPr lang="en-US" sz="1500" dirty="0"/>
          </a:p>
          <a:p>
            <a:pPr marL="285750" indent="-285750">
              <a:buFont typeface="Arial" panose="020B0604020202020204" pitchFamily="34" charset="0"/>
              <a:buChar char="•"/>
            </a:pPr>
            <a:r>
              <a:rPr lang="ru-RU" sz="1500" dirty="0"/>
              <a:t>К неформальным каналам относятся аккаунты сотрудников органов социальной защиты и группы пользователей в социальных сетях и мессенджерах, коллеги и знакомые, особенно те, кто сам является получателем МСП</a:t>
            </a:r>
            <a:endParaRPr lang="en-US" sz="1500" dirty="0"/>
          </a:p>
          <a:p>
            <a:pPr marL="285750" indent="-285750">
              <a:buFont typeface="Arial" panose="020B0604020202020204" pitchFamily="34" charset="0"/>
              <a:buChar char="•"/>
            </a:pPr>
            <a:r>
              <a:rPr lang="ru-RU" sz="1500" dirty="0"/>
              <a:t>Существенную роль в повышении доступности каналов связи сейчас играют именно социальные сети и мессенджеры, в которых у органов социальной защиты и их специалистов есть аккаунты</a:t>
            </a:r>
          </a:p>
          <a:p>
            <a:pPr marL="285750" indent="-285750">
              <a:buFont typeface="Arial" panose="020B0604020202020204" pitchFamily="34" charset="0"/>
              <a:buChar char="•"/>
            </a:pPr>
            <a:r>
              <a:rPr lang="ru-RU" sz="1500" dirty="0"/>
              <a:t>Информирование со стороны органов соцзащиты становится все более </a:t>
            </a:r>
            <a:r>
              <a:rPr lang="ru-RU" sz="1500" dirty="0" err="1"/>
              <a:t>проактивным</a:t>
            </a:r>
            <a:r>
              <a:rPr lang="ru-RU" sz="1500" dirty="0"/>
              <a:t>, что существенно отражается на эффективности </a:t>
            </a:r>
          </a:p>
        </p:txBody>
      </p:sp>
      <p:sp>
        <p:nvSpPr>
          <p:cNvPr id="7" name="Скругленная прямоугольная выноска 6"/>
          <p:cNvSpPr/>
          <p:nvPr/>
        </p:nvSpPr>
        <p:spPr>
          <a:xfrm>
            <a:off x="5673080" y="1052514"/>
            <a:ext cx="3960440" cy="1080342"/>
          </a:xfrm>
          <a:prstGeom prst="wedgeRoundRectCallout">
            <a:avLst>
              <a:gd name="adj1" fmla="val -60454"/>
              <a:gd name="adj2" fmla="val 51455"/>
              <a:gd name="adj3" fmla="val 16667"/>
            </a:avLst>
          </a:prstGeom>
          <a:solidFill>
            <a:srgbClr val="F3FFF9"/>
          </a:solidFill>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ru-RU" sz="1500" i="1" dirty="0">
                <a:solidFill>
                  <a:schemeClr val="tx1"/>
                </a:solidFill>
                <a:latin typeface="Times New Roman" panose="02020603050405020304" pitchFamily="18" charset="0"/>
                <a:ea typeface="Calibri" panose="020F0502020204030204" pitchFamily="34" charset="0"/>
              </a:rPr>
              <a:t>Узнала от работника соцзащиты, потому что она моя соседка, мы в одном доме живем, она меня спросила, почему ты не обращаешься, у нас есть такая помощь</a:t>
            </a:r>
            <a:endParaRPr lang="ru-RU" sz="1500" dirty="0">
              <a:solidFill>
                <a:schemeClr val="tx1"/>
              </a:solidFill>
            </a:endParaRPr>
          </a:p>
        </p:txBody>
      </p:sp>
      <p:sp>
        <p:nvSpPr>
          <p:cNvPr id="9" name="Скругленная прямоугольная выноска 8"/>
          <p:cNvSpPr/>
          <p:nvPr/>
        </p:nvSpPr>
        <p:spPr>
          <a:xfrm>
            <a:off x="5673080" y="2312765"/>
            <a:ext cx="3672408" cy="2340371"/>
          </a:xfrm>
          <a:prstGeom prst="wedgeRoundRectCallout">
            <a:avLst>
              <a:gd name="adj1" fmla="val -58670"/>
              <a:gd name="adj2" fmla="val 595"/>
              <a:gd name="adj3" fmla="val 16667"/>
            </a:avLst>
          </a:prstGeom>
          <a:solidFill>
            <a:srgbClr val="F3FFF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ru-RU" sz="1500" i="1" dirty="0">
                <a:solidFill>
                  <a:schemeClr val="tx1"/>
                </a:solidFill>
                <a:latin typeface="Times New Roman" panose="02020603050405020304" pitchFamily="18" charset="0"/>
                <a:cs typeface="Times New Roman" panose="02020603050405020304" pitchFamily="18" charset="0"/>
              </a:rPr>
              <a:t>А я через </a:t>
            </a:r>
            <a:r>
              <a:rPr lang="ru-RU" sz="1500" i="1" dirty="0" err="1">
                <a:solidFill>
                  <a:schemeClr val="tx1"/>
                </a:solidFill>
                <a:latin typeface="Times New Roman" panose="02020603050405020304" pitchFamily="18" charset="0"/>
                <a:cs typeface="Times New Roman" panose="02020603050405020304" pitchFamily="18" charset="0"/>
              </a:rPr>
              <a:t>соцсети</a:t>
            </a:r>
            <a:r>
              <a:rPr lang="ru-RU" sz="1500" i="1" dirty="0">
                <a:solidFill>
                  <a:schemeClr val="tx1"/>
                </a:solidFill>
                <a:latin typeface="Times New Roman" panose="02020603050405020304" pitchFamily="18" charset="0"/>
                <a:cs typeface="Times New Roman" panose="02020603050405020304" pitchFamily="18" charset="0"/>
              </a:rPr>
              <a:t>, сейчас очень хорошо все в </a:t>
            </a:r>
            <a:r>
              <a:rPr lang="ru-RU" sz="1500" i="1" dirty="0" err="1">
                <a:solidFill>
                  <a:schemeClr val="tx1"/>
                </a:solidFill>
                <a:latin typeface="Times New Roman" panose="02020603050405020304" pitchFamily="18" charset="0"/>
                <a:cs typeface="Times New Roman" panose="02020603050405020304" pitchFamily="18" charset="0"/>
              </a:rPr>
              <a:t>соцсетях</a:t>
            </a:r>
            <a:r>
              <a:rPr lang="ru-RU" sz="1500" i="1" dirty="0">
                <a:solidFill>
                  <a:schemeClr val="tx1"/>
                </a:solidFill>
                <a:latin typeface="Times New Roman" panose="02020603050405020304" pitchFamily="18" charset="0"/>
                <a:cs typeface="Times New Roman" panose="02020603050405020304" pitchFamily="18" charset="0"/>
              </a:rPr>
              <a:t> оповещают, в красках, про все выплаты, про все законы. Какая-то группа во </a:t>
            </a:r>
            <a:r>
              <a:rPr lang="ru-RU" sz="1500" i="1" dirty="0" err="1">
                <a:solidFill>
                  <a:schemeClr val="tx1"/>
                </a:solidFill>
                <a:latin typeface="Times New Roman" panose="02020603050405020304" pitchFamily="18" charset="0"/>
                <a:cs typeface="Times New Roman" panose="02020603050405020304" pitchFamily="18" charset="0"/>
              </a:rPr>
              <a:t>Вконтакте</a:t>
            </a:r>
            <a:r>
              <a:rPr lang="ru-RU" sz="1500" i="1" dirty="0">
                <a:solidFill>
                  <a:schemeClr val="tx1"/>
                </a:solidFill>
                <a:latin typeface="Times New Roman" panose="02020603050405020304" pitchFamily="18" charset="0"/>
                <a:cs typeface="Times New Roman" panose="02020603050405020304" pitchFamily="18" charset="0"/>
              </a:rPr>
              <a:t> Ленинградской области. Потом поспрашивала знакомых, оказалось, что многие уже оформляли </a:t>
            </a:r>
            <a:r>
              <a:rPr lang="en-US" sz="1500" i="1" dirty="0">
                <a:solidFill>
                  <a:schemeClr val="tx1"/>
                </a:solidFill>
                <a:latin typeface="Times New Roman" panose="02020603050405020304" pitchFamily="18" charset="0"/>
                <a:cs typeface="Times New Roman" panose="02020603050405020304" pitchFamily="18" charset="0"/>
              </a:rPr>
              <a:t>&lt;</a:t>
            </a:r>
            <a:r>
              <a:rPr lang="ru-RU" sz="1500" i="1" dirty="0">
                <a:solidFill>
                  <a:schemeClr val="tx1"/>
                </a:solidFill>
                <a:latin typeface="Times New Roman" panose="02020603050405020304" pitchFamily="18" charset="0"/>
                <a:cs typeface="Times New Roman" panose="02020603050405020304" pitchFamily="18" charset="0"/>
              </a:rPr>
              <a:t>ГСП СК</a:t>
            </a:r>
            <a:r>
              <a:rPr lang="en-US" sz="1500" i="1" dirty="0">
                <a:solidFill>
                  <a:schemeClr val="tx1"/>
                </a:solidFill>
                <a:latin typeface="Times New Roman" panose="02020603050405020304" pitchFamily="18" charset="0"/>
                <a:cs typeface="Times New Roman" panose="02020603050405020304" pitchFamily="18" charset="0"/>
              </a:rPr>
              <a:t>&gt;</a:t>
            </a:r>
            <a:r>
              <a:rPr lang="ru-RU" sz="1500" i="1" dirty="0">
                <a:solidFill>
                  <a:schemeClr val="tx1"/>
                </a:solidFill>
                <a:latin typeface="Times New Roman" panose="02020603050405020304" pitchFamily="18" charset="0"/>
                <a:cs typeface="Times New Roman" panose="02020603050405020304" pitchFamily="18" charset="0"/>
              </a:rPr>
              <a:t>. Я пришла сюда, узнала, мне сказали, да, можно, я через МФЦ подала &lt;заявление&gt;</a:t>
            </a:r>
            <a:r>
              <a:rPr lang="ru-RU" sz="1600" i="1" dirty="0">
                <a:solidFill>
                  <a:schemeClr val="tx1"/>
                </a:solidFill>
                <a:latin typeface="Times New Roman" panose="02020603050405020304" pitchFamily="18" charset="0"/>
                <a:cs typeface="Times New Roman" panose="02020603050405020304" pitchFamily="18" charset="0"/>
              </a:rPr>
              <a:t> </a:t>
            </a:r>
          </a:p>
        </p:txBody>
      </p:sp>
      <p:sp>
        <p:nvSpPr>
          <p:cNvPr id="10" name="Скругленная прямоугольная выноска 9"/>
          <p:cNvSpPr/>
          <p:nvPr/>
        </p:nvSpPr>
        <p:spPr>
          <a:xfrm>
            <a:off x="5681122" y="5228978"/>
            <a:ext cx="3600400" cy="1296158"/>
          </a:xfrm>
          <a:prstGeom prst="wedgeRoundRectCallout">
            <a:avLst>
              <a:gd name="adj1" fmla="val 58278"/>
              <a:gd name="adj2" fmla="val -49994"/>
              <a:gd name="adj3" fmla="val 16667"/>
            </a:avLst>
          </a:prstGeom>
          <a:solidFill>
            <a:srgbClr val="F3FFF9"/>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r"/>
            <a:r>
              <a:rPr lang="ru-RU" sz="1500" i="1" dirty="0">
                <a:solidFill>
                  <a:schemeClr val="tx1"/>
                </a:solidFill>
                <a:latin typeface="Times New Roman" panose="02020603050405020304" pitchFamily="18" charset="0"/>
                <a:cs typeface="Times New Roman" panose="02020603050405020304" pitchFamily="18" charset="0"/>
              </a:rPr>
              <a:t>Мне позвонили из соцзащиты, не знаю, как на меня вышли, я на тот момент была студенткой… Мне сказали, что есть такое предложение… Я сначала подумала, что это шутка какая-то…</a:t>
            </a:r>
          </a:p>
        </p:txBody>
      </p:sp>
    </p:spTree>
    <p:extLst>
      <p:ext uri="{BB962C8B-B14F-4D97-AF65-F5344CB8AC3E}">
        <p14:creationId xmlns:p14="http://schemas.microsoft.com/office/powerpoint/2010/main" val="293790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Обращение за получением помощи, сбор документов, проверка сведений</a:t>
            </a:r>
          </a:p>
        </p:txBody>
      </p:sp>
      <p:sp>
        <p:nvSpPr>
          <p:cNvPr id="4" name="Номер слайда 3"/>
          <p:cNvSpPr>
            <a:spLocks noGrp="1"/>
          </p:cNvSpPr>
          <p:nvPr>
            <p:ph type="sldNum" sz="quarter" idx="12"/>
          </p:nvPr>
        </p:nvSpPr>
        <p:spPr/>
        <p:txBody>
          <a:bodyPr/>
          <a:lstStyle/>
          <a:p>
            <a:fld id="{FA36FEAD-D3D8-4387-96EF-AE404EAB1567}" type="slidenum">
              <a:rPr lang="ru-RU" smtClean="0"/>
              <a:pPr/>
              <a:t>5</a:t>
            </a:fld>
            <a:endParaRPr lang="ru-RU"/>
          </a:p>
        </p:txBody>
      </p:sp>
      <p:sp>
        <p:nvSpPr>
          <p:cNvPr id="6" name="Объект 5"/>
          <p:cNvSpPr>
            <a:spLocks noGrp="1"/>
          </p:cNvSpPr>
          <p:nvPr>
            <p:ph sz="half" idx="1"/>
          </p:nvPr>
        </p:nvSpPr>
        <p:spPr>
          <a:xfrm>
            <a:off x="272480" y="1052514"/>
            <a:ext cx="4320480" cy="5256806"/>
          </a:xfrm>
        </p:spPr>
        <p:txBody>
          <a:bodyPr/>
          <a:lstStyle/>
          <a:p>
            <a:pPr marL="285750" indent="-285750">
              <a:buFont typeface="Arial" panose="020B0604020202020204" pitchFamily="34" charset="0"/>
              <a:buChar char="•"/>
            </a:pPr>
            <a:r>
              <a:rPr lang="ru-RU" sz="1400" dirty="0"/>
              <a:t>В целом, деятельность органов соцзащиты при обращении заявителей и оформлении заявления находит у</a:t>
            </a:r>
            <a:r>
              <a:rPr lang="en-US" sz="1400" dirty="0"/>
              <a:t> </a:t>
            </a:r>
            <a:r>
              <a:rPr lang="ru-RU" sz="1400" dirty="0"/>
              <a:t>них положительную оценку</a:t>
            </a:r>
          </a:p>
          <a:p>
            <a:pPr marL="285750" indent="-285750">
              <a:buFont typeface="Arial" panose="020B0604020202020204" pitchFamily="34" charset="0"/>
              <a:buChar char="•"/>
            </a:pPr>
            <a:r>
              <a:rPr lang="ru-RU" sz="1400" dirty="0"/>
              <a:t>Проверка предоставленных документов и принятие решения органами соцзащиты занимают такое количество времени, которое получателями оценивается как разумное, ожидаемое.</a:t>
            </a:r>
          </a:p>
          <a:p>
            <a:pPr marL="285750" indent="-285750">
              <a:buFont typeface="Arial" panose="020B0604020202020204" pitchFamily="34" charset="0"/>
              <a:buChar char="•"/>
            </a:pPr>
            <a:r>
              <a:rPr lang="ru-RU" sz="1400" dirty="0"/>
              <a:t>Заявители очень позитивно оценили информационную и консультационную поддержку, которую оказывают центры «Мой бизнес», Фонд поддержки предпринимательства.</a:t>
            </a:r>
          </a:p>
          <a:p>
            <a:pPr marL="285750" indent="-285750">
              <a:buFont typeface="Arial" panose="020B0604020202020204" pitchFamily="34" charset="0"/>
              <a:buChar char="•"/>
            </a:pPr>
            <a:r>
              <a:rPr lang="ru-RU" sz="1400" dirty="0"/>
              <a:t>Не удалось выявить согласованной оценки роли ЦЗН в информировании и содействии заявителям.</a:t>
            </a:r>
            <a:r>
              <a:rPr lang="en-US" sz="1400" dirty="0"/>
              <a:t> </a:t>
            </a:r>
            <a:r>
              <a:rPr lang="ru-RU" sz="1400" dirty="0"/>
              <a:t>В ряде случаев отсутствие согласованности в действиях специалистов службы занятости и социальной защиты в отношении безработных, обращающихся за оказанием поддержки, может создавать впечатление об отсутствии единства у органов власти </a:t>
            </a:r>
          </a:p>
        </p:txBody>
      </p:sp>
      <p:sp>
        <p:nvSpPr>
          <p:cNvPr id="7" name="Скругленная прямоугольная выноска 6"/>
          <p:cNvSpPr/>
          <p:nvPr/>
        </p:nvSpPr>
        <p:spPr>
          <a:xfrm flipH="1">
            <a:off x="5673080" y="1052514"/>
            <a:ext cx="3960440" cy="1080342"/>
          </a:xfrm>
          <a:prstGeom prst="wedgeRoundRectCallout">
            <a:avLst>
              <a:gd name="adj1" fmla="val -48197"/>
              <a:gd name="adj2" fmla="val 72354"/>
              <a:gd name="adj3" fmla="val 16667"/>
            </a:avLst>
          </a:prstGeom>
          <a:solidFill>
            <a:srgbClr val="F3FFF9"/>
          </a:solidFill>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r"/>
            <a:r>
              <a:rPr lang="ru-RU" sz="1500" i="1" dirty="0">
                <a:solidFill>
                  <a:schemeClr val="tx1"/>
                </a:solidFill>
                <a:latin typeface="Times New Roman" panose="02020603050405020304" pitchFamily="18" charset="0"/>
                <a:cs typeface="Times New Roman" panose="02020603050405020304" pitchFamily="18" charset="0"/>
              </a:rPr>
              <a:t>Да, сотрудники помогали, я особо не дружу с «</a:t>
            </a:r>
            <a:r>
              <a:rPr lang="ru-RU" sz="1500" i="1" dirty="0" err="1">
                <a:solidFill>
                  <a:schemeClr val="tx1"/>
                </a:solidFill>
                <a:latin typeface="Times New Roman" panose="02020603050405020304" pitchFamily="18" charset="0"/>
                <a:cs typeface="Times New Roman" panose="02020603050405020304" pitchFamily="18" charset="0"/>
              </a:rPr>
              <a:t>Госуслугами</a:t>
            </a:r>
            <a:r>
              <a:rPr lang="ru-RU" sz="1500" i="1" dirty="0">
                <a:solidFill>
                  <a:schemeClr val="tx1"/>
                </a:solidFill>
                <a:latin typeface="Times New Roman" panose="02020603050405020304" pitchFamily="18" charset="0"/>
                <a:cs typeface="Times New Roman" panose="02020603050405020304" pitchFamily="18" charset="0"/>
              </a:rPr>
              <a:t>», мне сложно… Приходила сюда, даже если мне дома было непонятно что-то, по телефону они помогали</a:t>
            </a:r>
            <a:endParaRPr lang="ru-RU" sz="15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ая прямоугольная выноска 8"/>
          <p:cNvSpPr/>
          <p:nvPr/>
        </p:nvSpPr>
        <p:spPr>
          <a:xfrm>
            <a:off x="5313040" y="2379702"/>
            <a:ext cx="4042097" cy="1481346"/>
          </a:xfrm>
          <a:prstGeom prst="wedgeRoundRectCallout">
            <a:avLst>
              <a:gd name="adj1" fmla="val -58670"/>
              <a:gd name="adj2" fmla="val 595"/>
              <a:gd name="adj3" fmla="val 16667"/>
            </a:avLst>
          </a:prstGeom>
          <a:solidFill>
            <a:srgbClr val="F3FFF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ru-RU" sz="1500" i="1" dirty="0">
                <a:solidFill>
                  <a:schemeClr val="tx1"/>
                </a:solidFill>
                <a:latin typeface="Times New Roman" panose="02020603050405020304" pitchFamily="18" charset="0"/>
                <a:cs typeface="Times New Roman" panose="02020603050405020304" pitchFamily="18" charset="0"/>
              </a:rPr>
              <a:t>Раньше было много проблем с получением пособий от государства. Когда я была еще многодетной матерью, я выходила из этой соцзащиты в слезах, настолько это было унизительно. Сейчас все очень просто и доступно</a:t>
            </a:r>
          </a:p>
        </p:txBody>
      </p:sp>
      <p:sp>
        <p:nvSpPr>
          <p:cNvPr id="10" name="Скругленная прямоугольная выноска 9"/>
          <p:cNvSpPr/>
          <p:nvPr/>
        </p:nvSpPr>
        <p:spPr>
          <a:xfrm>
            <a:off x="5394661" y="5554359"/>
            <a:ext cx="3960476" cy="1042993"/>
          </a:xfrm>
          <a:prstGeom prst="wedgeRoundRectCallout">
            <a:avLst>
              <a:gd name="adj1" fmla="val -63330"/>
              <a:gd name="adj2" fmla="val -8496"/>
              <a:gd name="adj3" fmla="val 16667"/>
            </a:avLst>
          </a:prstGeom>
          <a:solidFill>
            <a:srgbClr val="F3FFF9"/>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ru-RU" sz="1500" i="1" dirty="0">
                <a:solidFill>
                  <a:schemeClr val="tx1"/>
                </a:solidFill>
                <a:latin typeface="Times New Roman" panose="02020603050405020304" pitchFamily="18" charset="0"/>
                <a:cs typeface="Times New Roman" panose="02020603050405020304" pitchFamily="18" charset="0"/>
              </a:rPr>
              <a:t>Самое главное – это компетентные специалисты, которые объясняют в соцзащите что к чему. И мне очень повезло, что мне попалась компетентная женщина…</a:t>
            </a:r>
          </a:p>
        </p:txBody>
      </p:sp>
      <p:sp>
        <p:nvSpPr>
          <p:cNvPr id="8" name="Скругленная прямоугольная выноска 7"/>
          <p:cNvSpPr/>
          <p:nvPr/>
        </p:nvSpPr>
        <p:spPr>
          <a:xfrm flipH="1">
            <a:off x="4953000" y="4220866"/>
            <a:ext cx="4680520" cy="1080342"/>
          </a:xfrm>
          <a:prstGeom prst="wedgeRoundRectCallout">
            <a:avLst>
              <a:gd name="adj1" fmla="val -53945"/>
              <a:gd name="adj2" fmla="val -42589"/>
              <a:gd name="adj3" fmla="val 16667"/>
            </a:avLst>
          </a:prstGeom>
          <a:solidFill>
            <a:srgbClr val="F3FFF9"/>
          </a:solidFill>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r"/>
            <a:r>
              <a:rPr lang="ru-RU" sz="1500" i="1" dirty="0">
                <a:solidFill>
                  <a:schemeClr val="tx1"/>
                </a:solidFill>
                <a:latin typeface="Times New Roman" panose="02020603050405020304" pitchFamily="18" charset="0"/>
                <a:cs typeface="Times New Roman" panose="02020603050405020304" pitchFamily="18" charset="0"/>
              </a:rPr>
              <a:t>Как раз потому, что мне помогли в центре «Мой бизнес», бесплатно, все прошло хорошо. Я оформлена как </a:t>
            </a:r>
            <a:r>
              <a:rPr lang="ru-RU" sz="1500" i="1" dirty="0" err="1">
                <a:solidFill>
                  <a:schemeClr val="tx1"/>
                </a:solidFill>
                <a:latin typeface="Times New Roman" panose="02020603050405020304" pitchFamily="18" charset="0"/>
                <a:cs typeface="Times New Roman" panose="02020603050405020304" pitchFamily="18" charset="0"/>
              </a:rPr>
              <a:t>самозанятая</a:t>
            </a:r>
            <a:r>
              <a:rPr lang="ru-RU" sz="1500" i="1" dirty="0">
                <a:solidFill>
                  <a:schemeClr val="tx1"/>
                </a:solidFill>
                <a:latin typeface="Times New Roman" panose="02020603050405020304" pitchFamily="18" charset="0"/>
                <a:cs typeface="Times New Roman" panose="02020603050405020304" pitchFamily="18" charset="0"/>
              </a:rPr>
              <a:t>, надо было разбираться, и получила я эти 300 тысяч благодаря помощи</a:t>
            </a:r>
            <a:endParaRPr lang="ru-RU" sz="1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01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Формирование программы социальной адаптации</a:t>
            </a:r>
          </a:p>
        </p:txBody>
      </p:sp>
      <p:sp>
        <p:nvSpPr>
          <p:cNvPr id="4" name="Номер слайда 3"/>
          <p:cNvSpPr>
            <a:spLocks noGrp="1"/>
          </p:cNvSpPr>
          <p:nvPr>
            <p:ph type="sldNum" sz="quarter" idx="12"/>
          </p:nvPr>
        </p:nvSpPr>
        <p:spPr/>
        <p:txBody>
          <a:bodyPr/>
          <a:lstStyle/>
          <a:p>
            <a:fld id="{FA36FEAD-D3D8-4387-96EF-AE404EAB1567}" type="slidenum">
              <a:rPr lang="ru-RU" smtClean="0"/>
              <a:pPr/>
              <a:t>6</a:t>
            </a:fld>
            <a:endParaRPr lang="ru-RU"/>
          </a:p>
        </p:txBody>
      </p:sp>
      <p:sp>
        <p:nvSpPr>
          <p:cNvPr id="6" name="Объект 5"/>
          <p:cNvSpPr>
            <a:spLocks noGrp="1"/>
          </p:cNvSpPr>
          <p:nvPr>
            <p:ph sz="half" idx="1"/>
          </p:nvPr>
        </p:nvSpPr>
        <p:spPr>
          <a:xfrm>
            <a:off x="272480" y="1052514"/>
            <a:ext cx="4032448" cy="5256806"/>
          </a:xfrm>
        </p:spPr>
        <p:txBody>
          <a:bodyPr/>
          <a:lstStyle/>
          <a:p>
            <a:pPr marL="285750" indent="-285750">
              <a:buFont typeface="Arial" panose="020B0604020202020204" pitchFamily="34" charset="0"/>
              <a:buChar char="•"/>
            </a:pPr>
            <a:r>
              <a:rPr lang="ru-RU" sz="1400" dirty="0"/>
              <a:t>Механизм программы социальной адаптации ГСП СК работает, заявители формируют представление о своих обязательствах до заключения СК, они как правило понимают назначение этого механизма, осознают и поддерживают идею встречных обязательств</a:t>
            </a:r>
          </a:p>
          <a:p>
            <a:pPr marL="285750" indent="-285750">
              <a:buFont typeface="Arial" panose="020B0604020202020204" pitchFamily="34" charset="0"/>
              <a:buChar char="•"/>
            </a:pPr>
            <a:r>
              <a:rPr lang="ru-RU" sz="1400" dirty="0"/>
              <a:t>Получатели подтвердили, что необходимую им помощь по составлению программы (плана) они получают. Помощь состоит в предоставлении информации о порядке формирования программы (плана), в выявлении интересов и потребностей заявителей, в подготовке самого текста, входящего в состав СК</a:t>
            </a:r>
          </a:p>
          <a:p>
            <a:pPr marL="285750" indent="-285750">
              <a:buFont typeface="Arial" panose="020B0604020202020204" pitchFamily="34" charset="0"/>
              <a:buChar char="•"/>
            </a:pPr>
            <a:r>
              <a:rPr lang="ru-RU" sz="1400" dirty="0"/>
              <a:t>В отношении корректировок программы (плана) в ходе выполнения СК выявлено, что получатели позитивно оценивают возможность внесения изменений по составу или стоимости приобретаемого ими на средства СК оборудования, имущества.</a:t>
            </a:r>
          </a:p>
        </p:txBody>
      </p:sp>
      <p:sp>
        <p:nvSpPr>
          <p:cNvPr id="9" name="Скругленная прямоугольная выноска 8"/>
          <p:cNvSpPr/>
          <p:nvPr/>
        </p:nvSpPr>
        <p:spPr>
          <a:xfrm>
            <a:off x="4953000" y="1050424"/>
            <a:ext cx="4402137" cy="2304256"/>
          </a:xfrm>
          <a:prstGeom prst="wedgeRoundRectCallout">
            <a:avLst>
              <a:gd name="adj1" fmla="val -58670"/>
              <a:gd name="adj2" fmla="val 595"/>
              <a:gd name="adj3" fmla="val 16667"/>
            </a:avLst>
          </a:prstGeom>
          <a:solidFill>
            <a:srgbClr val="F3FFF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ru-RU" sz="1500" i="1" dirty="0">
                <a:solidFill>
                  <a:schemeClr val="tx1"/>
                </a:solidFill>
                <a:latin typeface="Times New Roman" panose="02020603050405020304" pitchFamily="18" charset="0"/>
                <a:cs typeface="Times New Roman" panose="02020603050405020304" pitchFamily="18" charset="0"/>
              </a:rPr>
              <a:t>Я очень просила сделать соцзащиту мне заезд &lt;на участок&gt;, потому что он не входит в стоимость </a:t>
            </a:r>
            <a:r>
              <a:rPr lang="ru-RU" sz="1500" i="1" dirty="0" err="1">
                <a:solidFill>
                  <a:schemeClr val="tx1"/>
                </a:solidFill>
                <a:latin typeface="Times New Roman" panose="02020603050405020304" pitchFamily="18" charset="0"/>
                <a:cs typeface="Times New Roman" panose="02020603050405020304" pitchFamily="18" charset="0"/>
              </a:rPr>
              <a:t>соцконтракта</a:t>
            </a:r>
            <a:r>
              <a:rPr lang="ru-RU" sz="1500" i="1" dirty="0">
                <a:solidFill>
                  <a:schemeClr val="tx1"/>
                </a:solidFill>
                <a:latin typeface="Times New Roman" panose="02020603050405020304" pitchFamily="18" charset="0"/>
                <a:cs typeface="Times New Roman" panose="02020603050405020304" pitchFamily="18" charset="0"/>
              </a:rPr>
              <a:t> &lt;на ЛПХ&gt;. Я говорила, что это необходимо, иначе все бессмысленно. Сказали, искать свои средства, так нельзя. Просила еще сделать ограждение, чисто символическое для огорода, тоже нельзя. Нет какого-то перечня, что можно, что нельзя. Я все выясняла у сотрудников</a:t>
            </a:r>
          </a:p>
        </p:txBody>
      </p:sp>
      <p:sp>
        <p:nvSpPr>
          <p:cNvPr id="10" name="Скругленная прямоугольная выноска 9"/>
          <p:cNvSpPr/>
          <p:nvPr/>
        </p:nvSpPr>
        <p:spPr>
          <a:xfrm>
            <a:off x="5169024" y="5226888"/>
            <a:ext cx="4176500" cy="1080120"/>
          </a:xfrm>
          <a:prstGeom prst="wedgeRoundRectCallout">
            <a:avLst>
              <a:gd name="adj1" fmla="val -61012"/>
              <a:gd name="adj2" fmla="val -6504"/>
              <a:gd name="adj3" fmla="val 16667"/>
            </a:avLst>
          </a:prstGeom>
          <a:solidFill>
            <a:srgbClr val="F3FFF9"/>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ru-RU" sz="1500" i="1" dirty="0">
                <a:solidFill>
                  <a:schemeClr val="tx1"/>
                </a:solidFill>
                <a:latin typeface="Times New Roman" panose="02020603050405020304" pitchFamily="18" charset="0"/>
                <a:cs typeface="Times New Roman" panose="02020603050405020304" pitchFamily="18" charset="0"/>
              </a:rPr>
              <a:t>Я могу от себя добавить, что помощь нужна по написанию бизнес-плана. Больше ничего такого. Все остальное в </a:t>
            </a:r>
            <a:r>
              <a:rPr lang="en-US" sz="1500" i="1" dirty="0">
                <a:solidFill>
                  <a:schemeClr val="tx1"/>
                </a:solidFill>
                <a:latin typeface="Times New Roman" panose="02020603050405020304" pitchFamily="18" charset="0"/>
                <a:cs typeface="Times New Roman" panose="02020603050405020304" pitchFamily="18" charset="0"/>
              </a:rPr>
              <a:t>&lt;</a:t>
            </a:r>
            <a:r>
              <a:rPr lang="ru-RU" sz="1500" i="1" dirty="0">
                <a:solidFill>
                  <a:schemeClr val="tx1"/>
                </a:solidFill>
                <a:latin typeface="Times New Roman" panose="02020603050405020304" pitchFamily="18" charset="0"/>
                <a:cs typeface="Times New Roman" panose="02020603050405020304" pitchFamily="18" charset="0"/>
              </a:rPr>
              <a:t>мобильном</a:t>
            </a:r>
            <a:r>
              <a:rPr lang="en-US" sz="1500" i="1" dirty="0">
                <a:solidFill>
                  <a:schemeClr val="tx1"/>
                </a:solidFill>
                <a:latin typeface="Times New Roman" panose="02020603050405020304" pitchFamily="18" charset="0"/>
                <a:cs typeface="Times New Roman" panose="02020603050405020304" pitchFamily="18" charset="0"/>
              </a:rPr>
              <a:t>&gt; </a:t>
            </a:r>
            <a:r>
              <a:rPr lang="ru-RU" sz="1500" i="1" dirty="0">
                <a:solidFill>
                  <a:schemeClr val="tx1"/>
                </a:solidFill>
                <a:latin typeface="Times New Roman" panose="02020603050405020304" pitchFamily="18" charset="0"/>
                <a:cs typeface="Times New Roman" panose="02020603050405020304" pitchFamily="18" charset="0"/>
              </a:rPr>
              <a:t>приложении по </a:t>
            </a:r>
            <a:r>
              <a:rPr lang="ru-RU" sz="1500" i="1" dirty="0" err="1">
                <a:solidFill>
                  <a:schemeClr val="tx1"/>
                </a:solidFill>
                <a:latin typeface="Times New Roman" panose="02020603050405020304" pitchFamily="18" charset="0"/>
                <a:cs typeface="Times New Roman" panose="02020603050405020304" pitchFamily="18" charset="0"/>
              </a:rPr>
              <a:t>самозанятости</a:t>
            </a:r>
            <a:r>
              <a:rPr lang="ru-RU" sz="1500" i="1" dirty="0">
                <a:solidFill>
                  <a:schemeClr val="tx1"/>
                </a:solidFill>
                <a:latin typeface="Times New Roman" panose="02020603050405020304" pitchFamily="18" charset="0"/>
                <a:cs typeface="Times New Roman" panose="02020603050405020304" pitchFamily="18" charset="0"/>
              </a:rPr>
              <a:t> есть</a:t>
            </a:r>
          </a:p>
        </p:txBody>
      </p:sp>
      <p:sp>
        <p:nvSpPr>
          <p:cNvPr id="8" name="Скругленная прямоугольная выноска 7"/>
          <p:cNvSpPr/>
          <p:nvPr/>
        </p:nvSpPr>
        <p:spPr>
          <a:xfrm flipH="1">
            <a:off x="4674617" y="3498696"/>
            <a:ext cx="4526855" cy="1512390"/>
          </a:xfrm>
          <a:prstGeom prst="wedgeRoundRectCallout">
            <a:avLst>
              <a:gd name="adj1" fmla="val -53945"/>
              <a:gd name="adj2" fmla="val -42589"/>
              <a:gd name="adj3" fmla="val 16667"/>
            </a:avLst>
          </a:prstGeom>
          <a:solidFill>
            <a:srgbClr val="F3FFF9"/>
          </a:solidFill>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r"/>
            <a:r>
              <a:rPr lang="ru-RU" sz="1500" i="1" dirty="0">
                <a:solidFill>
                  <a:schemeClr val="tx1"/>
                </a:solidFill>
                <a:latin typeface="Times New Roman" panose="02020603050405020304" pitchFamily="18" charset="0"/>
                <a:cs typeface="Times New Roman" panose="02020603050405020304" pitchFamily="18" charset="0"/>
              </a:rPr>
              <a:t>У меня вот сестра не пошла делать &lt;ГСП СК&gt;, … я у нее спрашивала, почему ты не хочешь &lt;подать заявление на ГСП СК&gt;, у тебя же нет лишних денег, ты же одна дочку поднимаешь. Она говорит, куда мне, я не разберусь, вот, боится, что не справится, что опозорится</a:t>
            </a:r>
            <a:endParaRPr lang="ru-RU" sz="1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71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Размер и периодичность выплат</a:t>
            </a:r>
          </a:p>
        </p:txBody>
      </p:sp>
      <p:sp>
        <p:nvSpPr>
          <p:cNvPr id="4" name="Номер слайда 3"/>
          <p:cNvSpPr>
            <a:spLocks noGrp="1"/>
          </p:cNvSpPr>
          <p:nvPr>
            <p:ph type="sldNum" sz="quarter" idx="12"/>
          </p:nvPr>
        </p:nvSpPr>
        <p:spPr/>
        <p:txBody>
          <a:bodyPr/>
          <a:lstStyle/>
          <a:p>
            <a:fld id="{FA36FEAD-D3D8-4387-96EF-AE404EAB1567}" type="slidenum">
              <a:rPr lang="ru-RU" smtClean="0"/>
              <a:pPr/>
              <a:t>7</a:t>
            </a:fld>
            <a:endParaRPr lang="ru-RU"/>
          </a:p>
        </p:txBody>
      </p:sp>
      <p:sp>
        <p:nvSpPr>
          <p:cNvPr id="6" name="Объект 5"/>
          <p:cNvSpPr>
            <a:spLocks noGrp="1"/>
          </p:cNvSpPr>
          <p:nvPr>
            <p:ph sz="half" idx="1"/>
          </p:nvPr>
        </p:nvSpPr>
        <p:spPr>
          <a:xfrm>
            <a:off x="272480" y="1052514"/>
            <a:ext cx="4032448" cy="5256806"/>
          </a:xfrm>
        </p:spPr>
        <p:txBody>
          <a:bodyPr/>
          <a:lstStyle/>
          <a:p>
            <a:pPr marL="285750" indent="-285750">
              <a:buFont typeface="Arial" panose="020B0604020202020204" pitchFamily="34" charset="0"/>
              <a:buChar char="•"/>
            </a:pPr>
            <a:r>
              <a:rPr lang="ru-RU" sz="1400" dirty="0"/>
              <a:t>Получатели СК на поиск работы оценивают размер выплат как существенный и значимый. Фактически выплаты по СК замещают для ищущих работу пособие по безработице, размер которого для тех, кто не имеет стажа, очень незначительный</a:t>
            </a:r>
          </a:p>
          <a:p>
            <a:pPr marL="285750" indent="-285750">
              <a:buFont typeface="Arial" panose="020B0604020202020204" pitchFamily="34" charset="0"/>
              <a:buChar char="•"/>
            </a:pPr>
            <a:r>
              <a:rPr lang="ru-RU" sz="1400" dirty="0"/>
              <a:t>Получатели СК по поиску работы из числа одиноко проживающих малоимущих отмечали, что поскольку размер выплат не дифференцирован, то в случае с ищущими работу, у которых есть семьи с детьми, помощь от выплат по СК таким получателям будет уже гораздо менее существенной.</a:t>
            </a:r>
          </a:p>
          <a:p>
            <a:pPr marL="285750" indent="-285750">
              <a:buFont typeface="Arial" panose="020B0604020202020204" pitchFamily="34" charset="0"/>
              <a:buChar char="•"/>
            </a:pPr>
            <a:r>
              <a:rPr lang="ru-RU" sz="1400" dirty="0"/>
              <a:t>Получатели СК на открытие и развитие бизнеса оценивают размер выплат как существенный, значимый. Они понимают, что СК – это стартовый капитал, без которого многие не решились бы начать свое дело.</a:t>
            </a:r>
          </a:p>
        </p:txBody>
      </p:sp>
      <p:sp>
        <p:nvSpPr>
          <p:cNvPr id="9" name="Скругленная прямоугольная выноска 8"/>
          <p:cNvSpPr/>
          <p:nvPr/>
        </p:nvSpPr>
        <p:spPr>
          <a:xfrm>
            <a:off x="4953000" y="1340768"/>
            <a:ext cx="4402137" cy="2304256"/>
          </a:xfrm>
          <a:prstGeom prst="wedgeRoundRectCallout">
            <a:avLst>
              <a:gd name="adj1" fmla="val -58670"/>
              <a:gd name="adj2" fmla="val 595"/>
              <a:gd name="adj3" fmla="val 16667"/>
            </a:avLst>
          </a:prstGeom>
          <a:solidFill>
            <a:srgbClr val="F3FFF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ru-RU" sz="1500" i="1" dirty="0">
                <a:solidFill>
                  <a:schemeClr val="tx1"/>
                </a:solidFill>
                <a:latin typeface="Times New Roman" panose="02020603050405020304" pitchFamily="18" charset="0"/>
                <a:cs typeface="Times New Roman" panose="02020603050405020304" pitchFamily="18" charset="0"/>
              </a:rPr>
              <a:t>Я думаю, что </a:t>
            </a:r>
            <a:r>
              <a:rPr lang="en-US" sz="1500" i="1" dirty="0">
                <a:solidFill>
                  <a:schemeClr val="tx1"/>
                </a:solidFill>
                <a:latin typeface="Times New Roman" panose="02020603050405020304" pitchFamily="18" charset="0"/>
                <a:cs typeface="Times New Roman" panose="02020603050405020304" pitchFamily="18" charset="0"/>
              </a:rPr>
              <a:t>&lt;</a:t>
            </a:r>
            <a:r>
              <a:rPr lang="ru-RU" sz="1500" i="1" dirty="0">
                <a:solidFill>
                  <a:schemeClr val="tx1"/>
                </a:solidFill>
                <a:latin typeface="Times New Roman" panose="02020603050405020304" pitchFamily="18" charset="0"/>
                <a:cs typeface="Times New Roman" panose="02020603050405020304" pitchFamily="18" charset="0"/>
              </a:rPr>
              <a:t>размер выплат</a:t>
            </a:r>
            <a:r>
              <a:rPr lang="en-US" sz="1500" i="1" dirty="0">
                <a:solidFill>
                  <a:schemeClr val="tx1"/>
                </a:solidFill>
                <a:latin typeface="Times New Roman" panose="02020603050405020304" pitchFamily="18" charset="0"/>
                <a:cs typeface="Times New Roman" panose="02020603050405020304" pitchFamily="18" charset="0"/>
              </a:rPr>
              <a:t>&gt; </a:t>
            </a:r>
            <a:r>
              <a:rPr lang="ru-RU" sz="1500" i="1" dirty="0">
                <a:solidFill>
                  <a:schemeClr val="tx1"/>
                </a:solidFill>
                <a:latin typeface="Times New Roman" panose="02020603050405020304" pitchFamily="18" charset="0"/>
                <a:cs typeface="Times New Roman" panose="02020603050405020304" pitchFamily="18" charset="0"/>
              </a:rPr>
              <a:t>еще как существенен! Ты безработный – и такая выплата. Я, правда, чувствую себя обязанной, то есть, как так, такая выплата? Мне она безумно помогла в оплате учебы и съема жилья, и я считаю, что это прекрасный был период в том плане, что достаточно было времени, чтобы устроиться на работу, и в то же время не сидеть без средств каких-то.</a:t>
            </a:r>
          </a:p>
        </p:txBody>
      </p:sp>
      <p:sp>
        <p:nvSpPr>
          <p:cNvPr id="8" name="Скругленная прямоугольная выноска 7"/>
          <p:cNvSpPr/>
          <p:nvPr/>
        </p:nvSpPr>
        <p:spPr>
          <a:xfrm flipH="1">
            <a:off x="4664967" y="3789040"/>
            <a:ext cx="4536502" cy="2088232"/>
          </a:xfrm>
          <a:prstGeom prst="wedgeRoundRectCallout">
            <a:avLst>
              <a:gd name="adj1" fmla="val -53945"/>
              <a:gd name="adj2" fmla="val -42589"/>
              <a:gd name="adj3" fmla="val 16667"/>
            </a:avLst>
          </a:prstGeom>
          <a:solidFill>
            <a:srgbClr val="F3FFF9"/>
          </a:solidFill>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r"/>
            <a:r>
              <a:rPr lang="ru-RU" sz="1500" i="1" dirty="0">
                <a:solidFill>
                  <a:schemeClr val="tx1"/>
                </a:solidFill>
                <a:latin typeface="Times New Roman" panose="02020603050405020304" pitchFamily="18" charset="0"/>
                <a:cs typeface="Times New Roman" panose="02020603050405020304" pitchFamily="18" charset="0"/>
              </a:rPr>
              <a:t>Я не могу сказать, конечно, что период выплаты был мал, четыре месяца тоже какой-никакой. Я гасил &lt;расходы&gt; за родителей, потому что мама не работает, коммунальные услуги выплачивал, ну и зарплаты первый месяц у меня особо не было, потому что &lt;только&gt; две недели отработал, поэтому, в принципе, </a:t>
            </a:r>
            <a:r>
              <a:rPr lang="ru-RU" sz="1500" i="1" dirty="0" err="1">
                <a:solidFill>
                  <a:schemeClr val="tx1"/>
                </a:solidFill>
                <a:latin typeface="Times New Roman" panose="02020603050405020304" pitchFamily="18" charset="0"/>
                <a:cs typeface="Times New Roman" panose="02020603050405020304" pitchFamily="18" charset="0"/>
              </a:rPr>
              <a:t>соцвыплата</a:t>
            </a:r>
            <a:r>
              <a:rPr lang="ru-RU" sz="1500" i="1" dirty="0">
                <a:solidFill>
                  <a:schemeClr val="tx1"/>
                </a:solidFill>
                <a:latin typeface="Times New Roman" panose="02020603050405020304" pitchFamily="18" charset="0"/>
                <a:cs typeface="Times New Roman" panose="02020603050405020304" pitchFamily="18" charset="0"/>
              </a:rPr>
              <a:t> за этот месяц хорошо помогла</a:t>
            </a:r>
            <a:endParaRPr lang="ru-RU" sz="1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41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Оценка программы ГСП СК: выводы</a:t>
            </a:r>
          </a:p>
        </p:txBody>
      </p:sp>
      <p:sp>
        <p:nvSpPr>
          <p:cNvPr id="4" name="Номер слайда 3"/>
          <p:cNvSpPr>
            <a:spLocks noGrp="1"/>
          </p:cNvSpPr>
          <p:nvPr>
            <p:ph type="sldNum" sz="quarter" idx="12"/>
          </p:nvPr>
        </p:nvSpPr>
        <p:spPr/>
        <p:txBody>
          <a:bodyPr/>
          <a:lstStyle/>
          <a:p>
            <a:fld id="{FA36FEAD-D3D8-4387-96EF-AE404EAB1567}" type="slidenum">
              <a:rPr lang="ru-RU" smtClean="0"/>
              <a:pPr/>
              <a:t>8</a:t>
            </a:fld>
            <a:endParaRPr lang="ru-RU"/>
          </a:p>
        </p:txBody>
      </p:sp>
      <p:sp>
        <p:nvSpPr>
          <p:cNvPr id="6" name="Объект 5"/>
          <p:cNvSpPr>
            <a:spLocks noGrp="1"/>
          </p:cNvSpPr>
          <p:nvPr>
            <p:ph sz="half" idx="1"/>
          </p:nvPr>
        </p:nvSpPr>
        <p:spPr>
          <a:xfrm>
            <a:off x="272480" y="1052514"/>
            <a:ext cx="6984776" cy="5256806"/>
          </a:xfrm>
        </p:spPr>
        <p:txBody>
          <a:bodyPr/>
          <a:lstStyle/>
          <a:p>
            <a:pPr marL="285750" indent="-285750">
              <a:buFont typeface="Arial" panose="020B0604020202020204" pitchFamily="34" charset="0"/>
              <a:buChar char="•"/>
            </a:pPr>
            <a:r>
              <a:rPr lang="ru-RU" sz="1400" dirty="0"/>
              <a:t>В целом, ГСП СК в ее текущем дизайне создает стимулы у малоимущих получателей к формированию самостоятельных источников трудовых доходов, в первую очередь, СК по направлениям поиск работы и создание или развитие собственного дела</a:t>
            </a:r>
          </a:p>
          <a:p>
            <a:pPr marL="285750" indent="-285750">
              <a:buFont typeface="Arial" panose="020B0604020202020204" pitchFamily="34" charset="0"/>
              <a:buChar char="•"/>
            </a:pPr>
            <a:r>
              <a:rPr lang="ru-RU" sz="1400" dirty="0"/>
              <a:t>Механизм стимулирования, который заложен в программе СК, ее участниками правильно «считывается» и принимается</a:t>
            </a:r>
          </a:p>
          <a:p>
            <a:pPr marL="285750" indent="-285750">
              <a:buFont typeface="Arial" panose="020B0604020202020204" pitchFamily="34" charset="0"/>
              <a:buChar char="•"/>
            </a:pPr>
            <a:r>
              <a:rPr lang="ru-RU" sz="1400" dirty="0"/>
              <a:t>В частности, участники ГСП СК на поддержку своего бизнеса полагают, что данные выплаты от государства – это «удочка, а не рыба», то есть возможность для выхода на самообеспечение.</a:t>
            </a:r>
          </a:p>
          <a:p>
            <a:pPr marL="285750" indent="-285750">
              <a:buFont typeface="Arial" panose="020B0604020202020204" pitchFamily="34" charset="0"/>
              <a:buChar char="•"/>
            </a:pPr>
            <a:r>
              <a:rPr lang="ru-RU" sz="1400" dirty="0"/>
              <a:t>Обязательство по регистрации в качестве </a:t>
            </a:r>
            <a:r>
              <a:rPr lang="ru-RU" sz="1400" dirty="0" err="1"/>
              <a:t>самозанятого</a:t>
            </a:r>
            <a:r>
              <a:rPr lang="ru-RU" sz="1400" dirty="0"/>
              <a:t> или ИП – это еще и возможность для государства вывести из «серой зоны» работающих неофициально.</a:t>
            </a:r>
          </a:p>
          <a:p>
            <a:pPr marL="285750" indent="-285750">
              <a:buFont typeface="Arial" panose="020B0604020202020204" pitchFamily="34" charset="0"/>
              <a:buChar char="•"/>
            </a:pPr>
            <a:r>
              <a:rPr lang="ru-RU" sz="1400" dirty="0"/>
              <a:t>В отношении критериев и правил проверки нуждаемости для назначения ГСП СК, участниками ФГ было отмечено, что при оценке учитываются только доходы семьи заявителя, при этом ее расходы во внимание не принимаются совсем, например, расходы, связанные с арендой жилья или выплатами по ипотеке.</a:t>
            </a:r>
          </a:p>
          <a:p>
            <a:pPr marL="285750" indent="-285750">
              <a:buFont typeface="Arial" panose="020B0604020202020204" pitchFamily="34" charset="0"/>
              <a:buChar char="•"/>
            </a:pPr>
            <a:r>
              <a:rPr lang="ru-RU" sz="1400" dirty="0"/>
              <a:t>Участники ГСП СК, кто одновременно является получателями адресных МСП семьям с детьми, указывали, что ГСП СК назначается без учета имущества заявителей, в отличие от адресных МСП семьям с детьми, что вызывает очевидные вопросы о справедливости разных подходов.</a:t>
            </a:r>
          </a:p>
          <a:p>
            <a:pPr marL="285750" indent="-285750">
              <a:buFont typeface="Arial" panose="020B0604020202020204" pitchFamily="34" charset="0"/>
              <a:buChar char="•"/>
            </a:pPr>
            <a:endParaRPr lang="ru-RU" sz="1400" dirty="0"/>
          </a:p>
          <a:p>
            <a:pPr marL="285750" indent="-285750">
              <a:buFont typeface="Arial" panose="020B0604020202020204" pitchFamily="34" charset="0"/>
              <a:buChar char="•"/>
            </a:pPr>
            <a:endParaRPr lang="ru-RU" sz="1400" dirty="0"/>
          </a:p>
          <a:p>
            <a:pPr marL="285750" indent="-285750">
              <a:buFont typeface="Arial" panose="020B0604020202020204" pitchFamily="34" charset="0"/>
              <a:buChar char="•"/>
            </a:pPr>
            <a:endParaRPr lang="ru-RU" sz="1400" dirty="0"/>
          </a:p>
          <a:p>
            <a:pPr marL="285750" indent="-285750">
              <a:buFont typeface="Arial" panose="020B0604020202020204" pitchFamily="34" charset="0"/>
              <a:buChar char="•"/>
            </a:pPr>
            <a:endParaRPr lang="ru-RU" sz="1400" dirty="0"/>
          </a:p>
        </p:txBody>
      </p:sp>
    </p:spTree>
    <p:extLst>
      <p:ext uri="{BB962C8B-B14F-4D97-AF65-F5344CB8AC3E}">
        <p14:creationId xmlns:p14="http://schemas.microsoft.com/office/powerpoint/2010/main" val="19226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129" y="197669"/>
            <a:ext cx="9361040" cy="562074"/>
          </a:xfrm>
        </p:spPr>
        <p:txBody>
          <a:bodyPr>
            <a:normAutofit/>
          </a:bodyPr>
          <a:lstStyle/>
          <a:p>
            <a:r>
              <a:rPr lang="ru-RU" sz="2400" dirty="0"/>
              <a:t>Анализ интервью со специалистами отделов социальной защиты населения</a:t>
            </a:r>
          </a:p>
        </p:txBody>
      </p:sp>
      <p:sp>
        <p:nvSpPr>
          <p:cNvPr id="3" name="Объект 2"/>
          <p:cNvSpPr>
            <a:spLocks noGrp="1"/>
          </p:cNvSpPr>
          <p:nvPr>
            <p:ph sz="half" idx="1"/>
          </p:nvPr>
        </p:nvSpPr>
        <p:spPr>
          <a:xfrm>
            <a:off x="272480" y="908720"/>
            <a:ext cx="9361040" cy="5400600"/>
          </a:xfrm>
        </p:spPr>
        <p:txBody>
          <a:bodyPr/>
          <a:lstStyle/>
          <a:p>
            <a:pPr>
              <a:spcBef>
                <a:spcPts val="0"/>
              </a:spcBef>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Информирование</a:t>
            </a:r>
          </a:p>
          <a:p>
            <a:pPr>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Мы сделали группу в </a:t>
            </a:r>
            <a:r>
              <a:rPr lang="ru-RU" sz="1100" i="1" dirty="0" err="1">
                <a:effectLst/>
                <a:latin typeface="Times New Roman" panose="02020603050405020304" pitchFamily="18" charset="0"/>
                <a:ea typeface="Calibri" panose="020F0502020204030204" pitchFamily="34" charset="0"/>
                <a:cs typeface="Times New Roman" panose="02020603050405020304" pitchFamily="18" charset="0"/>
              </a:rPr>
              <a:t>Вконтакте</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где можно задавать вопросы специалистам. Людей, получавших помощь по </a:t>
            </a:r>
            <a:r>
              <a:rPr lang="ru-RU" sz="1100" i="1" dirty="0" err="1">
                <a:effectLst/>
                <a:latin typeface="Times New Roman" panose="02020603050405020304" pitchFamily="18" charset="0"/>
                <a:ea typeface="Calibri" panose="020F0502020204030204" pitchFamily="34" charset="0"/>
                <a:cs typeface="Times New Roman" panose="02020603050405020304" pitchFamily="18" charset="0"/>
              </a:rPr>
              <a:t>соцконтракту</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просим написать свою историю, понравилось им, не понравилось, потом чуть-чуть у нас главный специалист скорректирует текст, и мы прямо выставляем в Интернет, и люди читают и есть отклики, да. Опять же получается этим людям какая-то дополнительная реклама. (Специалист 1, Ленобласть) </a:t>
            </a:r>
          </a:p>
          <a:p>
            <a:pPr>
              <a:spcBef>
                <a:spcPts val="0"/>
              </a:spcBef>
            </a:pPr>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latin typeface="Times New Roman" panose="02020603050405020304" pitchFamily="18" charset="0"/>
                <a:ea typeface="Calibri" panose="020F0502020204030204" pitchFamily="34" charset="0"/>
                <a:cs typeface="Times New Roman" panose="02020603050405020304" pitchFamily="18" charset="0"/>
              </a:rPr>
              <a:t>О</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бзвон по спискам Пенсионного фонда не дает никакого эффекта. Когда я людям звоню, я себя чувствую либо сотрудником банка, либо сотрудником медицинской организации, которая навязывает бесплатные зубные протезы либо там еще какие-то косметологические услуги. Люди очень недоверчивы, и они сразу же: «Все, спасибо, до свидания, очередной лохотрон». То есть начинаю разговор, что я - государственная организация, что послушайте, новый вид помощи. Ну, можно сказать, до середины дослушают и все. </a:t>
            </a:r>
            <a:r>
              <a:rPr lang="ru-RU" sz="1100" i="1" dirty="0">
                <a:latin typeface="Times New Roman" panose="02020603050405020304" pitchFamily="18" charset="0"/>
                <a:cs typeface="Times New Roman" panose="02020603050405020304" pitchFamily="18" charset="0"/>
              </a:rPr>
              <a:t>(Специалист 2, Ленобласть) </a:t>
            </a:r>
          </a:p>
          <a:p>
            <a:pPr>
              <a:spcBef>
                <a:spcPts val="0"/>
              </a:spcBef>
            </a:pP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Разработка бизнес-плана</a:t>
            </a: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Буквально недавно такая ситуация была, когда человеку написали бизнес-план, он даже не посмотрел его. Пришел человек к специалисту… - Вы читали свой бизнес-план? Она говорит: «Нет, не читала», - чисто откровенно. Говорит, что хочет делать маникюры, а там в бизнес-плате парикмахерские услуги. </a:t>
            </a:r>
            <a:r>
              <a:rPr lang="ru-RU" sz="1100" i="1" dirty="0">
                <a:latin typeface="Times New Roman" panose="02020603050405020304" pitchFamily="18" charset="0"/>
                <a:cs typeface="Times New Roman" panose="02020603050405020304" pitchFamily="18" charset="0"/>
              </a:rPr>
              <a:t>(Специалист 3, Ленобласть) </a:t>
            </a:r>
          </a:p>
          <a:p>
            <a:pPr>
              <a:spcBef>
                <a:spcPts val="0"/>
              </a:spcBef>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Выполнение соц. контракта и отчетность</a:t>
            </a: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По личному подсобному хозяйству многие, конечно, хотели бы податься, но не самозанятыми, а чисто для себя, для своей семьи. Есть участок, купить курочек, чтобы были яйца свои. Но б</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оятся</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что</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не продадут и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доходы</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надо</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показывать</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К</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уда</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частник</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пойдет</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Только</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по</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соседям</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У</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нас</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нет</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перерабатывающих</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заводов</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которые</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бы</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принимали</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продукцию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от</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населения</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(Специалист 4, Ленобласть) </a:t>
            </a:r>
          </a:p>
          <a:p>
            <a:pPr>
              <a:spcBef>
                <a:spcPts val="0"/>
              </a:spcBef>
            </a:pP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Одна семья – мама приходила с ребенком, ходила счастливая, вот они заходят – что вот вещи купили, она вещи эти приносила. Они такие были счастливые! А другие пришли – заключили </a:t>
            </a:r>
            <a:r>
              <a:rPr lang="ru-RU" sz="1100" i="1" dirty="0" err="1">
                <a:effectLst/>
                <a:latin typeface="Times New Roman" panose="02020603050405020304" pitchFamily="18" charset="0"/>
                <a:ea typeface="Calibri" panose="020F0502020204030204" pitchFamily="34" charset="0"/>
                <a:cs typeface="Times New Roman" panose="02020603050405020304" pitchFamily="18" charset="0"/>
              </a:rPr>
              <a:t>соцконтракт</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 приносят нам отчет, что на такси потратили сколько-то, потом что хот-дог купили… Мы говорим: стоп, подождите…То есть разные есть люди…</a:t>
            </a:r>
            <a:r>
              <a:rPr lang="ru-RU" sz="1100" i="1" dirty="0">
                <a:latin typeface="Times New Roman" panose="02020603050405020304" pitchFamily="18" charset="0"/>
                <a:cs typeface="Times New Roman" panose="02020603050405020304" pitchFamily="18" charset="0"/>
              </a:rPr>
              <a:t>(Специалист 5, Ленобласть) </a:t>
            </a:r>
          </a:p>
          <a:p>
            <a:pPr>
              <a:spcBef>
                <a:spcPts val="0"/>
              </a:spcBef>
            </a:pP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Конечно, многие забывают, многие не хотят и вспоминать об отчетности, честно скажу.  Это как в мультике «Простоквашино»: сначала мы за ними бегаем сфотографировать, а потом полгода бегаем, чтобы что-то от них получить, вот однозначно.</a:t>
            </a:r>
            <a:r>
              <a:rPr lang="ru-RU" sz="1100" i="1" dirty="0">
                <a:latin typeface="Times New Roman" panose="02020603050405020304" pitchFamily="18" charset="0"/>
                <a:cs typeface="Times New Roman" panose="02020603050405020304" pitchFamily="18" charset="0"/>
              </a:rPr>
              <a:t> (Специалист 6, Ленобласть) </a:t>
            </a:r>
          </a:p>
          <a:p>
            <a:pPr>
              <a:spcBef>
                <a:spcPts val="0"/>
              </a:spcBef>
            </a:pP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spcBef>
                <a:spcPts val="0"/>
              </a:spcBef>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spcBef>
                <a:spcPts val="0"/>
              </a:spcBef>
            </a:pP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endParaRPr lang="ru-RU" sz="1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FA36FEAD-D3D8-4387-96EF-AE404EAB1567}" type="slidenum">
              <a:rPr lang="ru-RU" smtClean="0"/>
              <a:pPr/>
              <a:t>9</a:t>
            </a:fld>
            <a:endParaRPr lang="ru-RU"/>
          </a:p>
        </p:txBody>
      </p:sp>
      <p:sp>
        <p:nvSpPr>
          <p:cNvPr id="5" name="Прямоугольник: скругленные углы 4">
            <a:extLst>
              <a:ext uri="{FF2B5EF4-FFF2-40B4-BE49-F238E27FC236}">
                <a16:creationId xmlns:a16="http://schemas.microsoft.com/office/drawing/2014/main" id="{13250F06-C297-D30A-2AA9-ECD78D9FC37D}"/>
              </a:ext>
            </a:extLst>
          </p:cNvPr>
          <p:cNvSpPr/>
          <p:nvPr/>
        </p:nvSpPr>
        <p:spPr>
          <a:xfrm>
            <a:off x="1064568" y="1174248"/>
            <a:ext cx="1296144" cy="1440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0C08D16A-1043-C4ED-475F-5112E3B374A6}"/>
              </a:ext>
            </a:extLst>
          </p:cNvPr>
          <p:cNvSpPr/>
          <p:nvPr/>
        </p:nvSpPr>
        <p:spPr>
          <a:xfrm>
            <a:off x="5601070" y="1144660"/>
            <a:ext cx="1224136" cy="1394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id="{1CF6D84B-A5F1-FD54-8360-3B75D757575B}"/>
              </a:ext>
            </a:extLst>
          </p:cNvPr>
          <p:cNvSpPr/>
          <p:nvPr/>
        </p:nvSpPr>
        <p:spPr>
          <a:xfrm>
            <a:off x="7888324" y="1155478"/>
            <a:ext cx="1440160" cy="1440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id="{0241BEF8-BCBD-591C-9F49-739E397074D6}"/>
              </a:ext>
            </a:extLst>
          </p:cNvPr>
          <p:cNvSpPr/>
          <p:nvPr/>
        </p:nvSpPr>
        <p:spPr>
          <a:xfrm>
            <a:off x="351404" y="1332318"/>
            <a:ext cx="576064" cy="1440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4D4C3E23-DB1A-FD7E-35FC-656409B9E0F7}"/>
              </a:ext>
            </a:extLst>
          </p:cNvPr>
          <p:cNvSpPr/>
          <p:nvPr/>
        </p:nvSpPr>
        <p:spPr>
          <a:xfrm>
            <a:off x="1352600" y="1511340"/>
            <a:ext cx="864096" cy="1440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скругленные углы 9">
            <a:extLst>
              <a:ext uri="{FF2B5EF4-FFF2-40B4-BE49-F238E27FC236}">
                <a16:creationId xmlns:a16="http://schemas.microsoft.com/office/drawing/2014/main" id="{59DFC334-041B-6773-3C7A-6FC5652E6E8D}"/>
              </a:ext>
            </a:extLst>
          </p:cNvPr>
          <p:cNvSpPr/>
          <p:nvPr/>
        </p:nvSpPr>
        <p:spPr>
          <a:xfrm>
            <a:off x="3800872" y="1504672"/>
            <a:ext cx="792088" cy="1440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a16="http://schemas.microsoft.com/office/drawing/2014/main" id="{BE869D62-9EF5-DA74-C53B-3D78A944AD8E}"/>
              </a:ext>
            </a:extLst>
          </p:cNvPr>
          <p:cNvSpPr/>
          <p:nvPr/>
        </p:nvSpPr>
        <p:spPr>
          <a:xfrm>
            <a:off x="5170493" y="1498879"/>
            <a:ext cx="1584176" cy="146660"/>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скругленные углы 11">
            <a:extLst>
              <a:ext uri="{FF2B5EF4-FFF2-40B4-BE49-F238E27FC236}">
                <a16:creationId xmlns:a16="http://schemas.microsoft.com/office/drawing/2014/main" id="{7DFAB584-BED1-70BD-6D40-C526E52922E6}"/>
              </a:ext>
            </a:extLst>
          </p:cNvPr>
          <p:cNvSpPr/>
          <p:nvPr/>
        </p:nvSpPr>
        <p:spPr>
          <a:xfrm>
            <a:off x="318642" y="1820072"/>
            <a:ext cx="504056" cy="144016"/>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id="{24A3665E-5D0F-CA29-6ED5-57678D53C4DB}"/>
              </a:ext>
            </a:extLst>
          </p:cNvPr>
          <p:cNvSpPr/>
          <p:nvPr/>
        </p:nvSpPr>
        <p:spPr>
          <a:xfrm>
            <a:off x="2743833" y="1812240"/>
            <a:ext cx="1656184"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скругленные углы 13">
            <a:extLst>
              <a:ext uri="{FF2B5EF4-FFF2-40B4-BE49-F238E27FC236}">
                <a16:creationId xmlns:a16="http://schemas.microsoft.com/office/drawing/2014/main" id="{938AECFD-C0BF-CE8B-474B-C21189D69E9A}"/>
              </a:ext>
            </a:extLst>
          </p:cNvPr>
          <p:cNvSpPr/>
          <p:nvPr/>
        </p:nvSpPr>
        <p:spPr>
          <a:xfrm>
            <a:off x="1172580" y="1989703"/>
            <a:ext cx="2268252"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скругленные углы 14">
            <a:extLst>
              <a:ext uri="{FF2B5EF4-FFF2-40B4-BE49-F238E27FC236}">
                <a16:creationId xmlns:a16="http://schemas.microsoft.com/office/drawing/2014/main" id="{84F6C04D-A420-992B-3EDB-4FFFB47B3391}"/>
              </a:ext>
            </a:extLst>
          </p:cNvPr>
          <p:cNvSpPr/>
          <p:nvPr/>
        </p:nvSpPr>
        <p:spPr>
          <a:xfrm>
            <a:off x="8265368" y="2006581"/>
            <a:ext cx="432048" cy="11225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скругленные углы 15">
            <a:extLst>
              <a:ext uri="{FF2B5EF4-FFF2-40B4-BE49-F238E27FC236}">
                <a16:creationId xmlns:a16="http://schemas.microsoft.com/office/drawing/2014/main" id="{F3F2E767-D9B8-D582-F008-63CBC6090194}"/>
              </a:ext>
            </a:extLst>
          </p:cNvPr>
          <p:cNvSpPr/>
          <p:nvPr/>
        </p:nvSpPr>
        <p:spPr>
          <a:xfrm>
            <a:off x="5791251" y="1827510"/>
            <a:ext cx="1080119" cy="136578"/>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скругленные углы 16">
            <a:extLst>
              <a:ext uri="{FF2B5EF4-FFF2-40B4-BE49-F238E27FC236}">
                <a16:creationId xmlns:a16="http://schemas.microsoft.com/office/drawing/2014/main" id="{F387ABB8-85FE-5203-8035-8754CF700613}"/>
              </a:ext>
            </a:extLst>
          </p:cNvPr>
          <p:cNvSpPr/>
          <p:nvPr/>
        </p:nvSpPr>
        <p:spPr>
          <a:xfrm>
            <a:off x="3566215" y="2345257"/>
            <a:ext cx="1878771" cy="11225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скругленные углы 18">
            <a:extLst>
              <a:ext uri="{FF2B5EF4-FFF2-40B4-BE49-F238E27FC236}">
                <a16:creationId xmlns:a16="http://schemas.microsoft.com/office/drawing/2014/main" id="{030C719D-EC7D-1426-DC17-69AB3667ADDA}"/>
              </a:ext>
            </a:extLst>
          </p:cNvPr>
          <p:cNvSpPr/>
          <p:nvPr/>
        </p:nvSpPr>
        <p:spPr>
          <a:xfrm>
            <a:off x="3260812" y="2830179"/>
            <a:ext cx="3515236"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кругленные углы 19">
            <a:extLst>
              <a:ext uri="{FF2B5EF4-FFF2-40B4-BE49-F238E27FC236}">
                <a16:creationId xmlns:a16="http://schemas.microsoft.com/office/drawing/2014/main" id="{3B94A75A-2873-B024-C160-D40933673FE4}"/>
              </a:ext>
            </a:extLst>
          </p:cNvPr>
          <p:cNvSpPr/>
          <p:nvPr/>
        </p:nvSpPr>
        <p:spPr>
          <a:xfrm>
            <a:off x="3467120" y="3684557"/>
            <a:ext cx="2645995"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скругленные углы 20">
            <a:extLst>
              <a:ext uri="{FF2B5EF4-FFF2-40B4-BE49-F238E27FC236}">
                <a16:creationId xmlns:a16="http://schemas.microsoft.com/office/drawing/2014/main" id="{3E70F30A-54BD-0A90-3A74-3ADB981E7A91}"/>
              </a:ext>
            </a:extLst>
          </p:cNvPr>
          <p:cNvSpPr/>
          <p:nvPr/>
        </p:nvSpPr>
        <p:spPr>
          <a:xfrm>
            <a:off x="7170008" y="3690652"/>
            <a:ext cx="1008112"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21">
            <a:extLst>
              <a:ext uri="{FF2B5EF4-FFF2-40B4-BE49-F238E27FC236}">
                <a16:creationId xmlns:a16="http://schemas.microsoft.com/office/drawing/2014/main" id="{07AD6979-F077-B4D2-6131-4F327D908310}"/>
              </a:ext>
            </a:extLst>
          </p:cNvPr>
          <p:cNvSpPr/>
          <p:nvPr/>
        </p:nvSpPr>
        <p:spPr>
          <a:xfrm>
            <a:off x="1581780" y="4030892"/>
            <a:ext cx="3515236"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скругленные углы 22">
            <a:extLst>
              <a:ext uri="{FF2B5EF4-FFF2-40B4-BE49-F238E27FC236}">
                <a16:creationId xmlns:a16="http://schemas.microsoft.com/office/drawing/2014/main" id="{FD21FCAF-769F-AF83-B193-65C5A2F55330}"/>
              </a:ext>
            </a:extLst>
          </p:cNvPr>
          <p:cNvSpPr/>
          <p:nvPr/>
        </p:nvSpPr>
        <p:spPr>
          <a:xfrm>
            <a:off x="9271129" y="3861048"/>
            <a:ext cx="360040"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a16="http://schemas.microsoft.com/office/drawing/2014/main" id="{CDC5C788-B059-F911-EA01-D1397482D135}"/>
              </a:ext>
            </a:extLst>
          </p:cNvPr>
          <p:cNvSpPr/>
          <p:nvPr/>
        </p:nvSpPr>
        <p:spPr>
          <a:xfrm>
            <a:off x="351404" y="4342022"/>
            <a:ext cx="720080" cy="166248"/>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кругленные углы 24">
            <a:extLst>
              <a:ext uri="{FF2B5EF4-FFF2-40B4-BE49-F238E27FC236}">
                <a16:creationId xmlns:a16="http://schemas.microsoft.com/office/drawing/2014/main" id="{6F6A4511-9851-5E37-A479-A6249F7AC42A}"/>
              </a:ext>
            </a:extLst>
          </p:cNvPr>
          <p:cNvSpPr/>
          <p:nvPr/>
        </p:nvSpPr>
        <p:spPr>
          <a:xfrm>
            <a:off x="5770260" y="4361857"/>
            <a:ext cx="2711131"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скругленные углы 25">
            <a:extLst>
              <a:ext uri="{FF2B5EF4-FFF2-40B4-BE49-F238E27FC236}">
                <a16:creationId xmlns:a16="http://schemas.microsoft.com/office/drawing/2014/main" id="{E44793F6-68E7-9BE6-3BE0-5C31530DE95C}"/>
              </a:ext>
            </a:extLst>
          </p:cNvPr>
          <p:cNvSpPr/>
          <p:nvPr/>
        </p:nvSpPr>
        <p:spPr>
          <a:xfrm>
            <a:off x="1280592" y="4524966"/>
            <a:ext cx="864096"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скругленные углы 26">
            <a:extLst>
              <a:ext uri="{FF2B5EF4-FFF2-40B4-BE49-F238E27FC236}">
                <a16:creationId xmlns:a16="http://schemas.microsoft.com/office/drawing/2014/main" id="{3AF61AD8-E5D0-8E6C-505F-50901B59B4A0}"/>
              </a:ext>
            </a:extLst>
          </p:cNvPr>
          <p:cNvSpPr/>
          <p:nvPr/>
        </p:nvSpPr>
        <p:spPr>
          <a:xfrm>
            <a:off x="5651668" y="4559560"/>
            <a:ext cx="1080121" cy="10845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скругленные углы 27">
            <a:extLst>
              <a:ext uri="{FF2B5EF4-FFF2-40B4-BE49-F238E27FC236}">
                <a16:creationId xmlns:a16="http://schemas.microsoft.com/office/drawing/2014/main" id="{74916253-7FE5-2307-9B19-2DBE3A178866}"/>
              </a:ext>
            </a:extLst>
          </p:cNvPr>
          <p:cNvSpPr/>
          <p:nvPr/>
        </p:nvSpPr>
        <p:spPr>
          <a:xfrm>
            <a:off x="8237501" y="4559559"/>
            <a:ext cx="1033627" cy="143047"/>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скругленные углы 28">
            <a:extLst>
              <a:ext uri="{FF2B5EF4-FFF2-40B4-BE49-F238E27FC236}">
                <a16:creationId xmlns:a16="http://schemas.microsoft.com/office/drawing/2014/main" id="{28AC885C-042E-4918-E9A7-2012745F650A}"/>
              </a:ext>
            </a:extLst>
          </p:cNvPr>
          <p:cNvSpPr/>
          <p:nvPr/>
        </p:nvSpPr>
        <p:spPr>
          <a:xfrm>
            <a:off x="927468" y="5017885"/>
            <a:ext cx="4176464" cy="149163"/>
          </a:xfrm>
          <a:prstGeom prst="round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50059507"/>
      </p:ext>
    </p:extLst>
  </p:cSld>
  <p:clrMapOvr>
    <a:masterClrMapping/>
  </p:clrMapOvr>
</p:sld>
</file>

<file path=ppt/theme/theme1.xml><?xml version="1.0" encoding="utf-8"?>
<a:theme xmlns:a="http://schemas.openxmlformats.org/drawingml/2006/main" name="Тема Office">
  <a:themeElements>
    <a:clrScheme name="НИФИ">
      <a:dk1>
        <a:sysClr val="windowText" lastClr="000000"/>
      </a:dk1>
      <a:lt1>
        <a:sysClr val="window" lastClr="FFFFFF"/>
      </a:lt1>
      <a:dk2>
        <a:srgbClr val="019448"/>
      </a:dk2>
      <a:lt2>
        <a:srgbClr val="FFFFFF"/>
      </a:lt2>
      <a:accent1>
        <a:srgbClr val="FBC254"/>
      </a:accent1>
      <a:accent2>
        <a:srgbClr val="00A67E"/>
      </a:accent2>
      <a:accent3>
        <a:srgbClr val="846AAB"/>
      </a:accent3>
      <a:accent4>
        <a:srgbClr val="C9A977"/>
      </a:accent4>
      <a:accent5>
        <a:srgbClr val="E73A40"/>
      </a:accent5>
      <a:accent6>
        <a:srgbClr val="262626"/>
      </a:accent6>
      <a:hlink>
        <a:srgbClr val="003C1C"/>
      </a:hlink>
      <a:folHlink>
        <a:srgbClr val="26262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15022</TotalTime>
  <Words>4048</Words>
  <Application>Microsoft Office PowerPoint</Application>
  <PresentationFormat>Лист A4 (210x297 мм)</PresentationFormat>
  <Paragraphs>195</Paragraphs>
  <Slides>13</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Arial Narrow</vt:lpstr>
      <vt:lpstr>Arial Unicode MS</vt:lpstr>
      <vt:lpstr>Calibri</vt:lpstr>
      <vt:lpstr>Times New Roman</vt:lpstr>
      <vt:lpstr>Wingdings</vt:lpstr>
      <vt:lpstr>Тема Office</vt:lpstr>
      <vt:lpstr>Презентация PowerPoint</vt:lpstr>
      <vt:lpstr>Презентация PowerPoint</vt:lpstr>
      <vt:lpstr>Дизайн и реализация социального контракта</vt:lpstr>
      <vt:lpstr>Информирование, каналы взаимодействия и связи</vt:lpstr>
      <vt:lpstr>Обращение за получением помощи, сбор документов, проверка сведений</vt:lpstr>
      <vt:lpstr>Формирование программы социальной адаптации</vt:lpstr>
      <vt:lpstr>Размер и периодичность выплат</vt:lpstr>
      <vt:lpstr>Оценка программы ГСП СК: выводы</vt:lpstr>
      <vt:lpstr>Анализ интервью со специалистами отделов социальной защиты населения</vt:lpstr>
      <vt:lpstr>Анализ интервью со специалистами отделов социальной защиты населения</vt:lpstr>
      <vt:lpstr>Анализ интервью со специалистами отделов социальной защиты населения</vt:lpstr>
      <vt:lpstr>Рекомендации по совершенствованию ГСП СК в Ленинградской области </vt:lpstr>
      <vt:lpstr>Центр финансов социальной сферы НИФИ минфина России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 Попов</dc:creator>
  <cp:lastModifiedBy>Yang</cp:lastModifiedBy>
  <cp:revision>515</cp:revision>
  <cp:lastPrinted>2023-04-07T12:12:18Z</cp:lastPrinted>
  <dcterms:created xsi:type="dcterms:W3CDTF">2018-10-29T18:16:33Z</dcterms:created>
  <dcterms:modified xsi:type="dcterms:W3CDTF">2023-04-13T11:30:28Z</dcterms:modified>
</cp:coreProperties>
</file>