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bookmarkIdSeed="2">
  <p:sldMasterIdLst>
    <p:sldMasterId id="2147483648" r:id="rId5"/>
  </p:sldMasterIdLst>
  <p:notesMasterIdLst>
    <p:notesMasterId r:id="rId17"/>
  </p:notesMasterIdLst>
  <p:sldIdLst>
    <p:sldId id="498" r:id="rId6"/>
    <p:sldId id="474" r:id="rId7"/>
    <p:sldId id="511" r:id="rId8"/>
    <p:sldId id="507" r:id="rId9"/>
    <p:sldId id="512" r:id="rId10"/>
    <p:sldId id="516" r:id="rId11"/>
    <p:sldId id="515" r:id="rId12"/>
    <p:sldId id="517" r:id="rId13"/>
    <p:sldId id="518" r:id="rId14"/>
    <p:sldId id="519" r:id="rId15"/>
    <p:sldId id="514" r:id="rId16"/>
  </p:sldIdLst>
  <p:sldSz cx="12192000" cy="6858000"/>
  <p:notesSz cx="6797675" cy="9926638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y Bychkov Бычков Дмитрий" initials="DBБД" lastIdx="1" clrIdx="0">
    <p:extLst>
      <p:ext uri="{19B8F6BF-5375-455C-9EA6-DF929625EA0E}">
        <p15:presenceInfo xmlns:p15="http://schemas.microsoft.com/office/powerpoint/2012/main" userId="3b23b4e0abc119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648"/>
    <a:srgbClr val="FEC24D"/>
    <a:srgbClr val="3D8F39"/>
    <a:srgbClr val="027438"/>
    <a:srgbClr val="488345"/>
    <a:srgbClr val="E4E4E4"/>
    <a:srgbClr val="E5E5E5"/>
    <a:srgbClr val="EAEAEA"/>
    <a:srgbClr val="A1A0BA"/>
    <a:srgbClr val="9BD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6" autoAdjust="0"/>
    <p:restoredTop sz="95525" autoAdjust="0"/>
  </p:normalViewPr>
  <p:slideViewPr>
    <p:cSldViewPr>
      <p:cViewPr varScale="1">
        <p:scale>
          <a:sx n="110" d="100"/>
          <a:sy n="110" d="100"/>
        </p:scale>
        <p:origin x="73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font" Target="fonts/font2.fntdata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ED88F-E46D-4501-A9C4-24CF1C991DD9}" type="datetimeFigureOut">
              <a:rPr lang="ru-RU" smtClean="0"/>
              <a:pPr/>
              <a:t>20.11.2023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A178-9109-482B-968A-9CBFEA430AE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36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3A178-9109-482B-968A-9CBFEA430AE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3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3A178-9109-482B-968A-9CBFEA430AE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12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2A7-F5F1-4CD3-8212-5647C9970F0F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0EF-FF4A-4571-8CAC-507ABD76B0CB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A31-5099-4BD8-AC3A-DCED3B03251D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F65A-1455-4A2A-B710-E81719FD1DFE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50B-6689-4CC3-AAF1-EA14B8EB01A8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A35-5B74-4F63-B84A-51F60C3C868B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E92A-1079-4EDD-B56B-C76E0247A231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76A9-BD0F-4D13-A6C3-B8BFB45C7E24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8BB6-0063-483B-8968-B2212CFC67FA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EF9-BD60-4A7A-8506-7058E05813D0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FC8C-CA2A-4915-9196-48A66FE3A45E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2EC6-FC03-405F-B2B6-9622C3F8BEDF}" type="datetime1">
              <a:rPr lang="ru-RU" smtClean="0"/>
              <a:t>20.11.2023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46AAA5C44CCE8C46BB1D0CD0565795346874366A76EDAB91906D11E33D03031DBB18D8BAC0885D07CBF7C1C1BE0ABC6ACE8325E2EA2E3C0T9c5O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46AAA5C44CCE8C46BB1D0CD0565795346874366A76EDAB91906D11E33D03031DBB18D8BAC0885D07CBF7C1C1BE0ABC6ACE8325E2EA2E3C0T9c5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46AAA5C44CCE8C46BB1D0CD0565795346874366A76EDAB91906D11E33D03031DBB18D8BAC0885D07CBF7C1C1BE0ABC6ACE8325E2EA2E3C0T9c5O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46AAA5C44CCE8C46BB1D0CD0565795346874366A76EDAB91906D11E33D03031DBB18D8BAC0885D07CBF7C1C1BE0ABC6ACE8325E2EA2E3C0T9c5O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КАТЯ\Задачи\Минфин\презентация Феоктистова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400" y="296752"/>
            <a:ext cx="2357453" cy="88640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95400" y="5067746"/>
            <a:ext cx="10945216" cy="233462"/>
          </a:xfrm>
          <a:prstGeom prst="rect">
            <a:avLst/>
          </a:prstGeom>
          <a:solidFill>
            <a:srgbClr val="FEC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95400" y="1210156"/>
            <a:ext cx="10945216" cy="3830589"/>
          </a:xfrm>
          <a:prstGeom prst="rect">
            <a:avLst/>
          </a:prstGeom>
          <a:solidFill>
            <a:srgbClr val="039648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7408" y="2048618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Clr>
                <a:srgbClr val="000099"/>
              </a:buClr>
            </a:pPr>
            <a:r>
              <a:rPr lang="ru-RU" sz="2800" b="1" dirty="0">
                <a:latin typeface="+mj-lt"/>
                <a:cs typeface="Times New Roman" panose="02020603050405020304" pitchFamily="18" charset="0"/>
              </a:rPr>
              <a:t>Оценка политики субъектов Российской Федерации по внедрению конкурентных способов отбора исполнителей государственных (муниципальных) услуг в социальной сфере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39816" y="6165304"/>
            <a:ext cx="309634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Москва, 2023</a:t>
            </a:r>
          </a:p>
        </p:txBody>
      </p:sp>
    </p:spTree>
    <p:extLst>
      <p:ext uri="{BB962C8B-B14F-4D97-AF65-F5344CB8AC3E}">
        <p14:creationId xmlns:p14="http://schemas.microsoft.com/office/powerpoint/2010/main" val="76700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8728" cy="490066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Проблемы с информационной базой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87577" y="1268759"/>
            <a:ext cx="10730746" cy="5087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dirty="0"/>
              <a:t>Федеральным законом № 189-ФЗ установлена обязанность как по формированию социальных заказов, отчетов об исполнении социальных заказов в соответствии с установленными требованиями, так и по их размещению в публичном доступе на </a:t>
            </a:r>
            <a:r>
              <a:rPr lang="ru-RU" sz="1600" b="1" dirty="0"/>
              <a:t>едином портале бюджетной системы </a:t>
            </a:r>
            <a:r>
              <a:rPr lang="ru-RU" sz="1600" dirty="0"/>
              <a:t>Российской Федерации.</a:t>
            </a:r>
          </a:p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dirty="0"/>
              <a:t>При этом предварительный анализ показал, что в </a:t>
            </a:r>
            <a:r>
              <a:rPr lang="ru-RU" sz="1600" b="1" dirty="0"/>
              <a:t>подавляющем большинстве случаев </a:t>
            </a:r>
            <a:r>
              <a:rPr lang="ru-RU" sz="1600" dirty="0"/>
              <a:t>пилотными регионами </a:t>
            </a:r>
            <a:r>
              <a:rPr lang="ru-RU" sz="1600" b="1" dirty="0"/>
              <a:t>социальные заказы </a:t>
            </a:r>
            <a:r>
              <a:rPr lang="ru-RU" sz="1600" dirty="0"/>
              <a:t>на 2023-2025 годы и (или) </a:t>
            </a:r>
            <a:r>
              <a:rPr lang="ru-RU" sz="1600" b="1" dirty="0"/>
              <a:t>отчеты об исполнении </a:t>
            </a:r>
            <a:r>
              <a:rPr lang="ru-RU" sz="1600" dirty="0"/>
              <a:t>социальных заказов за 2022 год на едином пор-тале </a:t>
            </a:r>
            <a:r>
              <a:rPr lang="ru-RU" sz="1600" b="1" dirty="0"/>
              <a:t>не размещены </a:t>
            </a:r>
            <a:r>
              <a:rPr lang="ru-RU" sz="1600" dirty="0"/>
              <a:t>или</a:t>
            </a:r>
            <a:r>
              <a:rPr lang="ru-RU" sz="1600" b="1" dirty="0"/>
              <a:t> размещены не в полном объеме </a:t>
            </a:r>
            <a:r>
              <a:rPr lang="ru-RU" sz="1600" dirty="0"/>
              <a:t>.</a:t>
            </a:r>
          </a:p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dirty="0"/>
              <a:t>В большом количестве случаев отчеты об исполнении социальных заказов за 2022 год </a:t>
            </a:r>
            <a:r>
              <a:rPr lang="ru-RU" sz="1600" b="1" dirty="0"/>
              <a:t>не содержат сведения </a:t>
            </a:r>
            <a:r>
              <a:rPr lang="ru-RU" sz="1600" dirty="0"/>
              <a:t>о </a:t>
            </a:r>
            <a:r>
              <a:rPr lang="ru-RU" sz="1600" b="1" dirty="0"/>
              <a:t>конкретных государственных </a:t>
            </a:r>
            <a:r>
              <a:rPr lang="ru-RU" sz="1600" dirty="0"/>
              <a:t>и </a:t>
            </a:r>
            <a:r>
              <a:rPr lang="ru-RU" sz="1600" b="1" dirty="0"/>
              <a:t>негосударственных</a:t>
            </a:r>
            <a:r>
              <a:rPr lang="ru-RU" sz="1600" dirty="0"/>
              <a:t> исполнителях </a:t>
            </a:r>
            <a:r>
              <a:rPr lang="ru-RU" sz="1600" b="1" dirty="0"/>
              <a:t>каждой</a:t>
            </a:r>
            <a:r>
              <a:rPr lang="ru-RU" sz="1600" dirty="0"/>
              <a:t> апробируемой </a:t>
            </a:r>
            <a:r>
              <a:rPr lang="ru-RU" sz="1600" b="1" dirty="0"/>
              <a:t>услуги</a:t>
            </a:r>
            <a:r>
              <a:rPr lang="ru-RU" sz="1600" dirty="0"/>
              <a:t> и </a:t>
            </a:r>
            <a:r>
              <a:rPr lang="ru-RU" sz="1600" b="1" dirty="0"/>
              <a:t>количестве</a:t>
            </a:r>
            <a:r>
              <a:rPr lang="ru-RU" sz="1600" dirty="0"/>
              <a:t> </a:t>
            </a:r>
            <a:r>
              <a:rPr lang="ru-RU" sz="1600" b="1" dirty="0"/>
              <a:t>потребителей</a:t>
            </a:r>
            <a:r>
              <a:rPr lang="ru-RU" sz="1600" dirty="0"/>
              <a:t>, которым указанные исполнители оказали апробируемую услугу.</a:t>
            </a:r>
          </a:p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b="1" dirty="0"/>
              <a:t>Отсутствие</a:t>
            </a:r>
            <a:r>
              <a:rPr lang="ru-RU" sz="1600" dirty="0"/>
              <a:t> необходимой </a:t>
            </a:r>
            <a:r>
              <a:rPr lang="ru-RU" sz="1600" b="1" dirty="0"/>
              <a:t>информационной базы делает невозможным </a:t>
            </a:r>
            <a:r>
              <a:rPr lang="ru-RU" sz="1600" dirty="0"/>
              <a:t>расчет значений ряда общих и отраслевых показателей оценки.</a:t>
            </a:r>
          </a:p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dirty="0"/>
              <a:t>Это </a:t>
            </a:r>
            <a:r>
              <a:rPr lang="ru-RU" sz="1600" b="1" dirty="0"/>
              <a:t>может повлиять на корректность </a:t>
            </a:r>
            <a:r>
              <a:rPr lang="ru-RU" sz="1600" dirty="0"/>
              <a:t>оценки реальной </a:t>
            </a:r>
            <a:r>
              <a:rPr lang="ru-RU" sz="1600" b="1" dirty="0"/>
              <a:t>степени внедрения социального заказа </a:t>
            </a:r>
            <a:r>
              <a:rPr lang="ru-RU" sz="1600" dirty="0"/>
              <a:t>в субъектах Российской Федерации.</a:t>
            </a: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/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>
              <a:solidFill>
                <a:srgbClr val="FF0000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74823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962401" y="2896622"/>
            <a:ext cx="4839478" cy="649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3922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8280920" cy="720079"/>
          </a:xfrm>
        </p:spPr>
        <p:txBody>
          <a:bodyPr>
            <a:noAutofit/>
          </a:bodyPr>
          <a:lstStyle/>
          <a:p>
            <a:pPr algn="l"/>
            <a:r>
              <a:rPr lang="ru-RU" sz="2500" b="1" dirty="0"/>
              <a:t>Цель и ограничения применения Закона о социальном заказе, реализуемого в режиме апробации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23392" y="1253258"/>
            <a:ext cx="8280920" cy="288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Применяется для ограниченных направлений деятельности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8939" y="4054341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Применяется в отдельных субъектах Российской Федерации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58018" y="4353327"/>
            <a:ext cx="10730746" cy="446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/>
              <a:t>Перечень регионов утверждается Правительством Российской Федерации (РП РФ от 07.10.2020 № 2579-р).</a:t>
            </a:r>
            <a:endParaRPr lang="ru-RU" sz="1600" dirty="0">
              <a:solidFill>
                <a:srgbClr val="FF0000"/>
              </a:solidFill>
              <a:hlinkClick r:id="rId2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83807" y="4763451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Ограничен сроком действия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58018" y="5072573"/>
            <a:ext cx="9289032" cy="369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/>
              <a:t>Вступил в силу с 1 сентября 2020 года и действует до 1 января 2025 года.</a:t>
            </a:r>
            <a:endParaRPr lang="ru-RU" sz="1600" dirty="0">
              <a:hlinkClick r:id="rId2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83807" y="5479645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Не обязывает выводить на рынок все или часть услуг в социальной сфере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49830" y="5740020"/>
            <a:ext cx="10153128" cy="666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/>
              <a:t>Регионы самостоятельно выбирают услуги, исполнитель которых будет определяться на конкурентной основе;</a:t>
            </a: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/>
              <a:t>Основным документом, содержащим решение органов, является </a:t>
            </a:r>
            <a:r>
              <a:rPr lang="ru-RU" sz="1600" b="1" dirty="0"/>
              <a:t>социальный заказ</a:t>
            </a:r>
            <a:r>
              <a:rPr lang="ru-RU" sz="1600" dirty="0"/>
              <a:t>. </a:t>
            </a: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>
              <a:hlinkClick r:id="rId2"/>
            </a:endParaRP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47114"/>
              </p:ext>
            </p:extLst>
          </p:nvPr>
        </p:nvGraphicFramePr>
        <p:xfrm>
          <a:off x="695400" y="1673210"/>
          <a:ext cx="11161240" cy="1151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328477215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65511191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6529358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40321365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5310415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1727898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67426061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34125444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596289255"/>
                    </a:ext>
                  </a:extLst>
                </a:gridCol>
              </a:tblGrid>
              <a:tr h="1107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</a:rPr>
                        <a:t>социальное обслуживание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</a:rPr>
                        <a:t>(за исключением услуг в сфере социального обслуживания в стационарной форме)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0" u="none" kern="1200" dirty="0">
                          <a:solidFill>
                            <a:schemeClr val="tx1"/>
                          </a:solidFill>
                          <a:effectLst/>
                        </a:rPr>
                        <a:t>санаторно-курортное лечение </a:t>
                      </a:r>
                      <a:r>
                        <a:rPr lang="ru-RU" sz="800" i="0" u="none" kern="1200" dirty="0">
                          <a:solidFill>
                            <a:schemeClr val="tx1"/>
                          </a:solidFill>
                          <a:effectLst/>
                        </a:rPr>
                        <a:t>(за исключением услуг, предоставляемых в рамках государственной социальной помощи)</a:t>
                      </a:r>
                      <a:endParaRPr lang="ru-RU" sz="800" i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kern="1200" dirty="0">
                          <a:solidFill>
                            <a:schemeClr val="tx1"/>
                          </a:solidFill>
                          <a:effectLst/>
                        </a:rPr>
                        <a:t>оказание паллиативной медицинской помощи</a:t>
                      </a:r>
                      <a:endParaRPr lang="ru-RU" sz="1100" b="1" i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</a:rPr>
                        <a:t>создание благоприятных условий для развития туристской индустрии в субъектах Российской Федерации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спортивная подготовка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содействие занятости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населения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физкультурно-оздоровительные услуги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социально значимых заболеваний, кроме психических расстройств и расстройств поведения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дополнительных образовательных программ </a:t>
                      </a: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 исключением дополнительных предпрофессиональных программ в области искусств)</a:t>
                      </a:r>
                      <a:r>
                        <a:rPr lang="ru-RU" sz="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869080"/>
                  </a:ext>
                </a:extLst>
              </a:tr>
            </a:tbl>
          </a:graphicData>
        </a:graphic>
      </p:graphicFrame>
      <p:sp>
        <p:nvSpPr>
          <p:cNvPr id="4" name="Левая фигурная скобка 3"/>
          <p:cNvSpPr/>
          <p:nvPr/>
        </p:nvSpPr>
        <p:spPr>
          <a:xfrm rot="16200000">
            <a:off x="9480377" y="750293"/>
            <a:ext cx="288032" cy="4464498"/>
          </a:xfrm>
          <a:prstGeom prst="lef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9079879" y="3094945"/>
            <a:ext cx="1080121" cy="288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/>
              <a:t>с 2023 года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18939" y="3090586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Цель закона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58018" y="3389183"/>
            <a:ext cx="10730746" cy="446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/>
              <a:t>Повышение</a:t>
            </a:r>
            <a:r>
              <a:rPr lang="ru-RU" sz="1600" b="1" dirty="0"/>
              <a:t> качества </a:t>
            </a:r>
            <a:r>
              <a:rPr lang="ru-RU" sz="1600" dirty="0"/>
              <a:t>и </a:t>
            </a:r>
            <a:r>
              <a:rPr lang="ru-RU" sz="1600" b="1" dirty="0"/>
              <a:t>доступности</a:t>
            </a:r>
            <a:r>
              <a:rPr lang="ru-RU" sz="1600" dirty="0"/>
              <a:t> бесплатных для граждан услуг за счет создания и развития конкуренции путем </a:t>
            </a:r>
            <a:r>
              <a:rPr lang="ru-RU" sz="1600" b="1" dirty="0"/>
              <a:t>привлечения</a:t>
            </a:r>
            <a:r>
              <a:rPr lang="ru-RU" sz="1600" dirty="0"/>
              <a:t> на данный рынок </a:t>
            </a:r>
            <a:r>
              <a:rPr lang="ru-RU" sz="1600" b="1" dirty="0"/>
              <a:t>негосударственных организаций </a:t>
            </a:r>
            <a:r>
              <a:rPr lang="ru-RU" sz="1600" dirty="0"/>
              <a:t>и в первую очередь некоммерческих (НКО).</a:t>
            </a:r>
            <a:endParaRPr lang="ru-RU" sz="1600" dirty="0">
              <a:solidFill>
                <a:srgbClr val="FF0000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88987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616895" y="332656"/>
            <a:ext cx="109728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/>
              <a:t>Динамика реализации Закона о социальном заказе</a:t>
            </a:r>
          </a:p>
        </p:txBody>
      </p:sp>
      <p:sp>
        <p:nvSpPr>
          <p:cNvPr id="16" name="Номер слайда 4">
            <a:extLst>
              <a:ext uri="{FF2B5EF4-FFF2-40B4-BE49-F238E27FC236}">
                <a16:creationId xmlns:a16="http://schemas.microsoft.com/office/drawing/2014/main" id="{A709ADF6-D4CE-4FF0-A07F-5B47F0457CCE}"/>
              </a:ext>
            </a:extLst>
          </p:cNvPr>
          <p:cNvSpPr txBox="1">
            <a:spLocks/>
          </p:cNvSpPr>
          <p:nvPr/>
        </p:nvSpPr>
        <p:spPr>
          <a:xfrm>
            <a:off x="8723808" y="645333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576E8C-ED59-48A8-9840-F09F84DF3CF4}" type="slidenum">
              <a:rPr lang="ru-RU" sz="2000" smtClean="0">
                <a:solidFill>
                  <a:schemeClr val="bg1"/>
                </a:solidFill>
              </a:rPr>
              <a:pPr/>
              <a:t>3</a:t>
            </a:fld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1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1257839"/>
              </p:ext>
            </p:extLst>
          </p:nvPr>
        </p:nvGraphicFramePr>
        <p:xfrm>
          <a:off x="695400" y="1411454"/>
          <a:ext cx="8137247" cy="1913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44721202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016550113"/>
                    </a:ext>
                  </a:extLst>
                </a:gridCol>
                <a:gridCol w="1440503">
                  <a:extLst>
                    <a:ext uri="{9D8B030D-6E8A-4147-A177-3AD203B41FA5}">
                      <a16:colId xmlns:a16="http://schemas.microsoft.com/office/drawing/2014/main" val="557814390"/>
                    </a:ext>
                  </a:extLst>
                </a:gridCol>
              </a:tblGrid>
              <a:tr h="3412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02615"/>
                  </a:ext>
                </a:extLst>
              </a:tr>
              <a:tr h="499449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направлений деятельности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 которые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распространяется Закон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социальном заказе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07881"/>
                  </a:ext>
                </a:extLst>
              </a:tr>
              <a:tr h="500235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них количество направлений деятельности по которым осуществляется апробация услуг 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470483"/>
                  </a:ext>
                </a:extLst>
              </a:tr>
              <a:tr h="211393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пилотных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регионов*  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948525"/>
                  </a:ext>
                </a:extLst>
              </a:tr>
              <a:tr h="350796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апробируемых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услуг* 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442126"/>
                  </a:ext>
                </a:extLst>
              </a:tr>
            </a:tbl>
          </a:graphicData>
        </a:graphic>
      </p:graphicFrame>
      <p:graphicFrame>
        <p:nvGraphicFramePr>
          <p:cNvPr id="18" name="Объект 5"/>
          <p:cNvGraphicFramePr>
            <a:graphicFrameLocks/>
          </p:cNvGraphicFramePr>
          <p:nvPr>
            <p:extLst/>
          </p:nvPr>
        </p:nvGraphicFramePr>
        <p:xfrm>
          <a:off x="695400" y="4149030"/>
          <a:ext cx="9649415" cy="2244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4569">
                  <a:extLst>
                    <a:ext uri="{9D8B030D-6E8A-4147-A177-3AD203B41FA5}">
                      <a16:colId xmlns:a16="http://schemas.microsoft.com/office/drawing/2014/main" val="179675602"/>
                    </a:ext>
                  </a:extLst>
                </a:gridCol>
                <a:gridCol w="3444846">
                  <a:extLst>
                    <a:ext uri="{9D8B030D-6E8A-4147-A177-3AD203B41FA5}">
                      <a16:colId xmlns:a16="http://schemas.microsoft.com/office/drawing/2014/main" val="3711407099"/>
                    </a:ext>
                  </a:extLst>
                </a:gridCol>
              </a:tblGrid>
              <a:tr h="502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Апробируемая услуга / укрупненная апробируемая услуга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Количество пилотных регион, в котором выбрана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апробируемая услуга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94146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Услуга по созданию условий для обеспечения отдельных категорий граждан возможностью путешествовать с целью развития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туристского потенциала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Российской Федерации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29 регионов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64990"/>
                  </a:ext>
                </a:extLst>
              </a:tr>
              <a:tr h="2453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Предоставление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социального обслуживания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 форме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 дому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20 регионов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664436"/>
                  </a:ext>
                </a:extLst>
              </a:tr>
              <a:tr h="2095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профессионального обучения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дополнительного профессионального образования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14 регионов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74992"/>
                  </a:ext>
                </a:extLst>
              </a:tr>
              <a:tr h="2038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Предоставление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социального обслуживания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полустационарной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форме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10 регионов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622642"/>
                  </a:ext>
                </a:extLst>
              </a:tr>
              <a:tr h="1260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Спортивная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подготовка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9 регионов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608268"/>
                  </a:ext>
                </a:extLst>
              </a:tr>
              <a:tr h="12037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паллиативной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медицинской помощи</a:t>
                      </a: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регионов </a:t>
                      </a: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14105"/>
                  </a:ext>
                </a:extLst>
              </a:tr>
              <a:tr h="125819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Санаторно-курортное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 лечение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региона </a:t>
                      </a: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823696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09074" y="943696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Общая характеристика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074" y="3676596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Выбор регионами апробируемых услуг*</a:t>
            </a:r>
          </a:p>
        </p:txBody>
      </p:sp>
    </p:spTree>
    <p:extLst>
      <p:ext uri="{BB962C8B-B14F-4D97-AF65-F5344CB8AC3E}">
        <p14:creationId xmlns:p14="http://schemas.microsoft.com/office/powerpoint/2010/main" val="189882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8496944" cy="576064"/>
          </a:xfrm>
        </p:spPr>
        <p:txBody>
          <a:bodyPr>
            <a:noAutofit/>
          </a:bodyPr>
          <a:lstStyle/>
          <a:p>
            <a:pPr algn="l"/>
            <a:r>
              <a:rPr lang="ru-RU" sz="2500" b="1" dirty="0"/>
              <a:t>Участие НИФИ во внедрении социального заказа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6104" y="1052737"/>
            <a:ext cx="11158528" cy="2016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b="1" dirty="0"/>
              <a:t>НИФИ</a:t>
            </a:r>
            <a:r>
              <a:rPr lang="ru-RU" sz="1600" dirty="0"/>
              <a:t> с 2020 года </a:t>
            </a:r>
            <a:r>
              <a:rPr lang="ru-RU" sz="1600" b="1" dirty="0"/>
              <a:t>осуществляет</a:t>
            </a:r>
            <a:r>
              <a:rPr lang="ru-RU" sz="1600" dirty="0"/>
              <a:t> </a:t>
            </a:r>
            <a:r>
              <a:rPr lang="ru-RU" sz="1600" b="1" dirty="0"/>
              <a:t>методологическое сопровождение </a:t>
            </a:r>
            <a:r>
              <a:rPr lang="ru-RU" sz="1600" dirty="0"/>
              <a:t>внедрения новых механизмов.</a:t>
            </a: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b="1" dirty="0"/>
              <a:t>НИФИ </a:t>
            </a:r>
            <a:r>
              <a:rPr lang="ru-RU" sz="1600" dirty="0"/>
              <a:t>осуществляются</a:t>
            </a:r>
            <a:r>
              <a:rPr lang="ru-RU" sz="1600" b="1" dirty="0"/>
              <a:t> кабинетные</a:t>
            </a:r>
            <a:r>
              <a:rPr lang="ru-RU" sz="1600" dirty="0"/>
              <a:t> и </a:t>
            </a:r>
            <a:r>
              <a:rPr lang="ru-RU" sz="1600" b="1" dirty="0"/>
              <a:t>полевые</a:t>
            </a:r>
            <a:r>
              <a:rPr lang="ru-RU" sz="1600" dirty="0"/>
              <a:t> социологические исследования:</a:t>
            </a:r>
          </a:p>
          <a:p>
            <a:pPr marL="255588" indent="-2286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+mn-lt"/>
                <a:ea typeface="+mn-ea"/>
                <a:cs typeface="+mn-cs"/>
              </a:rPr>
              <a:t>Оценка </a:t>
            </a:r>
            <a:r>
              <a:rPr lang="ru-RU" sz="1400" b="1" dirty="0">
                <a:latin typeface="+mn-lt"/>
                <a:ea typeface="+mn-ea"/>
                <a:cs typeface="+mn-cs"/>
              </a:rPr>
              <a:t>удовлетворенности</a:t>
            </a:r>
            <a:r>
              <a:rPr lang="ru-RU" sz="1400" dirty="0">
                <a:latin typeface="+mn-lt"/>
                <a:ea typeface="+mn-ea"/>
                <a:cs typeface="+mn-cs"/>
              </a:rPr>
              <a:t> </a:t>
            </a:r>
            <a:r>
              <a:rPr lang="ru-RU" sz="1400" b="1" dirty="0">
                <a:latin typeface="+mn-lt"/>
                <a:ea typeface="+mn-ea"/>
                <a:cs typeface="+mn-cs"/>
              </a:rPr>
              <a:t>граждан</a:t>
            </a:r>
            <a:r>
              <a:rPr lang="ru-RU" sz="1400" dirty="0">
                <a:latin typeface="+mn-lt"/>
                <a:ea typeface="+mn-ea"/>
                <a:cs typeface="+mn-cs"/>
              </a:rPr>
              <a:t> качеством, доступностью и содержанием услуг;</a:t>
            </a:r>
          </a:p>
          <a:p>
            <a:pPr marL="255588" indent="-2286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+mn-lt"/>
                <a:ea typeface="+mn-ea"/>
                <a:cs typeface="+mn-cs"/>
              </a:rPr>
              <a:t>Оценка </a:t>
            </a:r>
            <a:r>
              <a:rPr lang="ru-RU" sz="1400" b="1" dirty="0">
                <a:latin typeface="+mn-lt"/>
                <a:ea typeface="+mn-ea"/>
                <a:cs typeface="+mn-cs"/>
              </a:rPr>
              <a:t>барьеров</a:t>
            </a:r>
            <a:r>
              <a:rPr lang="ru-RU" sz="1400" dirty="0">
                <a:latin typeface="+mn-lt"/>
                <a:ea typeface="+mn-ea"/>
                <a:cs typeface="+mn-cs"/>
              </a:rPr>
              <a:t> выхода </a:t>
            </a:r>
            <a:r>
              <a:rPr lang="ru-RU" sz="1400" b="1" dirty="0">
                <a:latin typeface="+mn-lt"/>
                <a:ea typeface="+mn-ea"/>
                <a:cs typeface="+mn-cs"/>
              </a:rPr>
              <a:t>негосударственных организаций </a:t>
            </a:r>
            <a:r>
              <a:rPr lang="ru-RU" sz="1400" dirty="0">
                <a:latin typeface="+mn-lt"/>
                <a:ea typeface="+mn-ea"/>
                <a:cs typeface="+mn-cs"/>
              </a:rPr>
              <a:t>на рынок данных услуг;</a:t>
            </a:r>
          </a:p>
          <a:p>
            <a:pPr marL="255588" indent="-2286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+mn-lt"/>
                <a:ea typeface="+mn-ea"/>
                <a:cs typeface="+mn-cs"/>
              </a:rPr>
              <a:t>Анализ рынка трудовых ресурсов, инфраструктуры, мер поддержки, осуществляемых органами власти, доступности финансовых ресурсов;</a:t>
            </a:r>
          </a:p>
          <a:p>
            <a:pPr marL="255588" indent="-2286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+mn-lt"/>
                <a:ea typeface="+mn-ea"/>
                <a:cs typeface="+mn-cs"/>
              </a:rPr>
              <a:t>Оценка </a:t>
            </a:r>
            <a:r>
              <a:rPr lang="ru-RU" sz="1400" b="1" dirty="0">
                <a:latin typeface="+mn-lt"/>
                <a:ea typeface="+mn-ea"/>
                <a:cs typeface="+mn-cs"/>
              </a:rPr>
              <a:t>потенциала негосударственных организаций </a:t>
            </a:r>
            <a:r>
              <a:rPr lang="ru-RU" sz="1400" dirty="0">
                <a:latin typeface="+mn-lt"/>
                <a:ea typeface="+mn-ea"/>
                <a:cs typeface="+mn-cs"/>
              </a:rPr>
              <a:t>как исполнителей </a:t>
            </a:r>
            <a:r>
              <a:rPr lang="ru-RU" sz="1400" dirty="0" err="1">
                <a:latin typeface="+mn-lt"/>
                <a:ea typeface="+mn-ea"/>
                <a:cs typeface="+mn-cs"/>
              </a:rPr>
              <a:t>госуслуг</a:t>
            </a:r>
            <a:r>
              <a:rPr lang="ru-RU" sz="1400" dirty="0">
                <a:latin typeface="+mn-lt"/>
                <a:ea typeface="+mn-ea"/>
                <a:cs typeface="+mn-cs"/>
              </a:rPr>
              <a:t> в социальной сфере.</a:t>
            </a: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b="1" dirty="0"/>
              <a:t>НИФИ</a:t>
            </a:r>
            <a:r>
              <a:rPr lang="ru-RU" sz="1600" dirty="0"/>
              <a:t> проведены исследования в </a:t>
            </a:r>
            <a:r>
              <a:rPr lang="ru-RU" sz="1600" b="1" dirty="0"/>
              <a:t>28</a:t>
            </a:r>
            <a:r>
              <a:rPr lang="ru-RU" sz="1600" dirty="0"/>
              <a:t> регионах. В 2023 году данные исследования проводятся в </a:t>
            </a:r>
            <a:r>
              <a:rPr lang="ru-RU" sz="1600" b="1" dirty="0"/>
              <a:t>4</a:t>
            </a:r>
            <a:r>
              <a:rPr lang="ru-RU" sz="1600" dirty="0"/>
              <a:t> регионах.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843043"/>
              </p:ext>
            </p:extLst>
          </p:nvPr>
        </p:nvGraphicFramePr>
        <p:xfrm>
          <a:off x="623392" y="3212086"/>
          <a:ext cx="11447233" cy="32137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026">
                <a:tc>
                  <a:txBody>
                    <a:bodyPr/>
                    <a:lstStyle/>
                    <a:p>
                      <a:pPr marL="26988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деятельности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 региона</a:t>
                      </a:r>
                      <a:r>
                        <a:rPr lang="ru-RU" sz="11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в 2020 г.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1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егионов в 2021 г.</a:t>
                      </a: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 регионов</a:t>
                      </a:r>
                      <a:r>
                        <a:rPr lang="ru-RU" sz="11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в 2022 г.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 региона в 2023 г.</a:t>
                      </a: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6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Социальное обслуживание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Красноярский край, Калининградская область, Ярославская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Алтайский край, Белгородская область, Новосибирская, Оренбургская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Адыгея, Республика Башкортостан, Костромская, Курская, Псковская,</a:t>
                      </a: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Сахалинская, Ульяновская и Ленинградская области, Чувашская Республика, Республика Саха (Якутия), Ямало-Ненецкий автономный округ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Хабаровский край, Приморский край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Санаторно-курортное лечение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Алтайский край, Ставропольский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Ленинградская область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Оказание паллиативной медицинской помощи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Белгородская область, Воронежская область, Тюменская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Вологодская область, Пермский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Хабаровский край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Спортивная подготовка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Ярославская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Оренбургская область, Челябинская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Башкортостан, Курская область, Пермский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Камчатский край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Содействие занятости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Красноярский край, Новгородская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Новосибирская область,</a:t>
                      </a: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Самарская область, Санкт-Петербург, Тюменская область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Адыгея, Республика Карелия,</a:t>
                      </a: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Костромская, Псковская, Ульяновская и Ленинградская области, Республика Саха (Якутия), ЯНАО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Приморский край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6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Туризм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Адыгея, Республика Башкортостан, Вологодская,  Курская, </a:t>
                      </a: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Сахалинская и Ленинградская области, Пермский край, Чувашская Республика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Саратовская область, Камчатский край, Хабаровский край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59DB9443-1330-43D4-8A85-38E7CF57F69F}"/>
              </a:ext>
            </a:extLst>
          </p:cNvPr>
          <p:cNvSpPr txBox="1">
            <a:spLocks/>
          </p:cNvSpPr>
          <p:nvPr/>
        </p:nvSpPr>
        <p:spPr>
          <a:xfrm>
            <a:off x="8723808" y="645333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576E8C-ED59-48A8-9840-F09F84DF3CF4}" type="slidenum">
              <a:rPr lang="ru-RU" sz="2000" smtClean="0">
                <a:solidFill>
                  <a:schemeClr val="bg1"/>
                </a:solidFill>
              </a:rPr>
              <a:pPr/>
              <a:t>4</a:t>
            </a:fld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7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8728" cy="778098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Целеполагание оценки политики регионов по внедрению конкурентных способов отбора исполнителей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b="1" i="1" dirty="0"/>
              <a:t>Цель Закона о социальном заказе </a:t>
            </a:r>
            <a:r>
              <a:rPr lang="ru-RU" sz="1600" dirty="0"/>
              <a:t>- повышение качества и доступности привычных для граждан государственных услуг путем: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600" dirty="0"/>
              <a:t>обеспечения условий для выхода на данный рынок </a:t>
            </a:r>
            <a:r>
              <a:rPr lang="ru-RU" sz="1600" b="1" dirty="0"/>
              <a:t>негосударственных исполнителей</a:t>
            </a:r>
            <a:r>
              <a:rPr lang="ru-RU" sz="1600" dirty="0"/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600" dirty="0"/>
              <a:t>создания </a:t>
            </a:r>
            <a:r>
              <a:rPr lang="ru-RU" sz="1600" b="1" dirty="0"/>
              <a:t>конкуренции</a:t>
            </a:r>
            <a:r>
              <a:rPr lang="ru-RU" sz="1600" dirty="0"/>
              <a:t> между различными игроками, в том числе государственными учреждениями, негосударственными организациями;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600" dirty="0"/>
              <a:t>обеспечения возможности </a:t>
            </a:r>
            <a:r>
              <a:rPr lang="ru-RU" sz="1600" b="1" dirty="0"/>
              <a:t>самостоятельного выбора гражданином исполнителя услуги</a:t>
            </a:r>
            <a:r>
              <a:rPr lang="ru-RU" sz="1600" dirty="0"/>
              <a:t>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28048" y="1600201"/>
            <a:ext cx="5054352" cy="13967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b="1" i="1" dirty="0"/>
              <a:t>Оценка проводится </a:t>
            </a:r>
            <a:r>
              <a:rPr lang="ru-RU" sz="1600" i="1" dirty="0"/>
              <a:t>в отношении: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600" b="1" dirty="0"/>
              <a:t>политики </a:t>
            </a:r>
            <a:r>
              <a:rPr lang="ru-RU" sz="1600" dirty="0"/>
              <a:t>региона</a:t>
            </a:r>
            <a:r>
              <a:rPr lang="ru-RU" sz="1600" b="1" dirty="0"/>
              <a:t> в целом</a:t>
            </a:r>
            <a:r>
              <a:rPr lang="ru-RU" sz="1600" dirty="0"/>
              <a:t>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600" b="1" dirty="0"/>
              <a:t>политики </a:t>
            </a:r>
            <a:r>
              <a:rPr lang="ru-RU" sz="1600" dirty="0"/>
              <a:t>региона</a:t>
            </a:r>
            <a:r>
              <a:rPr lang="ru-RU" sz="1600" b="1" dirty="0"/>
              <a:t> </a:t>
            </a:r>
            <a:r>
              <a:rPr lang="ru-RU" sz="1600" dirty="0"/>
              <a:t>по</a:t>
            </a:r>
            <a:r>
              <a:rPr lang="ru-RU" sz="1600" b="1" dirty="0"/>
              <a:t> </a:t>
            </a:r>
            <a:r>
              <a:rPr lang="ru-RU" sz="1600" dirty="0"/>
              <a:t>направлениям деятельности </a:t>
            </a:r>
            <a:r>
              <a:rPr lang="ru-RU" sz="1600" b="1" dirty="0"/>
              <a:t>(отраслям).</a:t>
            </a:r>
            <a:r>
              <a:rPr lang="ru-RU" sz="1600" dirty="0"/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71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7"/>
            <a:ext cx="8280920" cy="360040"/>
          </a:xfrm>
        </p:spPr>
        <p:txBody>
          <a:bodyPr>
            <a:noAutofit/>
          </a:bodyPr>
          <a:lstStyle/>
          <a:p>
            <a:pPr algn="l"/>
            <a:r>
              <a:rPr lang="ru-RU" sz="2500" b="1" dirty="0"/>
              <a:t>Необходимость проведения оценки 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79376" y="5862539"/>
            <a:ext cx="1015312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400" dirty="0"/>
              <a:t> </a:t>
            </a:r>
            <a:r>
              <a:rPr lang="ru-RU" sz="1400" b="1" dirty="0"/>
              <a:t>Апробируемая услуга </a:t>
            </a:r>
            <a:r>
              <a:rPr lang="ru-RU" sz="1400" dirty="0"/>
              <a:t>– услуга, исполнитель части или всего объема которой </a:t>
            </a:r>
            <a:r>
              <a:rPr lang="ru-RU" sz="1400" b="1" dirty="0"/>
              <a:t>определяется в конкурентной борьбе</a:t>
            </a:r>
            <a:r>
              <a:rPr lang="ru-RU" sz="1400" dirty="0"/>
              <a:t>. При этом </a:t>
            </a:r>
            <a:r>
              <a:rPr lang="ru-RU" sz="1400" b="1" dirty="0"/>
              <a:t>исполнителем</a:t>
            </a:r>
            <a:r>
              <a:rPr lang="ru-RU" sz="1400" dirty="0"/>
              <a:t> может быть как </a:t>
            </a:r>
            <a:r>
              <a:rPr lang="ru-RU" sz="1400" b="1" dirty="0"/>
              <a:t>государственное учреждение</a:t>
            </a:r>
            <a:r>
              <a:rPr lang="ru-RU" sz="1400" dirty="0"/>
              <a:t>, так и </a:t>
            </a:r>
            <a:r>
              <a:rPr lang="ru-RU" sz="1400" b="1" dirty="0"/>
              <a:t>негосударственная организация</a:t>
            </a:r>
            <a:r>
              <a:rPr lang="ru-RU" sz="1400" dirty="0"/>
              <a:t>.</a:t>
            </a:r>
          </a:p>
        </p:txBody>
      </p:sp>
      <p:graphicFrame>
        <p:nvGraphicFramePr>
          <p:cNvPr id="1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971166"/>
              </p:ext>
            </p:extLst>
          </p:nvPr>
        </p:nvGraphicFramePr>
        <p:xfrm>
          <a:off x="625677" y="2464296"/>
          <a:ext cx="10598968" cy="3462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6444">
                  <a:extLst>
                    <a:ext uri="{9D8B030D-6E8A-4147-A177-3AD203B41FA5}">
                      <a16:colId xmlns:a16="http://schemas.microsoft.com/office/drawing/2014/main" val="2502963042"/>
                    </a:ext>
                  </a:extLst>
                </a:gridCol>
                <a:gridCol w="3416295">
                  <a:extLst>
                    <a:ext uri="{9D8B030D-6E8A-4147-A177-3AD203B41FA5}">
                      <a16:colId xmlns:a16="http://schemas.microsoft.com/office/drawing/2014/main" val="630864542"/>
                    </a:ext>
                  </a:extLst>
                </a:gridCol>
                <a:gridCol w="1081641">
                  <a:extLst>
                    <a:ext uri="{9D8B030D-6E8A-4147-A177-3AD203B41FA5}">
                      <a16:colId xmlns:a16="http://schemas.microsoft.com/office/drawing/2014/main" val="3647853664"/>
                    </a:ext>
                  </a:extLst>
                </a:gridCol>
                <a:gridCol w="818689">
                  <a:extLst>
                    <a:ext uri="{9D8B030D-6E8A-4147-A177-3AD203B41FA5}">
                      <a16:colId xmlns:a16="http://schemas.microsoft.com/office/drawing/2014/main" val="3081779751"/>
                    </a:ext>
                  </a:extLst>
                </a:gridCol>
                <a:gridCol w="1566105">
                  <a:extLst>
                    <a:ext uri="{9D8B030D-6E8A-4147-A177-3AD203B41FA5}">
                      <a16:colId xmlns:a16="http://schemas.microsoft.com/office/drawing/2014/main" val="530483297"/>
                    </a:ext>
                  </a:extLst>
                </a:gridCol>
                <a:gridCol w="1096445">
                  <a:extLst>
                    <a:ext uri="{9D8B030D-6E8A-4147-A177-3AD203B41FA5}">
                      <a16:colId xmlns:a16="http://schemas.microsoft.com/office/drawing/2014/main" val="1328221353"/>
                    </a:ext>
                  </a:extLst>
                </a:gridCol>
                <a:gridCol w="1023349">
                  <a:extLst>
                    <a:ext uri="{9D8B030D-6E8A-4147-A177-3AD203B41FA5}">
                      <a16:colId xmlns:a16="http://schemas.microsoft.com/office/drawing/2014/main" val="3519402748"/>
                    </a:ext>
                  </a:extLst>
                </a:gridCol>
              </a:tblGrid>
              <a:tr h="494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Регион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Апробируемая услуга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Единица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измерения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Объем всего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Государственное задание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Сертификат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Конкурс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751908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Алтайский край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Санаторно-курортное лечение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больных с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соматическими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заболеваниями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койко-дни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112 100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72 780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39 320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(35%)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728815"/>
                  </a:ext>
                </a:extLst>
              </a:tr>
              <a:tr h="5110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Ленинградская область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Санаторно-курортное лечение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больных с нарушением функции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центральной нервной системы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койко-дни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3 150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3 150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289488"/>
                  </a:ext>
                </a:extLst>
              </a:tr>
              <a:tr h="21965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Вологодская область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паллиативной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медицинской помощи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амбулаторно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посещения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5 779 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3 779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2 000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(35%)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949898"/>
                  </a:ext>
                </a:extLst>
              </a:tr>
              <a:tr h="26714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Тюменская область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паллиативной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медицинской помощи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амбулаторно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посещения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34 272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30 831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3 441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830186"/>
                  </a:ext>
                </a:extLst>
              </a:tr>
              <a:tr h="1706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Хабаровский край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паллиативной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медицинской помощи в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стационарных условиях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койко-дни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117 500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115 500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2 000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(1,7%)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238318"/>
                  </a:ext>
                </a:extLst>
              </a:tr>
              <a:tr h="25150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Тюменская область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паллиативной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медицинской помощи в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стационарных условиях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койко-дни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64 861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55 797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9 064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(14%)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155092"/>
                  </a:ext>
                </a:extLst>
              </a:tr>
            </a:tbl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 rot="5400000">
            <a:off x="10020736" y="1232248"/>
            <a:ext cx="288032" cy="2119785"/>
          </a:xfrm>
          <a:prstGeom prst="lef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100107" y="1881611"/>
            <a:ext cx="2119786" cy="288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/>
              <a:t>конкурентные способы</a:t>
            </a: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479376" y="908720"/>
            <a:ext cx="864096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b="1" dirty="0"/>
              <a:t>Уполномоченный орган определяет перечень услуг </a:t>
            </a:r>
            <a:r>
              <a:rPr lang="ru-RU" sz="1500" dirty="0"/>
              <a:t>в социальной сфере и </a:t>
            </a:r>
            <a:r>
              <a:rPr lang="ru-RU" sz="1500" b="1" dirty="0"/>
              <a:t>количество потребителей </a:t>
            </a:r>
            <a:r>
              <a:rPr lang="ru-RU" sz="1500" dirty="0"/>
              <a:t>данных услуг, </a:t>
            </a:r>
            <a:r>
              <a:rPr lang="ru-RU" sz="1500" b="1" dirty="0"/>
              <a:t>в отношении которых </a:t>
            </a:r>
            <a:r>
              <a:rPr lang="ru-RU" sz="1500" dirty="0"/>
              <a:t>будут применяться </a:t>
            </a:r>
            <a:r>
              <a:rPr lang="ru-RU" sz="1500" b="1" dirty="0"/>
              <a:t>конкурентные способы определения </a:t>
            </a:r>
            <a:r>
              <a:rPr lang="ru-RU" sz="1500" dirty="0"/>
              <a:t>их исполнителя. То есть </a:t>
            </a:r>
            <a:r>
              <a:rPr lang="ru-RU" sz="1500" b="1" dirty="0"/>
              <a:t>создание </a:t>
            </a:r>
            <a:r>
              <a:rPr lang="ru-RU" sz="1500" dirty="0"/>
              <a:t>соответствующего </a:t>
            </a:r>
            <a:r>
              <a:rPr lang="ru-RU" sz="1500" b="1" dirty="0"/>
              <a:t>рынка услуг </a:t>
            </a:r>
            <a:r>
              <a:rPr lang="ru-RU" sz="1500" dirty="0"/>
              <a:t>осуществляется </a:t>
            </a:r>
            <a:r>
              <a:rPr lang="ru-RU" sz="1500" b="1" dirty="0"/>
              <a:t>решением уполномоченного органа</a:t>
            </a:r>
            <a:r>
              <a:rPr lang="ru-RU" sz="1500" dirty="0"/>
              <a:t>.</a:t>
            </a:r>
          </a:p>
          <a:p>
            <a:pPr marL="255588" indent="-228600"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/>
              <a:t> </a:t>
            </a:r>
            <a:r>
              <a:rPr lang="ru-RU" sz="1500" b="1" dirty="0"/>
              <a:t>Примеры</a:t>
            </a:r>
            <a:r>
              <a:rPr lang="ru-RU" sz="1500" dirty="0"/>
              <a:t> из </a:t>
            </a:r>
            <a:r>
              <a:rPr lang="ru-RU" sz="1500" dirty="0" err="1"/>
              <a:t>соцзаказов</a:t>
            </a:r>
            <a:r>
              <a:rPr lang="ru-RU" sz="15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013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8728" cy="778098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Проведение оценки политики регионов по внедрению конкурентных способов отбора исполнителей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Объект 3"/>
          <p:cNvSpPr>
            <a:spLocks noGrp="1"/>
          </p:cNvSpPr>
          <p:nvPr>
            <p:ph sz="half" idx="2"/>
          </p:nvPr>
        </p:nvSpPr>
        <p:spPr>
          <a:xfrm>
            <a:off x="6816080" y="1600201"/>
            <a:ext cx="4766320" cy="45259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600" b="1" dirty="0"/>
              <a:t>Информационная база </a:t>
            </a:r>
            <a:r>
              <a:rPr lang="ru-RU" sz="1600" dirty="0"/>
              <a:t>– </a:t>
            </a:r>
            <a:r>
              <a:rPr lang="ru-RU" sz="1600" b="1" dirty="0"/>
              <a:t>публичные</a:t>
            </a:r>
            <a:r>
              <a:rPr lang="ru-RU" sz="1600" dirty="0"/>
              <a:t> источники информации: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/>
              <a:t>социальные </a:t>
            </a:r>
            <a:r>
              <a:rPr lang="ru-RU" sz="1600" b="1" dirty="0"/>
              <a:t>заказы</a:t>
            </a:r>
            <a:r>
              <a:rPr lang="ru-RU" sz="1600" dirty="0"/>
              <a:t>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/>
              <a:t>отчеты об исполнении </a:t>
            </a:r>
            <a:r>
              <a:rPr lang="ru-RU" sz="1600" dirty="0"/>
              <a:t>социальных </a:t>
            </a:r>
            <a:r>
              <a:rPr lang="ru-RU" sz="1600" b="1" dirty="0"/>
              <a:t>заказов</a:t>
            </a:r>
            <a:r>
              <a:rPr lang="ru-RU" sz="1600" dirty="0"/>
              <a:t>;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/>
              <a:t>единый портал бюджетной системы </a:t>
            </a:r>
            <a:r>
              <a:rPr lang="ru-RU" sz="1600" dirty="0"/>
              <a:t>Российской Федерации в информационно-телекоммуникационной сети «Интернет»;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/>
              <a:t>сайты региональных органов </a:t>
            </a:r>
            <a:r>
              <a:rPr lang="ru-RU" sz="1600" dirty="0"/>
              <a:t>исполнительной власти.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half" idx="2"/>
          </p:nvPr>
        </p:nvSpPr>
        <p:spPr>
          <a:xfrm>
            <a:off x="577136" y="1600200"/>
            <a:ext cx="5734888" cy="4525963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700" dirty="0"/>
              <a:t>Основные </a:t>
            </a:r>
            <a:r>
              <a:rPr lang="ru-RU" sz="1700" b="1" dirty="0"/>
              <a:t>показатели</a:t>
            </a:r>
            <a:r>
              <a:rPr lang="ru-RU" sz="1700" dirty="0"/>
              <a:t> </a:t>
            </a:r>
            <a:r>
              <a:rPr lang="ru-RU" sz="1700" b="1" dirty="0"/>
              <a:t>оценки</a:t>
            </a:r>
            <a:r>
              <a:rPr lang="ru-RU" sz="1700" dirty="0"/>
              <a:t> политики</a:t>
            </a:r>
            <a:r>
              <a:rPr lang="ru-RU" sz="1700" b="1" dirty="0"/>
              <a:t> </a:t>
            </a:r>
            <a:r>
              <a:rPr lang="ru-RU" sz="1700" dirty="0"/>
              <a:t>региона</a:t>
            </a:r>
            <a:r>
              <a:rPr lang="ru-RU" sz="1700" b="1" dirty="0"/>
              <a:t> в целом характеризуют</a:t>
            </a:r>
            <a:r>
              <a:rPr lang="ru-RU" sz="1700" dirty="0"/>
              <a:t>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dirty="0"/>
              <a:t>количество направлений деятельности, выбранных регионом для апробации;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dirty="0"/>
              <a:t>количество апробируемых услуг в рамках направлений деятельности.						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700" dirty="0"/>
              <a:t>Основные </a:t>
            </a:r>
            <a:r>
              <a:rPr lang="ru-RU" sz="1700" b="1" dirty="0"/>
              <a:t>показатели</a:t>
            </a:r>
            <a:r>
              <a:rPr lang="ru-RU" sz="1700" dirty="0"/>
              <a:t> </a:t>
            </a:r>
            <a:r>
              <a:rPr lang="ru-RU" sz="1700" b="1" dirty="0"/>
              <a:t>оценки </a:t>
            </a:r>
            <a:r>
              <a:rPr lang="ru-RU" sz="1700" dirty="0"/>
              <a:t>политики региона по</a:t>
            </a:r>
            <a:r>
              <a:rPr lang="ru-RU" sz="1700" b="1" dirty="0"/>
              <a:t> </a:t>
            </a:r>
            <a:r>
              <a:rPr lang="ru-RU" sz="1700" dirty="0"/>
              <a:t>направлениям деятельности </a:t>
            </a:r>
            <a:r>
              <a:rPr lang="ru-RU" sz="1700" b="1" dirty="0"/>
              <a:t>(отраслям) характеризуют:</a:t>
            </a:r>
            <a:r>
              <a:rPr lang="ru-RU" sz="1700" dirty="0"/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dirty="0"/>
              <a:t>величину </a:t>
            </a:r>
            <a:r>
              <a:rPr lang="ru-RU" sz="1700" b="1" dirty="0"/>
              <a:t>доли потребителей </a:t>
            </a:r>
            <a:r>
              <a:rPr lang="ru-RU" sz="1700" dirty="0"/>
              <a:t>апробируемой услуги, исполнитель которой определяется </a:t>
            </a:r>
            <a:r>
              <a:rPr lang="ru-RU" sz="1700" b="1" dirty="0"/>
              <a:t>в рамках конкурентных способов</a:t>
            </a:r>
            <a:r>
              <a:rPr lang="ru-RU" sz="1700" dirty="0"/>
              <a:t>;	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b="1" dirty="0"/>
              <a:t>роль негосударственных организаций </a:t>
            </a:r>
            <a:r>
              <a:rPr lang="ru-RU" sz="1700" dirty="0"/>
              <a:t>в оказании апробируемых;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dirty="0"/>
              <a:t>величину </a:t>
            </a:r>
            <a:r>
              <a:rPr lang="ru-RU" sz="1700" b="1" dirty="0"/>
              <a:t>доли потребителей </a:t>
            </a:r>
            <a:r>
              <a:rPr lang="ru-RU" sz="1700" dirty="0"/>
              <a:t>апробируемой услуги, получивших услугу </a:t>
            </a:r>
            <a:r>
              <a:rPr lang="ru-RU" sz="1700" b="1" dirty="0"/>
              <a:t>в негосударственной организации</a:t>
            </a:r>
            <a:r>
              <a:rPr lang="ru-RU" sz="1700" dirty="0"/>
              <a:t>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700" dirty="0"/>
              <a:t>величину </a:t>
            </a:r>
            <a:r>
              <a:rPr lang="ru-RU" sz="1700" b="1" dirty="0"/>
              <a:t>доли потребителей</a:t>
            </a:r>
            <a:r>
              <a:rPr lang="ru-RU" sz="1700" dirty="0"/>
              <a:t>, которым оказывается апробируемая услуга </a:t>
            </a:r>
            <a:r>
              <a:rPr lang="ru-RU" sz="1700" b="1" dirty="0"/>
              <a:t>государственными</a:t>
            </a:r>
            <a:r>
              <a:rPr lang="ru-RU" sz="1700" dirty="0"/>
              <a:t> исполнителями </a:t>
            </a:r>
            <a:r>
              <a:rPr lang="ru-RU" sz="1700" b="1" dirty="0"/>
              <a:t>в рамках конкурентных процедур</a:t>
            </a:r>
            <a:r>
              <a:rPr lang="ru-RU" sz="1700" dirty="0"/>
              <a:t>.	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55500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8728" cy="778098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Пример политики регионов по внедрению конкурентных способов: общие показатели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7577" y="1268759"/>
            <a:ext cx="10730746" cy="5087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1600" b="1" dirty="0"/>
              <a:t>Пермский край </a:t>
            </a:r>
            <a:r>
              <a:rPr lang="ru-RU" sz="1600" dirty="0"/>
              <a:t>все необходимые мероприятия </a:t>
            </a:r>
            <a:r>
              <a:rPr lang="ru-RU" sz="1600" b="1" dirty="0"/>
              <a:t>по реализации механизмов </a:t>
            </a:r>
            <a:r>
              <a:rPr lang="ru-RU" sz="1600" dirty="0"/>
              <a:t>Федерального закона № 189-ФЗ и проводит </a:t>
            </a:r>
            <a:r>
              <a:rPr lang="ru-RU" sz="1600" b="1" dirty="0"/>
              <a:t>активную политику по внедрению конкурентных процедур </a:t>
            </a:r>
            <a:r>
              <a:rPr lang="ru-RU" sz="1600" dirty="0"/>
              <a:t>определения исполнителя услуг </a:t>
            </a:r>
            <a:r>
              <a:rPr lang="ru-RU" sz="1600" b="1" dirty="0"/>
              <a:t>по различным направлениям</a:t>
            </a:r>
            <a:r>
              <a:rPr lang="ru-RU" sz="1600" dirty="0"/>
              <a:t> деятельности и государственным (муниципальным) </a:t>
            </a:r>
            <a:r>
              <a:rPr lang="ru-RU" sz="1600" b="1" dirty="0"/>
              <a:t>услугам</a:t>
            </a:r>
            <a:r>
              <a:rPr lang="ru-RU" sz="1600" dirty="0"/>
              <a:t>.</a:t>
            </a:r>
          </a:p>
          <a:p>
            <a:pPr marL="255588" indent="-2286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1600" dirty="0"/>
              <a:t>В соответствии с данными социальных заказов на 2023–2025 гг. в 2023 г. </a:t>
            </a:r>
            <a:r>
              <a:rPr lang="ru-RU" sz="1600" b="1" dirty="0"/>
              <a:t>апробируется 15 услуг</a:t>
            </a:r>
            <a:r>
              <a:rPr lang="ru-RU" sz="1600" dirty="0"/>
              <a:t>, которые относятся к </a:t>
            </a:r>
            <a:r>
              <a:rPr lang="ru-RU" sz="1600" b="1" dirty="0"/>
              <a:t>пяти направлениям деятельности из шести</a:t>
            </a:r>
            <a:r>
              <a:rPr lang="ru-RU" sz="1600" dirty="0"/>
              <a:t>: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десять</a:t>
            </a:r>
            <a:r>
              <a:rPr lang="ru-RU" sz="1600" dirty="0"/>
              <a:t> услуг в рамках направления «</a:t>
            </a:r>
            <a:r>
              <a:rPr lang="ru-RU" sz="1600" b="1" dirty="0"/>
              <a:t>Социальное</a:t>
            </a:r>
            <a:r>
              <a:rPr lang="ru-RU" sz="1600" dirty="0"/>
              <a:t> обслуживание»;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две</a:t>
            </a:r>
            <a:r>
              <a:rPr lang="ru-RU" sz="1600" dirty="0"/>
              <a:t> услуги в рамках направления «</a:t>
            </a:r>
            <a:r>
              <a:rPr lang="ru-RU" sz="1600" b="1" dirty="0"/>
              <a:t>Спортивная</a:t>
            </a:r>
            <a:r>
              <a:rPr lang="ru-RU" sz="1600" dirty="0"/>
              <a:t> подготовка»;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одна</a:t>
            </a:r>
            <a:r>
              <a:rPr lang="ru-RU" sz="1600" dirty="0"/>
              <a:t> услуга в рамках направления «</a:t>
            </a:r>
            <a:r>
              <a:rPr lang="ru-RU" sz="1600" b="1" dirty="0"/>
              <a:t>Содействие занятости </a:t>
            </a:r>
            <a:r>
              <a:rPr lang="ru-RU" sz="1600" dirty="0"/>
              <a:t>населения»;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одна</a:t>
            </a:r>
            <a:r>
              <a:rPr lang="ru-RU" sz="1600" dirty="0"/>
              <a:t> услуга в рамках направления «Оказание </a:t>
            </a:r>
            <a:r>
              <a:rPr lang="ru-RU" sz="1600" b="1" dirty="0"/>
              <a:t>паллиативной</a:t>
            </a:r>
            <a:r>
              <a:rPr lang="ru-RU" sz="1600" dirty="0"/>
              <a:t> медицинской </a:t>
            </a:r>
            <a:r>
              <a:rPr lang="ru-RU" sz="1600" b="1" dirty="0"/>
              <a:t>помощи</a:t>
            </a:r>
            <a:r>
              <a:rPr lang="ru-RU" sz="1600" dirty="0"/>
              <a:t>»;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одна</a:t>
            </a:r>
            <a:r>
              <a:rPr lang="ru-RU" sz="1600" dirty="0"/>
              <a:t> услуга в рамках направления «Создание благоприятных условий для </a:t>
            </a:r>
            <a:r>
              <a:rPr lang="ru-RU" sz="1600" b="1" dirty="0"/>
              <a:t>развития туристской индустрии </a:t>
            </a:r>
            <a:r>
              <a:rPr lang="ru-RU" sz="1600" dirty="0"/>
              <a:t>в субъектах Российской Федерации».</a:t>
            </a:r>
          </a:p>
          <a:p>
            <a:pPr marL="255588" indent="-228600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  <a:defRPr/>
            </a:pPr>
            <a:r>
              <a:rPr lang="ru-RU" sz="1600" b="1" dirty="0"/>
              <a:t>На Едином портале </a:t>
            </a:r>
            <a:r>
              <a:rPr lang="ru-RU" sz="1600" dirty="0"/>
              <a:t>бюджетной системы </a:t>
            </a:r>
            <a:r>
              <a:rPr lang="ru-RU" sz="1600" b="1" dirty="0"/>
              <a:t>размещены</a:t>
            </a:r>
            <a:r>
              <a:rPr lang="ru-RU" sz="1600" dirty="0"/>
              <a:t> </a:t>
            </a:r>
            <a:r>
              <a:rPr lang="ru-RU" sz="1600" b="1" dirty="0"/>
              <a:t>социальные заказы </a:t>
            </a:r>
            <a:r>
              <a:rPr lang="ru-RU" sz="1600" dirty="0"/>
              <a:t>на 2023–2025 гг. </a:t>
            </a:r>
            <a:r>
              <a:rPr lang="ru-RU" sz="1600" b="1" dirty="0"/>
              <a:t>по всем шести направлениям</a:t>
            </a:r>
            <a:r>
              <a:rPr lang="ru-RU" sz="1600" dirty="0"/>
              <a:t> деятельности.</a:t>
            </a:r>
          </a:p>
          <a:p>
            <a:pPr marL="255588" indent="-228600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  <a:defRPr/>
            </a:pPr>
            <a:r>
              <a:rPr lang="ru-RU" sz="1600" b="1" dirty="0"/>
              <a:t>На едином портале </a:t>
            </a:r>
            <a:r>
              <a:rPr lang="ru-RU" sz="1600" dirty="0"/>
              <a:t>бюджетной системы </a:t>
            </a:r>
            <a:r>
              <a:rPr lang="ru-RU" sz="1600" b="1" dirty="0"/>
              <a:t>размещены отчеты об исполнении </a:t>
            </a:r>
            <a:r>
              <a:rPr lang="ru-RU" sz="1600" dirty="0"/>
              <a:t>социальных заказов за 2022 г. </a:t>
            </a:r>
            <a:r>
              <a:rPr lang="ru-RU" sz="1600" b="1" dirty="0"/>
              <a:t>по шести направлениям</a:t>
            </a:r>
            <a:r>
              <a:rPr lang="ru-RU" sz="1600" dirty="0"/>
              <a:t> деятельности </a:t>
            </a:r>
            <a:r>
              <a:rPr lang="ru-RU" sz="1600" b="1" dirty="0"/>
              <a:t>из шести</a:t>
            </a:r>
            <a:r>
              <a:rPr lang="ru-RU" sz="1600" dirty="0"/>
              <a:t>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endParaRPr lang="ru-RU" sz="1600" dirty="0"/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/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>
              <a:solidFill>
                <a:srgbClr val="FF0000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4240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8728" cy="778098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Пример политики регионов по внедрению конкурентных способов: отраслевые показатели - </a:t>
            </a:r>
            <a:r>
              <a:rPr lang="ru-RU" sz="2400" b="1" dirty="0" err="1"/>
              <a:t>соцобслуживание</a:t>
            </a:r>
            <a:r>
              <a:rPr lang="ru-RU" sz="2400" b="1" dirty="0"/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87577" y="1268759"/>
            <a:ext cx="10730746" cy="5087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dirty="0"/>
              <a:t>В </a:t>
            </a:r>
            <a:r>
              <a:rPr lang="ru-RU" sz="1600" b="1" dirty="0"/>
              <a:t>Новосибирской области </a:t>
            </a:r>
            <a:r>
              <a:rPr lang="ru-RU" sz="1600" dirty="0"/>
              <a:t>для апробации выбрана услуга «Предоставление социального обслуживания в полустационарной форме». В соответствии с данными социального заказа на 2023–2025 гг. </a:t>
            </a:r>
            <a:r>
              <a:rPr lang="ru-RU" sz="1600" b="1" dirty="0"/>
              <a:t>весь объем апробируемой услуги </a:t>
            </a:r>
            <a:r>
              <a:rPr lang="ru-RU" sz="1600" dirty="0"/>
              <a:t>в </a:t>
            </a:r>
            <a:r>
              <a:rPr lang="ru-RU" sz="1600" b="1" dirty="0"/>
              <a:t>2023</a:t>
            </a:r>
            <a:r>
              <a:rPr lang="ru-RU" sz="1600" dirty="0"/>
              <a:t> г. </a:t>
            </a:r>
            <a:r>
              <a:rPr lang="ru-RU" sz="1600" b="1" dirty="0"/>
              <a:t>(1 493 чел.) </a:t>
            </a:r>
            <a:r>
              <a:rPr lang="ru-RU" sz="1600" dirty="0"/>
              <a:t>распределяется </a:t>
            </a:r>
            <a:r>
              <a:rPr lang="ru-RU" sz="1600" b="1" dirty="0"/>
              <a:t>с использованием конкурентных способов </a:t>
            </a:r>
            <a:r>
              <a:rPr lang="ru-RU" sz="1600" dirty="0"/>
              <a:t>отбора исполнителей, а именно </a:t>
            </a:r>
            <a:r>
              <a:rPr lang="ru-RU" sz="1600" b="1" dirty="0"/>
              <a:t>в соответствии с социальным сертификатом</a:t>
            </a:r>
            <a:r>
              <a:rPr lang="ru-RU" sz="1600" dirty="0"/>
              <a:t>.</a:t>
            </a:r>
          </a:p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dirty="0"/>
              <a:t>Данные отчета об исполнении социального заказа за </a:t>
            </a:r>
            <a:r>
              <a:rPr lang="ru-RU" sz="1600" b="1" dirty="0"/>
              <a:t>2022</a:t>
            </a:r>
            <a:r>
              <a:rPr lang="ru-RU" sz="1600" dirty="0"/>
              <a:t> г. говорят о том, что организация оказания </a:t>
            </a:r>
            <a:r>
              <a:rPr lang="ru-RU" sz="1600" b="1" dirty="0"/>
              <a:t>всего объема указанной услуги </a:t>
            </a:r>
            <a:r>
              <a:rPr lang="ru-RU" sz="1600" dirty="0"/>
              <a:t>также </a:t>
            </a:r>
            <a:r>
              <a:rPr lang="ru-RU" sz="1600" b="1" dirty="0"/>
              <a:t>осуществлялась с использованием социального сертификата</a:t>
            </a:r>
            <a:r>
              <a:rPr lang="ru-RU" sz="1600" dirty="0"/>
              <a:t>.</a:t>
            </a:r>
          </a:p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dirty="0"/>
              <a:t>Согласно сведениям отчета об исполнении социального заказа за </a:t>
            </a:r>
            <a:r>
              <a:rPr lang="ru-RU" sz="1600" b="1" dirty="0"/>
              <a:t>2022</a:t>
            </a:r>
            <a:r>
              <a:rPr lang="ru-RU" sz="1600" dirty="0"/>
              <a:t> г. в Новосибирской области </a:t>
            </a:r>
            <a:r>
              <a:rPr lang="ru-RU" sz="1600" b="1" dirty="0"/>
              <a:t>исполнителями</a:t>
            </a:r>
            <a:r>
              <a:rPr lang="ru-RU" sz="1600" dirty="0"/>
              <a:t> услуги </a:t>
            </a:r>
            <a:r>
              <a:rPr lang="ru-RU" sz="1600" b="1" dirty="0"/>
              <a:t>являются девять организаций</a:t>
            </a:r>
            <a:r>
              <a:rPr lang="ru-RU" sz="1600" dirty="0"/>
              <a:t>, при этом </a:t>
            </a:r>
            <a:r>
              <a:rPr lang="ru-RU" sz="1600" b="1" dirty="0"/>
              <a:t>восемь</a:t>
            </a:r>
            <a:r>
              <a:rPr lang="ru-RU" sz="1600" dirty="0"/>
              <a:t> из них (88,9 %) – это </a:t>
            </a:r>
            <a:r>
              <a:rPr lang="ru-RU" sz="1600" b="1" dirty="0"/>
              <a:t>негосударственные исполнители</a:t>
            </a:r>
            <a:r>
              <a:rPr lang="ru-RU" sz="1600" dirty="0"/>
              <a:t> (автономные некоммерческие организации, благотворительные фонды, общественные организации).</a:t>
            </a:r>
          </a:p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b="1" dirty="0"/>
              <a:t>Всем некоммерческим организациям</a:t>
            </a:r>
            <a:r>
              <a:rPr lang="ru-RU" sz="1600" dirty="0"/>
              <a:t>, отраженным в отчете об исполнении социального заказа за </a:t>
            </a:r>
            <a:r>
              <a:rPr lang="ru-RU" sz="1600" b="1" dirty="0"/>
              <a:t>2022</a:t>
            </a:r>
            <a:r>
              <a:rPr lang="ru-RU" sz="1600" dirty="0"/>
              <a:t> г., </a:t>
            </a:r>
            <a:r>
              <a:rPr lang="ru-RU" sz="1600" b="1" dirty="0"/>
              <a:t>предоставляется государственная поддержка</a:t>
            </a:r>
            <a:r>
              <a:rPr lang="ru-RU" sz="1600" dirty="0"/>
              <a:t>.</a:t>
            </a:r>
          </a:p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dirty="0"/>
              <a:t>В </a:t>
            </a:r>
            <a:r>
              <a:rPr lang="ru-RU" sz="1600" b="1" dirty="0"/>
              <a:t>2022</a:t>
            </a:r>
            <a:r>
              <a:rPr lang="ru-RU" sz="1600" dirty="0"/>
              <a:t> г. существенное количество </a:t>
            </a:r>
            <a:r>
              <a:rPr lang="ru-RU" sz="1600" b="1" dirty="0"/>
              <a:t>потребителей</a:t>
            </a:r>
            <a:r>
              <a:rPr lang="ru-RU" sz="1600" dirty="0"/>
              <a:t>, а именно 377 из 1 278 (</a:t>
            </a:r>
            <a:r>
              <a:rPr lang="ru-RU" sz="1600" b="1" dirty="0"/>
              <a:t>29,5 %</a:t>
            </a:r>
            <a:r>
              <a:rPr lang="ru-RU" sz="1600" dirty="0"/>
              <a:t>) обратилось за </a:t>
            </a:r>
            <a:r>
              <a:rPr lang="ru-RU" sz="1600" b="1" dirty="0"/>
              <a:t>получением услуги </a:t>
            </a:r>
            <a:r>
              <a:rPr lang="ru-RU" sz="1600" dirty="0"/>
              <a:t>к </a:t>
            </a:r>
            <a:r>
              <a:rPr lang="ru-RU" sz="1600" b="1" dirty="0"/>
              <a:t>негосударственным исполнителям</a:t>
            </a:r>
            <a:r>
              <a:rPr lang="ru-RU" sz="1600" dirty="0"/>
              <a:t>. </a:t>
            </a:r>
          </a:p>
          <a:p>
            <a:pPr marL="255588" indent="-2286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600" dirty="0"/>
              <a:t>В силу того, что весь объем услуги распределяется с </a:t>
            </a:r>
            <a:r>
              <a:rPr lang="ru-RU" sz="1600" b="1" dirty="0"/>
              <a:t>использованием социального сертификата</a:t>
            </a:r>
            <a:r>
              <a:rPr lang="ru-RU" sz="1600" dirty="0"/>
              <a:t>, </a:t>
            </a:r>
            <a:r>
              <a:rPr lang="ru-RU" sz="1600" b="1" dirty="0"/>
              <a:t>государственными</a:t>
            </a:r>
            <a:r>
              <a:rPr lang="ru-RU" sz="1600" dirty="0"/>
              <a:t> (муниципальными) </a:t>
            </a:r>
            <a:r>
              <a:rPr lang="ru-RU" sz="1600" b="1" dirty="0"/>
              <a:t>исполнителями</a:t>
            </a:r>
            <a:r>
              <a:rPr lang="ru-RU" sz="1600" dirty="0"/>
              <a:t> услуга оказывается только </a:t>
            </a:r>
            <a:r>
              <a:rPr lang="ru-RU" sz="1600" b="1" dirty="0"/>
              <a:t>в рамках конкурентных процедур </a:t>
            </a:r>
            <a:r>
              <a:rPr lang="ru-RU" sz="1600" dirty="0"/>
              <a:t>– 901 чел. в 2022 г.</a:t>
            </a:r>
          </a:p>
          <a:p>
            <a:pPr marL="255588" indent="-228600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  <a:defRPr/>
            </a:pPr>
            <a:endParaRPr lang="ru-RU" sz="1600" dirty="0"/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/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>
              <a:solidFill>
                <a:srgbClr val="FF0000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042329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D6ECCC22DE8EC4496957BE511B6D3A3" ma:contentTypeVersion="2" ma:contentTypeDescription="Создание документа." ma:contentTypeScope="" ma:versionID="09fa0318cf6bd509827c5fb93988ee55">
  <xsd:schema xmlns:xsd="http://www.w3.org/2001/XMLSchema" xmlns:xs="http://www.w3.org/2001/XMLSchema" xmlns:p="http://schemas.microsoft.com/office/2006/metadata/properties" xmlns:ns2="b1e5bdc4-b57e-4af5-8c56-e26e352185e0" targetNamespace="http://schemas.microsoft.com/office/2006/metadata/properties" ma:root="true" ma:fieldsID="96116230f129e7e138d82be9b4f63d08" ns2:_="">
    <xsd:import namespace="b1e5bdc4-b57e-4af5-8c56-e26e352185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5bdc4-b57e-4af5-8c56-e26e352185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1e5bdc4-b57e-4af5-8c56-e26e352185e0">TF6NQPKX43ZY-12-73</_dlc_DocId>
    <_dlc_DocIdUrl xmlns="b1e5bdc4-b57e-4af5-8c56-e26e352185e0">
      <Url>https://v11-sp.nifi.ru/aup/_layouts/15/DocIdRedir.aspx?ID=TF6NQPKX43ZY-12-73</Url>
      <Description>TF6NQPKX43ZY-12-73</Description>
    </_dlc_DocIdUrl>
  </documentManagement>
</p:properties>
</file>

<file path=customXml/itemProps1.xml><?xml version="1.0" encoding="utf-8"?>
<ds:datastoreItem xmlns:ds="http://schemas.openxmlformats.org/officeDocument/2006/customXml" ds:itemID="{B5CE8A33-ABB2-4B39-9BCC-68053F4BF2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F9195B-4B19-4C54-9031-45A250741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e5bdc4-b57e-4af5-8c56-e26e352185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96D9DF-8E08-4B3A-A994-7D051CCC15B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A1C6D2E-9214-4FE1-8494-600EEE6A1E37}">
  <ds:schemaRefs>
    <ds:schemaRef ds:uri="http://schemas.microsoft.com/office/2006/metadata/properties"/>
    <ds:schemaRef ds:uri="http://schemas.microsoft.com/office/2006/documentManagement/types"/>
    <ds:schemaRef ds:uri="b1e5bdc4-b57e-4af5-8c56-e26e352185e0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14435</TotalTime>
  <Words>1623</Words>
  <Application>Microsoft Office PowerPoint</Application>
  <PresentationFormat>Широкоэкранный</PresentationFormat>
  <Paragraphs>216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Times New Roman</vt:lpstr>
      <vt:lpstr>Wingdings</vt:lpstr>
      <vt:lpstr>Тема Office</vt:lpstr>
      <vt:lpstr>Презентация PowerPoint</vt:lpstr>
      <vt:lpstr>Цель и ограничения применения Закона о социальном заказе, реализуемого в режиме апробации </vt:lpstr>
      <vt:lpstr>Презентация PowerPoint</vt:lpstr>
      <vt:lpstr>Участие НИФИ во внедрении социального заказа</vt:lpstr>
      <vt:lpstr>Целеполагание оценки политики регионов по внедрению конкурентных способов отбора исполнителей </vt:lpstr>
      <vt:lpstr>Необходимость проведения оценки  </vt:lpstr>
      <vt:lpstr>Проведение оценки политики регионов по внедрению конкурентных способов отбора исполнителей </vt:lpstr>
      <vt:lpstr>Пример политики регионов по внедрению конкурентных способов: общие показатели </vt:lpstr>
      <vt:lpstr>Пример политики регионов по внедрению конкурентных способов: отраслевые показатели - соцобслуживание </vt:lpstr>
      <vt:lpstr>Проблемы с информационной базой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Хабаев Сергей Георгиевич</dc:creator>
  <cp:lastModifiedBy>SFR</cp:lastModifiedBy>
  <cp:revision>201</cp:revision>
  <cp:lastPrinted>2018-12-15T15:03:34Z</cp:lastPrinted>
  <dcterms:created xsi:type="dcterms:W3CDTF">2013-08-20T10:19:00Z</dcterms:created>
  <dcterms:modified xsi:type="dcterms:W3CDTF">2023-11-20T06:41:55Z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0x0101000D6ECCC22DE8EC4496957BE511B6D3A3</vt:lpwstr>
  </property>
  <property fmtid="{D5CDD505-2E9C-101B-9397-08002B2CF9AE}" pid="3" name="_dlc_DocIdItemGuid">
    <vt:lpwstr>4ad5ebd7-daa0-43f9-b43f-96667e759cf2</vt:lpwstr>
  </property>
</Properties>
</file>