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9" r:id="rId4"/>
    <p:sldId id="267" r:id="rId5"/>
    <p:sldId id="262" r:id="rId6"/>
    <p:sldId id="273" r:id="rId7"/>
    <p:sldId id="274" r:id="rId8"/>
    <p:sldId id="266" r:id="rId9"/>
    <p:sldId id="263" r:id="rId10"/>
    <p:sldId id="268" r:id="rId11"/>
    <p:sldId id="276" r:id="rId12"/>
    <p:sldId id="27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F2F8EE"/>
    <a:srgbClr val="92D050"/>
    <a:srgbClr val="007A37"/>
    <a:srgbClr val="385723"/>
    <a:srgbClr val="E8F3E1"/>
    <a:srgbClr val="FFFFF7"/>
    <a:srgbClr val="FFFFEB"/>
    <a:srgbClr val="FFFFDD"/>
    <a:srgbClr val="FF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wnloads\1_1&#1089;&#1090;&#1072;&#1090;&#110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wnloads\1_1&#1089;&#1090;&#1072;&#1090;&#1100;&#1103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Downloads\1_1&#1089;&#1090;&#1072;&#1090;&#1100;&#1103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Downloads\1_1&#1089;&#1090;&#1072;&#1090;&#110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wnloads\1_1&#1089;&#1090;&#1072;&#1090;&#110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ru-RU"/>
              <a:t>Швеция:</a:t>
            </a:r>
          </a:p>
          <a:p>
            <a:pPr algn="l">
              <a:defRPr/>
            </a:pPr>
            <a:r>
              <a:rPr lang="ru-RU" b="0"/>
              <a:t>средние веса рынков</a:t>
            </a:r>
          </a:p>
          <a:p>
            <a:pPr algn="l">
              <a:defRPr/>
            </a:pPr>
            <a:r>
              <a:rPr lang="ru-RU" b="0"/>
              <a:t>назначения экспортных</a:t>
            </a:r>
          </a:p>
          <a:p>
            <a:pPr algn="l">
              <a:defRPr/>
            </a:pPr>
            <a:r>
              <a:rPr lang="ru-RU" b="0"/>
              <a:t>поставок (%</a:t>
            </a:r>
            <a:r>
              <a:rPr lang="en-US" b="0"/>
              <a:t> </a:t>
            </a:r>
            <a:r>
              <a:rPr lang="ru-RU" b="0"/>
              <a:t>от</a:t>
            </a:r>
            <a:r>
              <a:rPr lang="ru-RU" b="0" baseline="0"/>
              <a:t> числа</a:t>
            </a:r>
          </a:p>
          <a:p>
            <a:pPr algn="l">
              <a:defRPr/>
            </a:pPr>
            <a:r>
              <a:rPr lang="ru-RU" b="0" baseline="0"/>
              <a:t>респондентов</a:t>
            </a:r>
            <a:r>
              <a:rPr lang="ru-RU" b="0"/>
              <a:t>)</a:t>
            </a:r>
          </a:p>
        </c:rich>
      </c:tx>
      <c:layout>
        <c:manualLayout>
          <c:xMode val="edge"/>
          <c:yMode val="edge"/>
          <c:x val="0.78168771259970304"/>
          <c:y val="0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Рис.1!$A$3</c:f>
              <c:strCache>
                <c:ptCount val="1"/>
                <c:pt idx="0">
                  <c:v>Рынки ЕС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cat>
            <c:strRef>
              <c:f>Рис.1!$B$2:$D$2</c:f>
              <c:strCache>
                <c:ptCount val="3"/>
                <c:pt idx="0">
                  <c:v>Крупные экспортеры</c:v>
                </c:pt>
                <c:pt idx="1">
                  <c:v>Средние экспортеры</c:v>
                </c:pt>
                <c:pt idx="2">
                  <c:v>Мелкие экспортеры</c:v>
                </c:pt>
              </c:strCache>
            </c:strRef>
          </c:cat>
          <c:val>
            <c:numRef>
              <c:f>Рис.1!$B$3:$D$3</c:f>
              <c:numCache>
                <c:formatCode>0.00</c:formatCode>
                <c:ptCount val="3"/>
                <c:pt idx="0">
                  <c:v>66.34</c:v>
                </c:pt>
                <c:pt idx="1">
                  <c:v>72.08</c:v>
                </c:pt>
                <c:pt idx="2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5E-4278-9AEE-E1680AD5C701}"/>
            </c:ext>
          </c:extLst>
        </c:ser>
        <c:ser>
          <c:idx val="1"/>
          <c:order val="1"/>
          <c:tx>
            <c:strRef>
              <c:f>Рис.1!$A$4</c:f>
              <c:strCache>
                <c:ptCount val="1"/>
                <c:pt idx="0">
                  <c:v>Рынки НАФТА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Рис.1!$B$2:$D$2</c:f>
              <c:strCache>
                <c:ptCount val="3"/>
                <c:pt idx="0">
                  <c:v>Крупные экспортеры</c:v>
                </c:pt>
                <c:pt idx="1">
                  <c:v>Средние экспортеры</c:v>
                </c:pt>
                <c:pt idx="2">
                  <c:v>Мелкие экспортеры</c:v>
                </c:pt>
              </c:strCache>
            </c:strRef>
          </c:cat>
          <c:val>
            <c:numRef>
              <c:f>Рис.1!$B$4:$D$4</c:f>
              <c:numCache>
                <c:formatCode>0.00</c:formatCode>
                <c:ptCount val="3"/>
                <c:pt idx="0">
                  <c:v>13.61</c:v>
                </c:pt>
                <c:pt idx="1">
                  <c:v>10.17</c:v>
                </c:pt>
                <c:pt idx="2">
                  <c:v>8.61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5E-4278-9AEE-E1680AD5C701}"/>
            </c:ext>
          </c:extLst>
        </c:ser>
        <c:ser>
          <c:idx val="2"/>
          <c:order val="2"/>
          <c:tx>
            <c:strRef>
              <c:f>Рис.1!$A$5</c:f>
              <c:strCache>
                <c:ptCount val="1"/>
                <c:pt idx="0">
                  <c:v>Другие рынки назначения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cat>
            <c:strRef>
              <c:f>Рис.1!$B$2:$D$2</c:f>
              <c:strCache>
                <c:ptCount val="3"/>
                <c:pt idx="0">
                  <c:v>Крупные экспортеры</c:v>
                </c:pt>
                <c:pt idx="1">
                  <c:v>Средние экспортеры</c:v>
                </c:pt>
                <c:pt idx="2">
                  <c:v>Мелкие экспортеры</c:v>
                </c:pt>
              </c:strCache>
            </c:strRef>
          </c:cat>
          <c:val>
            <c:numRef>
              <c:f>Рис.1!$B$5:$D$5</c:f>
              <c:numCache>
                <c:formatCode>0.00</c:formatCode>
                <c:ptCount val="3"/>
                <c:pt idx="0">
                  <c:v>21.19</c:v>
                </c:pt>
                <c:pt idx="1">
                  <c:v>20.56</c:v>
                </c:pt>
                <c:pt idx="2">
                  <c:v>12.74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5E-4278-9AEE-E1680AD5C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357840"/>
        <c:axId val="250362320"/>
      </c:barChart>
      <c:catAx>
        <c:axId val="250357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50362320"/>
        <c:crosses val="autoZero"/>
        <c:auto val="1"/>
        <c:lblAlgn val="ctr"/>
        <c:lblOffset val="100"/>
        <c:noMultiLvlLbl val="0"/>
      </c:catAx>
      <c:valAx>
        <c:axId val="25036232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503578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ru-RU"/>
              <a:t>Швеция:</a:t>
            </a:r>
          </a:p>
          <a:p>
            <a:pPr algn="l">
              <a:defRPr/>
            </a:pPr>
            <a:r>
              <a:rPr lang="ru-RU" b="0"/>
              <a:t>совпадение валюты</a:t>
            </a:r>
            <a:endParaRPr lang="ru-RU" b="0" baseline="0"/>
          </a:p>
          <a:p>
            <a:pPr algn="l">
              <a:defRPr/>
            </a:pPr>
            <a:r>
              <a:rPr lang="ru-RU" b="0" baseline="0"/>
              <a:t>контрактов с валютами</a:t>
            </a:r>
          </a:p>
          <a:p>
            <a:pPr algn="l">
              <a:defRPr/>
            </a:pPr>
            <a:r>
              <a:rPr lang="ru-RU" b="0" baseline="0"/>
              <a:t>цен и расчетов (в % от</a:t>
            </a:r>
          </a:p>
          <a:p>
            <a:pPr algn="l">
              <a:defRPr/>
            </a:pPr>
            <a:r>
              <a:rPr lang="ru-RU" b="0" baseline="0"/>
              <a:t>числа респондентов) </a:t>
            </a:r>
            <a:endParaRPr lang="ru-RU" b="0"/>
          </a:p>
        </c:rich>
      </c:tx>
      <c:layout>
        <c:manualLayout>
          <c:xMode val="edge"/>
          <c:yMode val="edge"/>
          <c:x val="0.8010697977821265"/>
          <c:y val="6.4829832749240934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1254706175426703E-2"/>
          <c:y val="2.8092927524671071E-2"/>
          <c:w val="0.7540485179078642"/>
          <c:h val="0.86964166968979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'Рис 2'!$A$2</c:f>
              <c:strCache>
                <c:ptCount val="1"/>
                <c:pt idx="0">
                  <c:v>Контракты заключались в той же валюте, в которых устанавливались цены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cat>
            <c:strRef>
              <c:f>'Рис 2'!$B$1:$F$1</c:f>
              <c:strCache>
                <c:ptCount val="5"/>
                <c:pt idx="0">
                  <c:v>100% доходов от поставок</c:v>
                </c:pt>
                <c:pt idx="1">
                  <c:v>90-99% доходов от поставок</c:v>
                </c:pt>
                <c:pt idx="2">
                  <c:v>70-89% доходов от поставок</c:v>
                </c:pt>
                <c:pt idx="3">
                  <c:v>50-69% доходов от поставок</c:v>
                </c:pt>
                <c:pt idx="4">
                  <c:v>0-49% доходов от поставок</c:v>
                </c:pt>
              </c:strCache>
            </c:strRef>
          </c:cat>
          <c:val>
            <c:numRef>
              <c:f>'Рис 2'!$B$2:$F$2</c:f>
              <c:numCache>
                <c:formatCode>General</c:formatCode>
                <c:ptCount val="5"/>
                <c:pt idx="0">
                  <c:v>62.72</c:v>
                </c:pt>
                <c:pt idx="1">
                  <c:v>24.18</c:v>
                </c:pt>
                <c:pt idx="2">
                  <c:v>5.12</c:v>
                </c:pt>
                <c:pt idx="3">
                  <c:v>1.26</c:v>
                </c:pt>
                <c:pt idx="4">
                  <c:v>3.57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EA-4C1A-9FF3-86E7F9B425D0}"/>
            </c:ext>
          </c:extLst>
        </c:ser>
        <c:ser>
          <c:idx val="1"/>
          <c:order val="1"/>
          <c:tx>
            <c:strRef>
              <c:f>'Рис 2'!$A$3</c:f>
              <c:strCache>
                <c:ptCount val="1"/>
                <c:pt idx="0">
                  <c:v>Контракты оплачивалитсь в той же валюте, в которой заключались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'Рис 2'!$B$1:$F$1</c:f>
              <c:strCache>
                <c:ptCount val="5"/>
                <c:pt idx="0">
                  <c:v>100% доходов от поставок</c:v>
                </c:pt>
                <c:pt idx="1">
                  <c:v>90-99% доходов от поставок</c:v>
                </c:pt>
                <c:pt idx="2">
                  <c:v>70-89% доходов от поставок</c:v>
                </c:pt>
                <c:pt idx="3">
                  <c:v>50-69% доходов от поставок</c:v>
                </c:pt>
                <c:pt idx="4">
                  <c:v>0-49% доходов от поставок</c:v>
                </c:pt>
              </c:strCache>
            </c:strRef>
          </c:cat>
          <c:val>
            <c:numRef>
              <c:f>'Рис 2'!$B$3:$F$3</c:f>
              <c:numCache>
                <c:formatCode>General</c:formatCode>
                <c:ptCount val="5"/>
                <c:pt idx="0">
                  <c:v>68.430000000000007</c:v>
                </c:pt>
                <c:pt idx="1">
                  <c:v>23.81</c:v>
                </c:pt>
                <c:pt idx="2">
                  <c:v>4.42</c:v>
                </c:pt>
                <c:pt idx="3">
                  <c:v>0.08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EA-4C1A-9FF3-86E7F9B42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477184"/>
        <c:axId val="250477568"/>
      </c:barChart>
      <c:catAx>
        <c:axId val="25047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50477568"/>
        <c:crosses val="autoZero"/>
        <c:auto val="1"/>
        <c:lblAlgn val="ctr"/>
        <c:lblOffset val="100"/>
        <c:noMultiLvlLbl val="0"/>
      </c:catAx>
      <c:valAx>
        <c:axId val="250477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5047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22364156535222"/>
          <c:y val="0.41921556242687502"/>
          <c:w val="0.16294856978494127"/>
          <c:h val="0.535420910666872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b="0"/>
            </a:pPr>
            <a:r>
              <a:rPr lang="ru-RU" b="1"/>
              <a:t>Швеция:</a:t>
            </a:r>
          </a:p>
          <a:p>
            <a:pPr algn="l">
              <a:defRPr b="0"/>
            </a:pPr>
            <a:r>
              <a:rPr lang="ru-RU" b="0"/>
              <a:t>использование валют</a:t>
            </a:r>
          </a:p>
          <a:p>
            <a:pPr algn="l">
              <a:defRPr b="0"/>
            </a:pPr>
            <a:r>
              <a:rPr lang="ru-RU" b="0"/>
              <a:t>в</a:t>
            </a:r>
            <a:r>
              <a:rPr lang="ru-RU" b="0" baseline="0"/>
              <a:t> экспортных операциях</a:t>
            </a:r>
          </a:p>
          <a:p>
            <a:pPr algn="l">
              <a:defRPr b="0"/>
            </a:pPr>
            <a:r>
              <a:rPr lang="ru-RU" b="0" baseline="0"/>
              <a:t>(в % от числа респондентов)</a:t>
            </a:r>
            <a:endParaRPr lang="ru-RU" b="0"/>
          </a:p>
        </c:rich>
      </c:tx>
      <c:layout>
        <c:manualLayout>
          <c:xMode val="edge"/>
          <c:yMode val="edge"/>
          <c:x val="0.73725153237079588"/>
          <c:y val="0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'Рис 3'!$C$1</c:f>
              <c:strCache>
                <c:ptCount val="1"/>
                <c:pt idx="0">
                  <c:v>Без учета различий по размерам экспортного бизнеса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cat>
            <c:multiLvlStrRef>
              <c:f>'Рис 3'!$A$2:$B$11</c:f>
              <c:multiLvlStrCache>
                <c:ptCount val="10"/>
                <c:lvl>
                  <c:pt idx="0">
                    <c:v>Шведская крона</c:v>
                  </c:pt>
                  <c:pt idx="1">
                    <c:v>Валюты рынков назначения</c:v>
                  </c:pt>
                  <c:pt idx="2">
                    <c:v>Другие валюты</c:v>
                  </c:pt>
                  <c:pt idx="3">
                    <c:v>Без предпочтений по валюте</c:v>
                  </c:pt>
                  <c:pt idx="4">
                    <c:v>Не имеет отношения к вопросу*</c:v>
                  </c:pt>
                  <c:pt idx="5">
                    <c:v>Шведская крона</c:v>
                  </c:pt>
                  <c:pt idx="6">
                    <c:v>Валюты рынков назначения</c:v>
                  </c:pt>
                  <c:pt idx="7">
                    <c:v>Другие валюты</c:v>
                  </c:pt>
                  <c:pt idx="8">
                    <c:v>Без предпочтений по валюте</c:v>
                  </c:pt>
                  <c:pt idx="9">
                    <c:v>Не имеет отношения к вопросу*</c:v>
                  </c:pt>
                </c:lvl>
                <c:lvl>
                  <c:pt idx="0">
                    <c:v>Товарооборот с покупателями, не входящими в одну корпоративную группу с респондентами</c:v>
                  </c:pt>
                  <c:pt idx="5">
                    <c:v>Товарооборот внутри корпоративных групп</c:v>
                  </c:pt>
                </c:lvl>
              </c:multiLvlStrCache>
            </c:multiLvlStrRef>
          </c:cat>
          <c:val>
            <c:numRef>
              <c:f>'Рис 3'!$C$2:$C$11</c:f>
              <c:numCache>
                <c:formatCode>General</c:formatCode>
                <c:ptCount val="10"/>
                <c:pt idx="0">
                  <c:v>26.24</c:v>
                </c:pt>
                <c:pt idx="1">
                  <c:v>42.1</c:v>
                </c:pt>
                <c:pt idx="2">
                  <c:v>23.59</c:v>
                </c:pt>
                <c:pt idx="3">
                  <c:v>3.87</c:v>
                </c:pt>
                <c:pt idx="4">
                  <c:v>4.2</c:v>
                </c:pt>
                <c:pt idx="5">
                  <c:v>25.68</c:v>
                </c:pt>
                <c:pt idx="6">
                  <c:v>50.76</c:v>
                </c:pt>
                <c:pt idx="7">
                  <c:v>5.61</c:v>
                </c:pt>
                <c:pt idx="8">
                  <c:v>2.36</c:v>
                </c:pt>
                <c:pt idx="9">
                  <c:v>15.59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BB-43AF-945D-3B5DFC845CE5}"/>
            </c:ext>
          </c:extLst>
        </c:ser>
        <c:ser>
          <c:idx val="1"/>
          <c:order val="1"/>
          <c:tx>
            <c:strRef>
              <c:f>'Рис 3'!$D$1</c:f>
              <c:strCache>
                <c:ptCount val="1"/>
                <c:pt idx="0">
                  <c:v>С учетом различий по размерам экспортного бизнеса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multiLvlStrRef>
              <c:f>'Рис 3'!$A$2:$B$11</c:f>
              <c:multiLvlStrCache>
                <c:ptCount val="10"/>
                <c:lvl>
                  <c:pt idx="0">
                    <c:v>Шведская крона</c:v>
                  </c:pt>
                  <c:pt idx="1">
                    <c:v>Валюты рынков назначения</c:v>
                  </c:pt>
                  <c:pt idx="2">
                    <c:v>Другие валюты</c:v>
                  </c:pt>
                  <c:pt idx="3">
                    <c:v>Без предпочтений по валюте</c:v>
                  </c:pt>
                  <c:pt idx="4">
                    <c:v>Не имеет отношения к вопросу*</c:v>
                  </c:pt>
                  <c:pt idx="5">
                    <c:v>Шведская крона</c:v>
                  </c:pt>
                  <c:pt idx="6">
                    <c:v>Валюты рынков назначения</c:v>
                  </c:pt>
                  <c:pt idx="7">
                    <c:v>Другие валюты</c:v>
                  </c:pt>
                  <c:pt idx="8">
                    <c:v>Без предпочтений по валюте</c:v>
                  </c:pt>
                  <c:pt idx="9">
                    <c:v>Не имеет отношения к вопросу*</c:v>
                  </c:pt>
                </c:lvl>
                <c:lvl>
                  <c:pt idx="0">
                    <c:v>Товарооборот с покупателями, не входящими в одну корпоративную группу с респондентами</c:v>
                  </c:pt>
                  <c:pt idx="5">
                    <c:v>Товарооборот внутри корпоративных групп</c:v>
                  </c:pt>
                </c:lvl>
              </c:multiLvlStrCache>
            </c:multiLvlStrRef>
          </c:cat>
          <c:val>
            <c:numRef>
              <c:f>'Рис 3'!$D$2:$D$11</c:f>
              <c:numCache>
                <c:formatCode>General</c:formatCode>
                <c:ptCount val="10"/>
                <c:pt idx="0">
                  <c:v>15.76</c:v>
                </c:pt>
                <c:pt idx="1">
                  <c:v>55.16</c:v>
                </c:pt>
                <c:pt idx="2">
                  <c:v>24.24</c:v>
                </c:pt>
                <c:pt idx="3">
                  <c:v>2</c:v>
                </c:pt>
                <c:pt idx="4">
                  <c:v>2.83</c:v>
                </c:pt>
                <c:pt idx="5">
                  <c:v>11.12</c:v>
                </c:pt>
                <c:pt idx="6">
                  <c:v>64.540000000000006</c:v>
                </c:pt>
                <c:pt idx="7">
                  <c:v>10.7</c:v>
                </c:pt>
                <c:pt idx="8">
                  <c:v>1.46</c:v>
                </c:pt>
                <c:pt idx="9">
                  <c:v>12.16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BB-43AF-945D-3B5DFC845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242984"/>
        <c:axId val="251243368"/>
      </c:barChart>
      <c:catAx>
        <c:axId val="251242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51243368"/>
        <c:crosses val="autoZero"/>
        <c:auto val="1"/>
        <c:lblAlgn val="ctr"/>
        <c:lblOffset val="100"/>
        <c:noMultiLvlLbl val="0"/>
      </c:catAx>
      <c:valAx>
        <c:axId val="251243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crossAx val="251242984"/>
        <c:crossesAt val="6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 Narrow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ru-RU"/>
              <a:t>Япония:</a:t>
            </a:r>
          </a:p>
          <a:p>
            <a:pPr algn="l">
              <a:defRPr/>
            </a:pPr>
            <a:r>
              <a:rPr lang="ru-RU" b="0"/>
              <a:t>деноминация</a:t>
            </a:r>
          </a:p>
          <a:p>
            <a:pPr algn="l">
              <a:defRPr/>
            </a:pPr>
            <a:r>
              <a:rPr lang="ru-RU" b="0"/>
              <a:t>экспортных</a:t>
            </a:r>
          </a:p>
          <a:p>
            <a:pPr algn="l">
              <a:defRPr/>
            </a:pPr>
            <a:r>
              <a:rPr lang="ru-RU" b="0"/>
              <a:t>контрактов</a:t>
            </a:r>
          </a:p>
          <a:p>
            <a:pPr algn="l">
              <a:defRPr/>
            </a:pPr>
            <a:r>
              <a:rPr lang="ru-RU" b="0"/>
              <a:t>по размерам</a:t>
            </a:r>
          </a:p>
          <a:p>
            <a:pPr algn="l">
              <a:defRPr/>
            </a:pPr>
            <a:r>
              <a:rPr lang="ru-RU" b="0"/>
              <a:t>бизнеса</a:t>
            </a:r>
          </a:p>
          <a:p>
            <a:pPr algn="l">
              <a:defRPr/>
            </a:pPr>
            <a:r>
              <a:rPr lang="ru-RU" b="0"/>
              <a:t>экспортеров (%)</a:t>
            </a:r>
          </a:p>
        </c:rich>
      </c:tx>
      <c:layout>
        <c:manualLayout>
          <c:xMode val="edge"/>
          <c:yMode val="edge"/>
          <c:x val="0.84644419067180876"/>
          <c:y val="1.076136578170391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3.3910139485199636E-2"/>
          <c:y val="2.3895655085855363E-2"/>
          <c:w val="0.80419321045096348"/>
          <c:h val="0.816355513496786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'Рис 4'!$B$1</c:f>
              <c:strCache>
                <c:ptCount val="1"/>
                <c:pt idx="0">
                  <c:v>Иена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cat>
            <c:strRef>
              <c:f>'Рис 4'!$A$2:$A$4</c:f>
              <c:strCache>
                <c:ptCount val="3"/>
                <c:pt idx="0">
                  <c:v>Экспортеры с малыми размерами бизнеса*</c:v>
                </c:pt>
                <c:pt idx="1">
                  <c:v>Экспортеры со средними размерами бизнеса*</c:v>
                </c:pt>
                <c:pt idx="2">
                  <c:v>Экспортеры с крупными размерами бизнеса*</c:v>
                </c:pt>
              </c:strCache>
            </c:strRef>
          </c:cat>
          <c:val>
            <c:numRef>
              <c:f>'Рис 4'!$B$2:$B$4</c:f>
              <c:numCache>
                <c:formatCode>General</c:formatCode>
                <c:ptCount val="3"/>
                <c:pt idx="0">
                  <c:v>50.2</c:v>
                </c:pt>
                <c:pt idx="1">
                  <c:v>52.2</c:v>
                </c:pt>
                <c:pt idx="2">
                  <c:v>41.2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5C-4707-AD3C-F9D7B83AAACE}"/>
            </c:ext>
          </c:extLst>
        </c:ser>
        <c:ser>
          <c:idx val="1"/>
          <c:order val="1"/>
          <c:tx>
            <c:strRef>
              <c:f>'Рис 4'!$C$1</c:f>
              <c:strCache>
                <c:ptCount val="1"/>
                <c:pt idx="0">
                  <c:v>Доллар США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cat>
            <c:strRef>
              <c:f>'Рис 4'!$A$2:$A$4</c:f>
              <c:strCache>
                <c:ptCount val="3"/>
                <c:pt idx="0">
                  <c:v>Экспортеры с малыми размерами бизнеса*</c:v>
                </c:pt>
                <c:pt idx="1">
                  <c:v>Экспортеры со средними размерами бизнеса*</c:v>
                </c:pt>
                <c:pt idx="2">
                  <c:v>Экспортеры с крупными размерами бизнеса*</c:v>
                </c:pt>
              </c:strCache>
            </c:strRef>
          </c:cat>
          <c:val>
            <c:numRef>
              <c:f>'Рис 4'!$C$2:$C$4</c:f>
              <c:numCache>
                <c:formatCode>General</c:formatCode>
                <c:ptCount val="3"/>
                <c:pt idx="0">
                  <c:v>42.1</c:v>
                </c:pt>
                <c:pt idx="1">
                  <c:v>39</c:v>
                </c:pt>
                <c:pt idx="2">
                  <c:v>45.5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5C-4707-AD3C-F9D7B83AAACE}"/>
            </c:ext>
          </c:extLst>
        </c:ser>
        <c:ser>
          <c:idx val="2"/>
          <c:order val="2"/>
          <c:tx>
            <c:strRef>
              <c:f>'Рис 4'!$D$1</c:f>
              <c:strCache>
                <c:ptCount val="1"/>
                <c:pt idx="0">
                  <c:v>Евро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'Рис 4'!$A$2:$A$4</c:f>
              <c:strCache>
                <c:ptCount val="3"/>
                <c:pt idx="0">
                  <c:v>Экспортеры с малыми размерами бизнеса*</c:v>
                </c:pt>
                <c:pt idx="1">
                  <c:v>Экспортеры со средними размерами бизнеса*</c:v>
                </c:pt>
                <c:pt idx="2">
                  <c:v>Экспортеры с крупными размерами бизнеса*</c:v>
                </c:pt>
              </c:strCache>
            </c:strRef>
          </c:cat>
          <c:val>
            <c:numRef>
              <c:f>'Рис 4'!$D$2:$D$4</c:f>
              <c:numCache>
                <c:formatCode>General</c:formatCode>
                <c:ptCount val="3"/>
                <c:pt idx="0">
                  <c:v>5.3</c:v>
                </c:pt>
                <c:pt idx="1">
                  <c:v>5.7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5C-4707-AD3C-F9D7B83AAACE}"/>
            </c:ext>
          </c:extLst>
        </c:ser>
        <c:ser>
          <c:idx val="3"/>
          <c:order val="3"/>
          <c:tx>
            <c:strRef>
              <c:f>'Рис 4'!$E$1</c:f>
              <c:strCache>
                <c:ptCount val="1"/>
                <c:pt idx="0">
                  <c:v>Другие валюты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cat>
            <c:strRef>
              <c:f>'Рис 4'!$A$2:$A$4</c:f>
              <c:strCache>
                <c:ptCount val="3"/>
                <c:pt idx="0">
                  <c:v>Экспортеры с малыми размерами бизнеса*</c:v>
                </c:pt>
                <c:pt idx="1">
                  <c:v>Экспортеры со средними размерами бизнеса*</c:v>
                </c:pt>
                <c:pt idx="2">
                  <c:v>Экспортеры с крупными размерами бизнеса*</c:v>
                </c:pt>
              </c:strCache>
            </c:strRef>
          </c:cat>
          <c:val>
            <c:numRef>
              <c:f>'Рис 4'!$E$2:$E$4</c:f>
              <c:numCache>
                <c:formatCode>General</c:formatCode>
                <c:ptCount val="3"/>
                <c:pt idx="0">
                  <c:v>2.5</c:v>
                </c:pt>
                <c:pt idx="1">
                  <c:v>5.3</c:v>
                </c:pt>
                <c:pt idx="2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5C-4707-AD3C-F9D7B83AA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241776"/>
        <c:axId val="87242168"/>
      </c:barChart>
      <c:catAx>
        <c:axId val="87241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7242168"/>
        <c:crosses val="autoZero"/>
        <c:auto val="1"/>
        <c:lblAlgn val="ctr"/>
        <c:lblOffset val="100"/>
        <c:noMultiLvlLbl val="0"/>
      </c:catAx>
      <c:valAx>
        <c:axId val="87242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724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 Narrow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ru-RU" sz="1680" b="1" i="0" baseline="0">
                <a:effectLst/>
              </a:rPr>
              <a:t>Япония:</a:t>
            </a:r>
            <a:endParaRPr lang="ru-RU" sz="1680">
              <a:effectLst/>
            </a:endParaRPr>
          </a:p>
          <a:p>
            <a:pPr algn="l">
              <a:defRPr/>
            </a:pPr>
            <a:r>
              <a:rPr lang="ru-RU" sz="1680" b="0" i="0" baseline="0">
                <a:effectLst/>
              </a:rPr>
              <a:t>деноминация</a:t>
            </a:r>
            <a:endParaRPr lang="ru-RU" sz="1680">
              <a:effectLst/>
            </a:endParaRPr>
          </a:p>
          <a:p>
            <a:pPr algn="l">
              <a:defRPr/>
            </a:pPr>
            <a:r>
              <a:rPr lang="ru-RU" sz="1680" b="0" i="0" baseline="0">
                <a:effectLst/>
              </a:rPr>
              <a:t>экспортных</a:t>
            </a:r>
            <a:endParaRPr lang="ru-RU" sz="1680">
              <a:effectLst/>
            </a:endParaRPr>
          </a:p>
          <a:p>
            <a:pPr algn="l">
              <a:defRPr/>
            </a:pPr>
            <a:r>
              <a:rPr lang="ru-RU" sz="1680" b="0" i="0" baseline="0">
                <a:effectLst/>
              </a:rPr>
              <a:t>контрактов</a:t>
            </a:r>
            <a:endParaRPr lang="ru-RU" sz="1680">
              <a:effectLst/>
            </a:endParaRPr>
          </a:p>
          <a:p>
            <a:pPr algn="l">
              <a:defRPr/>
            </a:pPr>
            <a:r>
              <a:rPr lang="ru-RU" sz="1680" b="0" i="0" baseline="0">
                <a:effectLst/>
              </a:rPr>
              <a:t>по рынкам</a:t>
            </a:r>
            <a:endParaRPr lang="ru-RU" sz="1680">
              <a:effectLst/>
            </a:endParaRPr>
          </a:p>
          <a:p>
            <a:pPr algn="l">
              <a:defRPr/>
            </a:pPr>
            <a:r>
              <a:rPr lang="ru-RU" sz="1680" b="0" i="0" baseline="0">
                <a:effectLst/>
              </a:rPr>
              <a:t>назначения (%)</a:t>
            </a:r>
            <a:endParaRPr lang="ru-RU" sz="1680"/>
          </a:p>
        </c:rich>
      </c:tx>
      <c:layout>
        <c:manualLayout>
          <c:xMode val="edge"/>
          <c:yMode val="edge"/>
          <c:x val="0.86254172505587767"/>
          <c:y val="1.446226217433452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7454432147454706E-2"/>
          <c:y val="2.7930938021318637E-2"/>
          <c:w val="0.79333870198043421"/>
          <c:h val="0.70687539944365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'Рис 5'!$B$1</c:f>
              <c:strCache>
                <c:ptCount val="1"/>
                <c:pt idx="0">
                  <c:v>Иена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cat>
            <c:strRef>
              <c:f>'Рис 5'!$A$2:$A$24</c:f>
              <c:strCache>
                <c:ptCount val="23"/>
                <c:pt idx="0">
                  <c:v>США</c:v>
                </c:pt>
                <c:pt idx="1">
                  <c:v>Канада</c:v>
                </c:pt>
                <c:pt idx="2">
                  <c:v>Мексика</c:v>
                </c:pt>
                <c:pt idx="3">
                  <c:v>Бразилия</c:v>
                </c:pt>
                <c:pt idx="4">
                  <c:v>Еврозона</c:v>
                </c:pt>
                <c:pt idx="5">
                  <c:v>Соед. Королевство</c:v>
                </c:pt>
                <c:pt idx="6">
                  <c:v>Россия</c:v>
                </c:pt>
                <c:pt idx="7">
                  <c:v>Восточная Европа</c:v>
                </c:pt>
                <c:pt idx="8">
                  <c:v>Ближний Восток</c:v>
                </c:pt>
                <c:pt idx="9">
                  <c:v>Африка</c:v>
                </c:pt>
                <c:pt idx="10">
                  <c:v>Австралия</c:v>
                </c:pt>
                <c:pt idx="11">
                  <c:v>Новая Зеландия</c:v>
                </c:pt>
                <c:pt idx="12">
                  <c:v>Китай</c:v>
                </c:pt>
                <c:pt idx="13">
                  <c:v>Индия</c:v>
                </c:pt>
                <c:pt idx="14">
                  <c:v>Корея</c:v>
                </c:pt>
                <c:pt idx="15">
                  <c:v>Тайвань</c:v>
                </c:pt>
                <c:pt idx="16">
                  <c:v>Гонконг</c:v>
                </c:pt>
                <c:pt idx="17">
                  <c:v>Сингапур</c:v>
                </c:pt>
                <c:pt idx="18">
                  <c:v>Таиланд</c:v>
                </c:pt>
                <c:pt idx="19">
                  <c:v>Малайзия</c:v>
                </c:pt>
                <c:pt idx="20">
                  <c:v>Индонезия</c:v>
                </c:pt>
                <c:pt idx="21">
                  <c:v>Филиппины</c:v>
                </c:pt>
                <c:pt idx="22">
                  <c:v>Вьетнам</c:v>
                </c:pt>
              </c:strCache>
            </c:strRef>
          </c:cat>
          <c:val>
            <c:numRef>
              <c:f>'Рис 5'!$B$2:$B$24</c:f>
              <c:numCache>
                <c:formatCode>0.0</c:formatCode>
                <c:ptCount val="23"/>
                <c:pt idx="0">
                  <c:v>21.8</c:v>
                </c:pt>
                <c:pt idx="1">
                  <c:v>29.2</c:v>
                </c:pt>
                <c:pt idx="2">
                  <c:v>34</c:v>
                </c:pt>
                <c:pt idx="3">
                  <c:v>50.3</c:v>
                </c:pt>
                <c:pt idx="4">
                  <c:v>35.299999999999997</c:v>
                </c:pt>
                <c:pt idx="5">
                  <c:v>35</c:v>
                </c:pt>
                <c:pt idx="6">
                  <c:v>63</c:v>
                </c:pt>
                <c:pt idx="7">
                  <c:v>58.9</c:v>
                </c:pt>
                <c:pt idx="8">
                  <c:v>51.9</c:v>
                </c:pt>
                <c:pt idx="9">
                  <c:v>63.3</c:v>
                </c:pt>
                <c:pt idx="10">
                  <c:v>52.5</c:v>
                </c:pt>
                <c:pt idx="11">
                  <c:v>56.5</c:v>
                </c:pt>
                <c:pt idx="12">
                  <c:v>55.4</c:v>
                </c:pt>
                <c:pt idx="13">
                  <c:v>76.3</c:v>
                </c:pt>
                <c:pt idx="14">
                  <c:v>69</c:v>
                </c:pt>
                <c:pt idx="15">
                  <c:v>62.5</c:v>
                </c:pt>
                <c:pt idx="16">
                  <c:v>45.6</c:v>
                </c:pt>
                <c:pt idx="17">
                  <c:v>56.9</c:v>
                </c:pt>
                <c:pt idx="18">
                  <c:v>60.1</c:v>
                </c:pt>
                <c:pt idx="19">
                  <c:v>56.1</c:v>
                </c:pt>
                <c:pt idx="20">
                  <c:v>61.6</c:v>
                </c:pt>
                <c:pt idx="21">
                  <c:v>63</c:v>
                </c:pt>
                <c:pt idx="22">
                  <c:v>64.900000000000006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54-4BA4-AF4D-22ADD1DDCA21}"/>
            </c:ext>
          </c:extLst>
        </c:ser>
        <c:ser>
          <c:idx val="1"/>
          <c:order val="1"/>
          <c:tx>
            <c:strRef>
              <c:f>'Рис 5'!$C$1</c:f>
              <c:strCache>
                <c:ptCount val="1"/>
                <c:pt idx="0">
                  <c:v>Доллар США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cat>
            <c:strRef>
              <c:f>'Рис 5'!$A$2:$A$24</c:f>
              <c:strCache>
                <c:ptCount val="23"/>
                <c:pt idx="0">
                  <c:v>США</c:v>
                </c:pt>
                <c:pt idx="1">
                  <c:v>Канада</c:v>
                </c:pt>
                <c:pt idx="2">
                  <c:v>Мексика</c:v>
                </c:pt>
                <c:pt idx="3">
                  <c:v>Бразилия</c:v>
                </c:pt>
                <c:pt idx="4">
                  <c:v>Еврозона</c:v>
                </c:pt>
                <c:pt idx="5">
                  <c:v>Соед. Королевство</c:v>
                </c:pt>
                <c:pt idx="6">
                  <c:v>Россия</c:v>
                </c:pt>
                <c:pt idx="7">
                  <c:v>Восточная Европа</c:v>
                </c:pt>
                <c:pt idx="8">
                  <c:v>Ближний Восток</c:v>
                </c:pt>
                <c:pt idx="9">
                  <c:v>Африка</c:v>
                </c:pt>
                <c:pt idx="10">
                  <c:v>Австралия</c:v>
                </c:pt>
                <c:pt idx="11">
                  <c:v>Новая Зеландия</c:v>
                </c:pt>
                <c:pt idx="12">
                  <c:v>Китай</c:v>
                </c:pt>
                <c:pt idx="13">
                  <c:v>Индия</c:v>
                </c:pt>
                <c:pt idx="14">
                  <c:v>Корея</c:v>
                </c:pt>
                <c:pt idx="15">
                  <c:v>Тайвань</c:v>
                </c:pt>
                <c:pt idx="16">
                  <c:v>Гонконг</c:v>
                </c:pt>
                <c:pt idx="17">
                  <c:v>Сингапур</c:v>
                </c:pt>
                <c:pt idx="18">
                  <c:v>Таиланд</c:v>
                </c:pt>
                <c:pt idx="19">
                  <c:v>Малайзия</c:v>
                </c:pt>
                <c:pt idx="20">
                  <c:v>Индонезия</c:v>
                </c:pt>
                <c:pt idx="21">
                  <c:v>Филиппины</c:v>
                </c:pt>
                <c:pt idx="22">
                  <c:v>Вьетнам</c:v>
                </c:pt>
              </c:strCache>
            </c:strRef>
          </c:cat>
          <c:val>
            <c:numRef>
              <c:f>'Рис 5'!$C$2:$C$24</c:f>
              <c:numCache>
                <c:formatCode>0.0</c:formatCode>
                <c:ptCount val="23"/>
                <c:pt idx="0">
                  <c:v>77.900000000000006</c:v>
                </c:pt>
                <c:pt idx="1">
                  <c:v>48.2</c:v>
                </c:pt>
                <c:pt idx="2">
                  <c:v>66</c:v>
                </c:pt>
                <c:pt idx="3">
                  <c:v>45.6</c:v>
                </c:pt>
                <c:pt idx="4">
                  <c:v>13.6</c:v>
                </c:pt>
                <c:pt idx="5">
                  <c:v>18.5</c:v>
                </c:pt>
                <c:pt idx="6">
                  <c:v>29.7</c:v>
                </c:pt>
                <c:pt idx="7">
                  <c:v>13.1</c:v>
                </c:pt>
                <c:pt idx="8">
                  <c:v>42.7</c:v>
                </c:pt>
                <c:pt idx="9">
                  <c:v>34.700000000000003</c:v>
                </c:pt>
                <c:pt idx="10">
                  <c:v>29.1</c:v>
                </c:pt>
                <c:pt idx="11">
                  <c:v>32.6</c:v>
                </c:pt>
                <c:pt idx="12">
                  <c:v>43.7</c:v>
                </c:pt>
                <c:pt idx="13">
                  <c:v>21.2</c:v>
                </c:pt>
                <c:pt idx="14">
                  <c:v>25.5</c:v>
                </c:pt>
                <c:pt idx="15">
                  <c:v>35.299999999999997</c:v>
                </c:pt>
                <c:pt idx="16">
                  <c:v>49.4</c:v>
                </c:pt>
                <c:pt idx="17">
                  <c:v>37.799999999999997</c:v>
                </c:pt>
                <c:pt idx="18">
                  <c:v>30.4</c:v>
                </c:pt>
                <c:pt idx="19">
                  <c:v>42.4</c:v>
                </c:pt>
                <c:pt idx="20">
                  <c:v>33.799999999999997</c:v>
                </c:pt>
                <c:pt idx="21">
                  <c:v>35.799999999999997</c:v>
                </c:pt>
                <c:pt idx="22">
                  <c:v>35.1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54-4BA4-AF4D-22ADD1DDCA21}"/>
            </c:ext>
          </c:extLst>
        </c:ser>
        <c:ser>
          <c:idx val="2"/>
          <c:order val="2"/>
          <c:tx>
            <c:strRef>
              <c:f>'Рис 5'!$D$1</c:f>
              <c:strCache>
                <c:ptCount val="1"/>
                <c:pt idx="0">
                  <c:v>Евро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'Рис 5'!$A$2:$A$24</c:f>
              <c:strCache>
                <c:ptCount val="23"/>
                <c:pt idx="0">
                  <c:v>США</c:v>
                </c:pt>
                <c:pt idx="1">
                  <c:v>Канада</c:v>
                </c:pt>
                <c:pt idx="2">
                  <c:v>Мексика</c:v>
                </c:pt>
                <c:pt idx="3">
                  <c:v>Бразилия</c:v>
                </c:pt>
                <c:pt idx="4">
                  <c:v>Еврозона</c:v>
                </c:pt>
                <c:pt idx="5">
                  <c:v>Соед. Королевство</c:v>
                </c:pt>
                <c:pt idx="6">
                  <c:v>Россия</c:v>
                </c:pt>
                <c:pt idx="7">
                  <c:v>Восточная Европа</c:v>
                </c:pt>
                <c:pt idx="8">
                  <c:v>Ближний Восток</c:v>
                </c:pt>
                <c:pt idx="9">
                  <c:v>Африка</c:v>
                </c:pt>
                <c:pt idx="10">
                  <c:v>Австралия</c:v>
                </c:pt>
                <c:pt idx="11">
                  <c:v>Новая Зеландия</c:v>
                </c:pt>
                <c:pt idx="12">
                  <c:v>Китай</c:v>
                </c:pt>
                <c:pt idx="13">
                  <c:v>Индия</c:v>
                </c:pt>
                <c:pt idx="14">
                  <c:v>Корея</c:v>
                </c:pt>
                <c:pt idx="15">
                  <c:v>Тайвань</c:v>
                </c:pt>
                <c:pt idx="16">
                  <c:v>Гонконг</c:v>
                </c:pt>
                <c:pt idx="17">
                  <c:v>Сингапур</c:v>
                </c:pt>
                <c:pt idx="18">
                  <c:v>Таиланд</c:v>
                </c:pt>
                <c:pt idx="19">
                  <c:v>Малайзия</c:v>
                </c:pt>
                <c:pt idx="20">
                  <c:v>Индонезия</c:v>
                </c:pt>
                <c:pt idx="21">
                  <c:v>Филиппины</c:v>
                </c:pt>
                <c:pt idx="22">
                  <c:v>Вьетнам</c:v>
                </c:pt>
              </c:strCache>
            </c:strRef>
          </c:cat>
          <c:val>
            <c:numRef>
              <c:f>'Рис 5'!$D$2:$D$24</c:f>
              <c:numCache>
                <c:formatCode>0.0</c:formatCode>
                <c:ptCount val="23"/>
                <c:pt idx="0">
                  <c:v>0.3</c:v>
                </c:pt>
                <c:pt idx="1">
                  <c:v>1.7</c:v>
                </c:pt>
                <c:pt idx="2">
                  <c:v>0</c:v>
                </c:pt>
                <c:pt idx="3">
                  <c:v>4.0999999999999996</c:v>
                </c:pt>
                <c:pt idx="4">
                  <c:v>51</c:v>
                </c:pt>
                <c:pt idx="5">
                  <c:v>15.7</c:v>
                </c:pt>
                <c:pt idx="6">
                  <c:v>8.4</c:v>
                </c:pt>
                <c:pt idx="7">
                  <c:v>28</c:v>
                </c:pt>
                <c:pt idx="8">
                  <c:v>4.2</c:v>
                </c:pt>
                <c:pt idx="9">
                  <c:v>2</c:v>
                </c:pt>
                <c:pt idx="10">
                  <c:v>1.3</c:v>
                </c:pt>
                <c:pt idx="11">
                  <c:v>0</c:v>
                </c:pt>
                <c:pt idx="12">
                  <c:v>0.5</c:v>
                </c:pt>
                <c:pt idx="13">
                  <c:v>1.1000000000000001</c:v>
                </c:pt>
                <c:pt idx="14">
                  <c:v>1.1000000000000001</c:v>
                </c:pt>
                <c:pt idx="15">
                  <c:v>0.3</c:v>
                </c:pt>
                <c:pt idx="16">
                  <c:v>0</c:v>
                </c:pt>
                <c:pt idx="17">
                  <c:v>0.5</c:v>
                </c:pt>
                <c:pt idx="18">
                  <c:v>0.2</c:v>
                </c:pt>
                <c:pt idx="19">
                  <c:v>0.3</c:v>
                </c:pt>
                <c:pt idx="20">
                  <c:v>0.6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54-4BA4-AF4D-22ADD1DDCA21}"/>
            </c:ext>
          </c:extLst>
        </c:ser>
        <c:ser>
          <c:idx val="3"/>
          <c:order val="3"/>
          <c:tx>
            <c:strRef>
              <c:f>'Рис 5'!$E$1</c:f>
              <c:strCache>
                <c:ptCount val="1"/>
                <c:pt idx="0">
                  <c:v>Валюта рынка назначения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'Рис 5'!$A$2:$A$24</c:f>
              <c:strCache>
                <c:ptCount val="23"/>
                <c:pt idx="0">
                  <c:v>США</c:v>
                </c:pt>
                <c:pt idx="1">
                  <c:v>Канада</c:v>
                </c:pt>
                <c:pt idx="2">
                  <c:v>Мексика</c:v>
                </c:pt>
                <c:pt idx="3">
                  <c:v>Бразилия</c:v>
                </c:pt>
                <c:pt idx="4">
                  <c:v>Еврозона</c:v>
                </c:pt>
                <c:pt idx="5">
                  <c:v>Соед. Королевство</c:v>
                </c:pt>
                <c:pt idx="6">
                  <c:v>Россия</c:v>
                </c:pt>
                <c:pt idx="7">
                  <c:v>Восточная Европа</c:v>
                </c:pt>
                <c:pt idx="8">
                  <c:v>Ближний Восток</c:v>
                </c:pt>
                <c:pt idx="9">
                  <c:v>Африка</c:v>
                </c:pt>
                <c:pt idx="10">
                  <c:v>Австралия</c:v>
                </c:pt>
                <c:pt idx="11">
                  <c:v>Новая Зеландия</c:v>
                </c:pt>
                <c:pt idx="12">
                  <c:v>Китай</c:v>
                </c:pt>
                <c:pt idx="13">
                  <c:v>Индия</c:v>
                </c:pt>
                <c:pt idx="14">
                  <c:v>Корея</c:v>
                </c:pt>
                <c:pt idx="15">
                  <c:v>Тайвань</c:v>
                </c:pt>
                <c:pt idx="16">
                  <c:v>Гонконг</c:v>
                </c:pt>
                <c:pt idx="17">
                  <c:v>Сингапур</c:v>
                </c:pt>
                <c:pt idx="18">
                  <c:v>Таиланд</c:v>
                </c:pt>
                <c:pt idx="19">
                  <c:v>Малайзия</c:v>
                </c:pt>
                <c:pt idx="20">
                  <c:v>Индонезия</c:v>
                </c:pt>
                <c:pt idx="21">
                  <c:v>Филиппины</c:v>
                </c:pt>
                <c:pt idx="22">
                  <c:v>Вьетнам</c:v>
                </c:pt>
              </c:strCache>
            </c:strRef>
          </c:cat>
          <c:val>
            <c:numRef>
              <c:f>'Рис 5'!$E$2:$E$24</c:f>
              <c:numCache>
                <c:formatCode>0.0</c:formatCode>
                <c:ptCount val="23"/>
                <c:pt idx="1">
                  <c:v>20</c:v>
                </c:pt>
                <c:pt idx="2">
                  <c:v>0</c:v>
                </c:pt>
                <c:pt idx="3">
                  <c:v>0</c:v>
                </c:pt>
                <c:pt idx="5">
                  <c:v>32.1</c:v>
                </c:pt>
                <c:pt idx="6">
                  <c:v>0</c:v>
                </c:pt>
                <c:pt idx="7">
                  <c:v>0</c:v>
                </c:pt>
                <c:pt idx="8">
                  <c:v>2.4</c:v>
                </c:pt>
                <c:pt idx="9">
                  <c:v>0</c:v>
                </c:pt>
                <c:pt idx="10">
                  <c:v>18.5</c:v>
                </c:pt>
                <c:pt idx="11">
                  <c:v>2.7</c:v>
                </c:pt>
                <c:pt idx="12">
                  <c:v>1.3</c:v>
                </c:pt>
                <c:pt idx="13">
                  <c:v>1.4</c:v>
                </c:pt>
                <c:pt idx="14">
                  <c:v>4.5</c:v>
                </c:pt>
                <c:pt idx="15">
                  <c:v>2.4</c:v>
                </c:pt>
                <c:pt idx="16">
                  <c:v>4.8</c:v>
                </c:pt>
                <c:pt idx="17">
                  <c:v>4.8</c:v>
                </c:pt>
                <c:pt idx="18">
                  <c:v>9.4</c:v>
                </c:pt>
                <c:pt idx="19">
                  <c:v>1.1000000000000001</c:v>
                </c:pt>
                <c:pt idx="20">
                  <c:v>4</c:v>
                </c:pt>
                <c:pt idx="21">
                  <c:v>1.4</c:v>
                </c:pt>
                <c:pt idx="2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354-4BA4-AF4D-22ADD1DDC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7242952"/>
        <c:axId val="87243344"/>
      </c:barChart>
      <c:catAx>
        <c:axId val="87242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7243344"/>
        <c:crosses val="autoZero"/>
        <c:auto val="1"/>
        <c:lblAlgn val="ctr"/>
        <c:lblOffset val="100"/>
        <c:noMultiLvlLbl val="0"/>
      </c:catAx>
      <c:valAx>
        <c:axId val="87243344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87242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9902422892861"/>
          <c:y val="0.35159564652989528"/>
          <c:w val="0.13028994979553876"/>
          <c:h val="0.2968085455020669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0.75882</cdr:x>
      <cdr:y>0.6691</cdr:y>
    </cdr:from>
    <cdr:to>
      <cdr:x>0.98922</cdr:x>
      <cdr:y>0.99351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72351" y="3929064"/>
          <a:ext cx="2238375" cy="190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>
              <a:latin typeface="Arial Narrow" pitchFamily="34" charset="0"/>
            </a:rPr>
            <a:t>* </a:t>
          </a:r>
          <a:r>
            <a:rPr lang="ru-RU" sz="1400">
              <a:latin typeface="Arial Narrow" pitchFamily="34" charset="0"/>
            </a:rPr>
            <a:t>В</a:t>
          </a:r>
          <a:r>
            <a:rPr lang="ru-RU" sz="1400" baseline="0">
              <a:latin typeface="Arial Narrow" pitchFamily="34" charset="0"/>
            </a:rPr>
            <a:t> основном подразумевается ситуация, в которой дочерние компании корпоративной группы не осуществляют взаимные расчеты, вся произведенная ими продукция поступает материнской компании.</a:t>
          </a:r>
          <a:endParaRPr lang="ru-RU" sz="1400">
            <a:latin typeface="Arial Narrow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0.04024</cdr:x>
      <cdr:y>0.94835</cdr:y>
    </cdr:from>
    <cdr:to>
      <cdr:x>0.75368</cdr:x>
      <cdr:y>0.99516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0526" y="5595938"/>
          <a:ext cx="69246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>
              <a:latin typeface="Arial Narrow" pitchFamily="34" charset="0"/>
            </a:rPr>
            <a:t>* </a:t>
          </a:r>
          <a:r>
            <a:rPr lang="ru-RU" sz="1400">
              <a:latin typeface="Arial Narrow" pitchFamily="34" charset="0"/>
            </a:rPr>
            <a:t>В</a:t>
          </a:r>
          <a:r>
            <a:rPr lang="ru-RU" sz="1400" baseline="0">
              <a:latin typeface="Arial Narrow" pitchFamily="34" charset="0"/>
            </a:rPr>
            <a:t> определении исполнителей исследования.</a:t>
          </a:r>
          <a:endParaRPr lang="ru-RU" sz="140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03907-8EBB-4CD1-AA3E-46BDF565EB49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0DC55-F515-4BF2-AAAC-F570C1A03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3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DC55-F515-4BF2-AAAC-F570C1A0338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60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C14BA3-9157-4D01-A4A2-4D94ECD34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8B07F46-55CA-46CF-932C-ECB0569D0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087A76-E2F6-4BAB-994A-5B8AD3C8A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88A1A2F-BDA7-4245-BB42-BDCAC13E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D04026-7CAA-4706-B62E-AF3C6E34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80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195353-F1A3-4833-A6F1-9A08A3D7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F267F9-11C7-4C7F-951E-94E539ABE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5CD818-4FAF-45B2-9CDD-52D2B500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7AF7550-6AFA-40D8-B511-51F0BCD5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898728-E331-46B9-8835-5BAF5FFF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16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C2F9921-CB2A-487A-9FD4-264B1036A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145CA7E-4FE9-4CD4-92FF-CE9169801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198B374-4FDF-4717-9DA1-43C830C2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EC5239-4C3C-472B-A3CA-FCD84825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ACA59A-6C47-4AA1-A637-3A498E80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63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A48E9-1B20-4C72-B242-3D0AD36E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C4BE5-0EB6-476D-B9A6-77DD7B144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2BBD3BD-3977-4869-BD65-2B99F09CA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E48BC2-29DA-47EA-8698-EE59B763B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27D0EF-3D83-44C7-B767-30566264F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96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1830F4-AB54-4DC0-B384-EA5E74BE7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8CFAA6-40D4-4449-AA64-649C02CA1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92F5A1-C9DB-45D4-B747-1C968F89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3A3AEA-A341-4461-B447-5F8D3431A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1E794DB-1E1A-4C16-A7A2-7B35FD4D0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13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D84760-D4D5-4C60-A2F3-FC51C3F69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F8CEAF4-9A10-40E6-83C4-44F749BF0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E01B32C-B5A6-46A3-9636-BCBA8754A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28429F5-1C57-4158-BE43-8000A5EE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31690CE-A27D-4EFB-B559-F03122C3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89D0170-5BAD-4865-8D5E-B1927138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02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CE7F3D-E2B6-4ECB-9046-43BBA29F2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DB8DDF9-F277-4D73-B4DF-C84BFBC68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CD14A77-682C-46BE-80E6-F4AFB2715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6FDCEB7-3D2F-406E-8F42-999DE19B0A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DCC718C-1EB2-4A1B-8D6A-C8164ED0A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0D7E12F-F089-4279-AF4D-24AB9116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3DFAD12-671A-46CC-A553-64DF9383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4802B2F-C120-45CF-8136-BFC7B0F7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3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6A49AD-E0F8-4FAB-BEAF-56835429A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6E7D560-AFE4-4D20-84DA-645D3977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ED589E6-5055-4A17-95BD-63E9DED3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D0B4DCA-5569-4F83-8725-BB3D424F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4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1EEFC46-9646-486F-96DD-917C57A6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F3CFBB7-1E3F-4CCA-BCDF-C63E5AAB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7F14B6C-7E55-418E-B1D1-7620310E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9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ABB7FD-7AB8-4640-887E-89CAF9C18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3EA0B5-13B2-4E21-96BF-4B1FA74A8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9209D8F-0022-4C7F-83BF-93354A78B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C51427-79A0-46FA-8F75-2E70C445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4C3101C-74E3-4E53-9C9F-535661732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F22C4CD-A70D-4AE8-B4AB-20B615E36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3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F6B4D3-3760-4C8A-BD83-C37A9F30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9997956-5102-40D6-8994-8CD71D6ED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15584D6-50BA-44F6-96AD-6E55736C6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4E9FAC-2A59-4BB5-AB47-2C391631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882BDD8-112E-4D78-A065-F7586AE0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88670C3-77C8-4845-9901-9543185CC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96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156EF1-406C-4F93-AE2F-2A5E4B71E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F4F9C80-6B4C-456C-A9A2-C67C7C867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1AB2B5-3756-470B-A880-C299428D4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F270A-599E-48A4-B8EA-F53BECE99A57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511FD5-1413-4094-82B2-C9459F6C2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F8ADEC-E36D-4461-B87C-EA08143E2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B253-B887-443A-89EF-A4B37F2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21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65EB22-310B-4483-B1E6-7DF596067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7968" y="3377380"/>
            <a:ext cx="9490587" cy="914247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7A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Валютная структура экспортных расчетов: международный опыт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605AC62-BCF2-451C-B1F7-BCB86F0B9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555" y="104223"/>
            <a:ext cx="8797414" cy="135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015548"/>
              </p:ext>
            </p:extLst>
          </p:nvPr>
        </p:nvGraphicFramePr>
        <p:xfrm>
          <a:off x="368710" y="132735"/>
          <a:ext cx="11533238" cy="6548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40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EFC68C-1801-429F-B259-E3D7FD55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822A52-B4FC-4873-AFF3-4E03EF4CB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0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контрактов в иенах характерно для деятельности японских компаний, не встроенных в международные корпоративные структуры; </a:t>
            </a:r>
          </a:p>
          <a:p>
            <a:r>
              <a:rPr lang="ru-RU" sz="30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поставках, осуществляемых аффилированными компаниями транснациональных корпораций (внутрикорпоративные поставки), существенная доля контрактов в иенах приходится только на продажи в Восточную Европу, Россию, АТР и Африку; </a:t>
            </a:r>
          </a:p>
          <a:p>
            <a:r>
              <a:rPr lang="ru-RU" sz="30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иены в контрактах тем больше, чем сильнее конкуренция на отраслевых рынках экспортируемых товаров и чем большая их часть контролируется японскими экспортерами.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9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797E4AD-7F89-4F9E-A692-0588B57AEBD4}"/>
              </a:ext>
            </a:extLst>
          </p:cNvPr>
          <p:cNvSpPr/>
          <p:nvPr/>
        </p:nvSpPr>
        <p:spPr>
          <a:xfrm>
            <a:off x="235974" y="132738"/>
            <a:ext cx="11798710" cy="2079521"/>
          </a:xfrm>
          <a:prstGeom prst="rect">
            <a:avLst/>
          </a:prstGeom>
          <a:solidFill>
            <a:srgbClr val="F2F8EE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Великобритания</a:t>
            </a:r>
          </a:p>
          <a:p>
            <a:pPr algn="just"/>
            <a:endParaRPr lang="ru-RU" sz="1600" b="1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57 % экспортных контрактов были заключены в фунтах стерлингов,  37 % - в долларах США. Основная часть экспортных контрактов была деноминирована в валюте производителя (национальной валюте). В поставках в США доля контрактов в валюте рынка назначения была сопоставима с долей контрактов в фунтах стерлингов;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65 % контрактов на импорт – в долларах США, 25 % – в фунтах стерлингов. В поставках из США более 80 % контрактов были заключены в долларах.</a:t>
            </a:r>
          </a:p>
          <a:p>
            <a:pPr marL="285750" indent="-285750" algn="just">
              <a:buFontTx/>
              <a:buChar char="-"/>
            </a:pP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B9DC9EF-5D57-4B6B-9E47-E1186B00BC31}"/>
              </a:ext>
            </a:extLst>
          </p:cNvPr>
          <p:cNvSpPr/>
          <p:nvPr/>
        </p:nvSpPr>
        <p:spPr>
          <a:xfrm>
            <a:off x="235974" y="2344994"/>
            <a:ext cx="11798710" cy="2109020"/>
          </a:xfrm>
          <a:prstGeom prst="rect">
            <a:avLst/>
          </a:prstGeom>
          <a:solidFill>
            <a:srgbClr val="F2F8EE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Бразилия</a:t>
            </a:r>
          </a:p>
          <a:p>
            <a:pPr algn="just"/>
            <a:endParaRPr lang="ru-RU" sz="1600" b="1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95 % контрактов на экспорт товаров из Бразилии, 84 % импортных контрактов заключалось в долларах США;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евро в контрактах на экспорт приближалась к 4–5 %, в контрактах на импорт – к 11–12 %;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реала во внешнеторговых контрактах возросла, но не превышала 1 % в экспорте и 2 % в импорте.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контракты во всех прочих валютах составляли меньше 1 % в экспорте и не более 3 % в импорте.</a:t>
            </a:r>
          </a:p>
          <a:p>
            <a:pPr marL="285750" indent="-285750" algn="just">
              <a:buFontTx/>
              <a:buChar char="-"/>
            </a:pP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193B8AC-B393-48E8-B03B-CB8606667118}"/>
              </a:ext>
            </a:extLst>
          </p:cNvPr>
          <p:cNvSpPr/>
          <p:nvPr/>
        </p:nvSpPr>
        <p:spPr>
          <a:xfrm>
            <a:off x="235974" y="4571999"/>
            <a:ext cx="11798710" cy="2168013"/>
          </a:xfrm>
          <a:prstGeom prst="rect">
            <a:avLst/>
          </a:prstGeom>
          <a:solidFill>
            <a:srgbClr val="F2F8EE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Таиланд</a:t>
            </a:r>
          </a:p>
          <a:p>
            <a:pPr algn="just"/>
            <a:endParaRPr lang="ru-RU" sz="1600" b="1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доллара США в структуре валют, в которых заключались контракты на экспорт товаров из Таиланда, составляла более 80 %. В иенах заключались 6–7 % экспортных контрактов, а в евро – соответственно 2–3;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доллара в структуре импортных контрактов составляла не менее 75%. В иенах заключались 9–12 % импортных, а в евро – 4–5 %;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национальной валюты (таиландского бата) в экспортно-импортных контрактах составляла 4–7 %.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817650-95FC-41CC-BF94-B362BE37C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опыт исследования валютной структуры расчетов за экспорт товаров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D3B5E8-3BA7-4A78-8F33-E7869817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Швеция (2006 год)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Евросоюз (2015 год)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Япония (2009 год)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Соединенное Королевство (2011)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Бразилия (2011)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Таиланд (2008)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58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552972"/>
              </p:ext>
            </p:extLst>
          </p:nvPr>
        </p:nvGraphicFramePr>
        <p:xfrm>
          <a:off x="838200" y="324465"/>
          <a:ext cx="10515600" cy="617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5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926021"/>
              </p:ext>
            </p:extLst>
          </p:nvPr>
        </p:nvGraphicFramePr>
        <p:xfrm>
          <a:off x="294968" y="265471"/>
          <a:ext cx="11606980" cy="617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83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074409"/>
              </p:ext>
            </p:extLst>
          </p:nvPr>
        </p:nvGraphicFramePr>
        <p:xfrm>
          <a:off x="796414" y="353962"/>
          <a:ext cx="10810568" cy="601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4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385CDE-8DE9-463B-ADE8-5F5538CA2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5"/>
            <a:ext cx="10515600" cy="1183455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C68EF5-1991-44AB-BF86-1F95832B7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382"/>
            <a:ext cx="10515600" cy="576661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валюта расчетов, как правило, совпадает с валютой контрактов;</a:t>
            </a:r>
          </a:p>
          <a:p>
            <a:pPr lvl="0"/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национальной валюте заключается меньшая часть контрактов;</a:t>
            </a:r>
          </a:p>
          <a:p>
            <a:pPr lvl="0"/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валюты контракта зависит от импортера не меньше чем от экспортера;</a:t>
            </a:r>
          </a:p>
          <a:p>
            <a:pPr lvl="0"/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интересах ценовой политики – минимизировать число валют, в которых экспортерами назначаются цены на свои товары;</a:t>
            </a:r>
          </a:p>
          <a:p>
            <a:pPr lvl="0"/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большая часть сбыта экспортной продукции приходится на тот или иной рынок, тем скорее контракты будут заключаться в валюте рынка назначения;</a:t>
            </a:r>
          </a:p>
          <a:p>
            <a:pPr lvl="0"/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конкурентов – один из факторов выбора валюты контрактов, но не основной;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54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16DA5A-9B7E-465A-8C6A-EA6B41FA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r>
              <a:rPr lang="ru-RU" b="1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6BC8F7-78D4-4529-99B6-B2466210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961" y="943896"/>
            <a:ext cx="10515600" cy="5707626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 относительно небольшой степени зависит от ожидаемой волатильности валюты, конверсионных издержек и спектра возможностей проведения финансовых операций;</a:t>
            </a:r>
          </a:p>
          <a:p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экспортеры не используют ценовую политику для того чтобы мотивировать покупателей к расчетам в шведских кронах;</a:t>
            </a:r>
          </a:p>
          <a:p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экспортерами неоднородных товаров национальной валюты в качестве основной для внешнеторговых операций более вероятно, чем экспортерами однородных товаров;</a:t>
            </a:r>
          </a:p>
          <a:p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использования национальной валюты в контрактах малым бизнесом выше, чем средним и крупным;</a:t>
            </a:r>
          </a:p>
          <a:p>
            <a:r>
              <a:rPr lang="ru-RU" sz="32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корпоративных структур связанные компании используют в контрактах одинаковые валюты.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76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4B38D7-1B45-4E3C-96DF-DC0AC796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39" y="0"/>
            <a:ext cx="10515600" cy="1325563"/>
          </a:xfrm>
        </p:spPr>
        <p:txBody>
          <a:bodyPr/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Евросоюз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712F863-194E-47C8-BE26-958C525E0655}"/>
              </a:ext>
            </a:extLst>
          </p:cNvPr>
          <p:cNvSpPr/>
          <p:nvPr/>
        </p:nvSpPr>
        <p:spPr>
          <a:xfrm>
            <a:off x="454739" y="1076633"/>
            <a:ext cx="11466871" cy="1740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валют в экспортных операциях:</a:t>
            </a:r>
          </a:p>
          <a:p>
            <a:endParaRPr lang="ru-RU" b="1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доля экспортных контрактов, заключаемых в евро, составила около 80 %;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прочих валют экспортных контрактов абсолютное большинство составляет доллар США; 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российского рубля составляет 1 % (как и юаней).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7512E37-5092-4196-A8C5-5E07F6DDD83E}"/>
              </a:ext>
            </a:extLst>
          </p:cNvPr>
          <p:cNvSpPr/>
          <p:nvPr/>
        </p:nvSpPr>
        <p:spPr>
          <a:xfrm>
            <a:off x="454739" y="2920181"/>
            <a:ext cx="11466871" cy="3746090"/>
          </a:xfrm>
          <a:prstGeom prst="rect">
            <a:avLst/>
          </a:prstGeom>
          <a:solidFill>
            <a:srgbClr val="F2F8EE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использование других валют кроме евро при заключении экспортных контрактов:</a:t>
            </a:r>
          </a:p>
          <a:p>
            <a:endParaRPr lang="ru-RU" sz="1600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размеры рынка назначения;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курсовым риском;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отраслевая специфика (устоявшаяся практика использования определенных валют на рынках определенных товаров);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валюты конкурентами. 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 наибольшей мере влияющие на выбор евро в качестве валюты внешнеторгового контракта: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контракта и продолжительность периода до поставки товара заказчику;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сделки;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евро и его волатильность;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процентных ставок в разных валютах;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различный характер шоков на макроуровне, которым подвержены экономики еврозоны и ее торговых партнеров. </a:t>
            </a:r>
          </a:p>
        </p:txBody>
      </p:sp>
    </p:spTree>
    <p:extLst>
      <p:ext uri="{BB962C8B-B14F-4D97-AF65-F5344CB8AC3E}">
        <p14:creationId xmlns:p14="http://schemas.microsoft.com/office/powerpoint/2010/main" val="20856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204330"/>
              </p:ext>
            </p:extLst>
          </p:nvPr>
        </p:nvGraphicFramePr>
        <p:xfrm>
          <a:off x="825910" y="235974"/>
          <a:ext cx="10574593" cy="6327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25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529</Words>
  <Application>Microsoft Office PowerPoint</Application>
  <PresentationFormat>Широкоэкранный</PresentationFormat>
  <Paragraphs>89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Times New Roman</vt:lpstr>
      <vt:lpstr>Тема Office</vt:lpstr>
      <vt:lpstr>Валютная структура экспортных расчетов: международный опыт</vt:lpstr>
      <vt:lpstr>Международный опыт исследования валютной структуры расчетов за экспорт товаров</vt:lpstr>
      <vt:lpstr>Презентация PowerPoint</vt:lpstr>
      <vt:lpstr>Презентация PowerPoint</vt:lpstr>
      <vt:lpstr>Презентация PowerPoint</vt:lpstr>
      <vt:lpstr>Выводы (1)</vt:lpstr>
      <vt:lpstr>Выводы (2)</vt:lpstr>
      <vt:lpstr>Евросоюз</vt:lpstr>
      <vt:lpstr>Презентация PowerPoint</vt:lpstr>
      <vt:lpstr>Презентация PowerPoint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Экспортные контракты</dc:title>
  <dc:creator>Anastasia Anisimova</dc:creator>
  <cp:lastModifiedBy>Анисимова Анастасия Александровна</cp:lastModifiedBy>
  <cp:revision>64</cp:revision>
  <dcterms:created xsi:type="dcterms:W3CDTF">2017-06-25T12:24:55Z</dcterms:created>
  <dcterms:modified xsi:type="dcterms:W3CDTF">2017-06-28T06:32:51Z</dcterms:modified>
</cp:coreProperties>
</file>